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486" r:id="rId3"/>
    <p:sldId id="297" r:id="rId4"/>
    <p:sldId id="298" r:id="rId5"/>
    <p:sldId id="299" r:id="rId6"/>
    <p:sldId id="300" r:id="rId7"/>
    <p:sldId id="456" r:id="rId8"/>
    <p:sldId id="301" r:id="rId9"/>
    <p:sldId id="302" r:id="rId10"/>
    <p:sldId id="303" r:id="rId11"/>
    <p:sldId id="304" r:id="rId12"/>
    <p:sldId id="335" r:id="rId13"/>
    <p:sldId id="305" r:id="rId14"/>
    <p:sldId id="306" r:id="rId15"/>
    <p:sldId id="472" r:id="rId16"/>
    <p:sldId id="310" r:id="rId17"/>
    <p:sldId id="309" r:id="rId18"/>
    <p:sldId id="473" r:id="rId19"/>
    <p:sldId id="480" r:id="rId20"/>
    <p:sldId id="483" r:id="rId21"/>
    <p:sldId id="479" r:id="rId22"/>
    <p:sldId id="485" r:id="rId23"/>
    <p:sldId id="477" r:id="rId24"/>
    <p:sldId id="487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0000"/>
    <p:restoredTop sz="68543"/>
  </p:normalViewPr>
  <p:slideViewPr>
    <p:cSldViewPr snapToGrid="0" snapToObjects="1">
      <p:cViewPr varScale="1">
        <p:scale>
          <a:sx n="85" d="100"/>
          <a:sy n="85" d="100"/>
        </p:scale>
        <p:origin x="2232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CE2BA-CB3E-EA48-9A69-354F3BAC941B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E7505-7043-CF49-A8A8-7B694DBC175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1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hape 255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010" name="Shape 25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22738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hape 432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490" name="Shape 43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96506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E7505-7043-CF49-A8A8-7B694DBC175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161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E7505-7043-CF49-A8A8-7B694DBC175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984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Thick</a:t>
            </a:r>
            <a:r>
              <a:rPr lang="fr-FR" dirty="0"/>
              <a:t> </a:t>
            </a:r>
            <a:r>
              <a:rPr lang="fr-FR" dirty="0" err="1"/>
              <a:t>specimen</a:t>
            </a:r>
            <a:r>
              <a:rPr lang="fr-FR" dirty="0"/>
              <a:t>: more </a:t>
            </a:r>
            <a:r>
              <a:rPr lang="fr-FR" dirty="0" err="1"/>
              <a:t>inelastic</a:t>
            </a:r>
            <a:r>
              <a:rPr lang="fr-FR" dirty="0"/>
              <a:t> and multiple </a:t>
            </a:r>
            <a:r>
              <a:rPr lang="fr-FR" dirty="0" err="1"/>
              <a:t>scattering</a:t>
            </a:r>
            <a:r>
              <a:rPr lang="fr-FR" dirty="0"/>
              <a:t> </a:t>
            </a:r>
            <a:r>
              <a:rPr lang="fr-FR" dirty="0" err="1"/>
              <a:t>effect</a:t>
            </a:r>
            <a:r>
              <a:rPr lang="fr-FR" dirty="0"/>
              <a:t>: </a:t>
            </a:r>
            <a:r>
              <a:rPr lang="fr-FR" dirty="0" err="1"/>
              <a:t>decreases</a:t>
            </a:r>
            <a:r>
              <a:rPr lang="fr-FR" dirty="0"/>
              <a:t> image </a:t>
            </a:r>
            <a:r>
              <a:rPr lang="fr-FR" dirty="0" err="1"/>
              <a:t>quality</a:t>
            </a:r>
            <a:r>
              <a:rPr lang="fr-FR" dirty="0"/>
              <a:t> </a:t>
            </a:r>
          </a:p>
          <a:p>
            <a:r>
              <a:rPr lang="fr-FR" dirty="0"/>
              <a:t>300 </a:t>
            </a:r>
            <a:r>
              <a:rPr lang="fr-FR" dirty="0" err="1"/>
              <a:t>Å</a:t>
            </a:r>
            <a:r>
              <a:rPr lang="fr-FR" dirty="0"/>
              <a:t> </a:t>
            </a:r>
            <a:r>
              <a:rPr lang="fr-FR" dirty="0" err="1"/>
              <a:t>thich</a:t>
            </a:r>
            <a:r>
              <a:rPr lang="fr-FR" dirty="0"/>
              <a:t> for 2 </a:t>
            </a:r>
            <a:r>
              <a:rPr lang="fr-FR" dirty="0" err="1"/>
              <a:t>Å</a:t>
            </a:r>
            <a:r>
              <a:rPr lang="fr-FR" dirty="0"/>
              <a:t> </a:t>
            </a:r>
            <a:r>
              <a:rPr lang="fr-FR" dirty="0" err="1"/>
              <a:t>resolution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E7505-7043-CF49-A8A8-7B694DBC175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817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Much of the </a:t>
            </a:r>
            <a:r>
              <a:rPr lang="fr-FR" dirty="0" err="1"/>
              <a:t>movement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due to the support : </a:t>
            </a:r>
            <a:r>
              <a:rPr lang="fr-FR" dirty="0" err="1"/>
              <a:t>lack</a:t>
            </a:r>
            <a:r>
              <a:rPr lang="fr-FR" dirty="0"/>
              <a:t> of tension in the </a:t>
            </a:r>
            <a:r>
              <a:rPr lang="fr-FR" dirty="0" err="1"/>
              <a:t>carbon</a:t>
            </a:r>
            <a:r>
              <a:rPr lang="fr-FR" dirty="0"/>
              <a:t> foil </a:t>
            </a:r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cooling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Usage of high speed camera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E7505-7043-CF49-A8A8-7B694DBC175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474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Piez</a:t>
            </a:r>
            <a:r>
              <a:rPr lang="fr-FR" dirty="0"/>
              <a:t> </a:t>
            </a:r>
            <a:r>
              <a:rPr lang="fr-FR" dirty="0" err="1"/>
              <a:t>electric</a:t>
            </a:r>
            <a:r>
              <a:rPr lang="fr-FR" dirty="0"/>
              <a:t> </a:t>
            </a:r>
            <a:r>
              <a:rPr lang="fr-FR" dirty="0" err="1"/>
              <a:t>inc</a:t>
            </a:r>
            <a:r>
              <a:rPr lang="fr-FR" dirty="0"/>
              <a:t> jet</a:t>
            </a:r>
          </a:p>
          <a:p>
            <a:r>
              <a:rPr lang="fr-FR" dirty="0" err="1"/>
              <a:t>Spotting</a:t>
            </a:r>
            <a:r>
              <a:rPr lang="fr-FR" dirty="0"/>
              <a:t> on the </a:t>
            </a:r>
            <a:r>
              <a:rPr lang="fr-FR" dirty="0" err="1"/>
              <a:t>fly</a:t>
            </a:r>
            <a:r>
              <a:rPr lang="fr-FR" dirty="0"/>
              <a:t> (250ms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droplet</a:t>
            </a:r>
            <a:r>
              <a:rPr lang="fr-FR" dirty="0"/>
              <a:t> application to entry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ethane</a:t>
            </a:r>
            <a:endParaRPr lang="fr-FR" dirty="0"/>
          </a:p>
          <a:p>
            <a:r>
              <a:rPr lang="fr-FR" dirty="0"/>
              <a:t>Camera for </a:t>
            </a:r>
            <a:r>
              <a:rPr lang="fr-FR" dirty="0" err="1"/>
              <a:t>optimization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E7505-7043-CF49-A8A8-7B694DBC175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171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hape 263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5058" name="Shape 264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91299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hape 269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130" name="Shape 27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82275" tIns="82275" rIns="82275" bIns="82275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0086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fr-FR">
                <a:solidFill>
                  <a:srgbClr val="FF0000"/>
                </a:solidFill>
              </a:rPr>
              <a:t>Adeno ???</a:t>
            </a:r>
          </a:p>
          <a:p>
            <a:pPr eaLnBrk="1" hangingPunct="1">
              <a:spcBef>
                <a:spcPct val="0"/>
              </a:spcBef>
            </a:pPr>
            <a:r>
              <a:rPr lang="en-GB" altLang="fr-FR">
                <a:solidFill>
                  <a:srgbClr val="FF0000"/>
                </a:solidFill>
              </a:rPr>
              <a:t>TMV ??</a:t>
            </a:r>
          </a:p>
          <a:p>
            <a:pPr eaLnBrk="1" hangingPunct="1">
              <a:spcBef>
                <a:spcPct val="0"/>
              </a:spcBef>
            </a:pPr>
            <a:r>
              <a:rPr lang="en-GB" altLang="fr-FR">
                <a:solidFill>
                  <a:srgbClr val="FF0000"/>
                </a:solidFill>
              </a:rPr>
              <a:t>What is that ???</a:t>
            </a:r>
            <a:endParaRPr lang="fr-FR" altLang="fr-FR">
              <a:solidFill>
                <a:srgbClr val="FF0000"/>
              </a:solidFill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B5AA8E9-E9C0-9B44-84D5-9AA9353B7A76}" type="slidenum">
              <a:rPr lang="fr-FR" altLang="fr-FR" sz="1200"/>
              <a:pPr/>
              <a:t>9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031611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hape 292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226" name="Shape 29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88040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hape 308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74" name="Shape 309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04914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hape 326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322" name="Shape 3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62731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hape 338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0" name="Shape 339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8127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136C110A-9598-3340-A3BA-A2F7CBE350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F8C39BE7-5948-CA42-9137-9F53E20F74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6829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Cliquez pour 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6C3EF-EBF9-2E4D-BFF6-94AC991399AF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E5D5-3DCA-3347-B629-876E31A4793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781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6C3EF-EBF9-2E4D-BFF6-94AC991399AF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E5D5-3DCA-3347-B629-876E31A4793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181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6C3EF-EBF9-2E4D-BFF6-94AC991399AF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E5D5-3DCA-3347-B629-876E31A4793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215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lIns="91425" tIns="91425" rIns="91425" bIns="91425" anchor="b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326000" cy="4967700"/>
          </a:xfrm>
          <a:prstGeom prst="rect">
            <a:avLst/>
          </a:prstGeom>
        </p:spPr>
        <p:txBody>
          <a:bodyPr lIns="91425" tIns="91425" rIns="91425" bIns="91425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6256364" y="1600200"/>
            <a:ext cx="5326000" cy="4967700"/>
          </a:xfrm>
          <a:prstGeom prst="rect">
            <a:avLst/>
          </a:prstGeom>
        </p:spPr>
        <p:txBody>
          <a:bodyPr lIns="91425" tIns="91425" rIns="91425" bIns="91425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98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002060"/>
                </a:solidFill>
              </a:defRPr>
            </a:lvl1pPr>
          </a:lstStyle>
          <a:p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589" indent="-228589">
              <a:buFont typeface="Wingdings" charset="2"/>
              <a:buChar char="Ø"/>
              <a:defRPr sz="2000">
                <a:solidFill>
                  <a:srgbClr val="002060"/>
                </a:solidFill>
              </a:defRPr>
            </a:lvl1pPr>
            <a:lvl2pPr>
              <a:defRPr sz="2000">
                <a:solidFill>
                  <a:schemeClr val="accent5">
                    <a:lumMod val="75000"/>
                  </a:schemeClr>
                </a:solidFill>
              </a:defRPr>
            </a:lvl2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6C3EF-EBF9-2E4D-BFF6-94AC991399AF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E5D5-3DCA-3347-B629-876E31A4793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997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6C3EF-EBF9-2E4D-BFF6-94AC991399AF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E5D5-3DCA-3347-B629-876E31A4793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63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6C3EF-EBF9-2E4D-BFF6-94AC991399AF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E5D5-3DCA-3347-B629-876E31A4793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440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6C3EF-EBF9-2E4D-BFF6-94AC991399AF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E5D5-3DCA-3347-B629-876E31A4793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2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6C3EF-EBF9-2E4D-BFF6-94AC991399AF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E5D5-3DCA-3347-B629-876E31A4793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985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6C3EF-EBF9-2E4D-BFF6-94AC991399AF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E5D5-3DCA-3347-B629-876E31A4793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48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6C3EF-EBF9-2E4D-BFF6-94AC991399AF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E5D5-3DCA-3347-B629-876E31A4793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416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6C3EF-EBF9-2E4D-BFF6-94AC991399AF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E5D5-3DCA-3347-B629-876E31A4793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874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6C3EF-EBF9-2E4D-BFF6-94AC991399AF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1E5D5-3DCA-3347-B629-876E31A4793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55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2"/>
          <p:cNvPicPr>
            <a:picLocks noChangeAspect="1"/>
          </p:cNvPicPr>
          <p:nvPr/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86" y="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50999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dirty="0" err="1">
                <a:solidFill>
                  <a:srgbClr val="002060"/>
                </a:solidFill>
              </a:rPr>
              <a:t>Preparing</a:t>
            </a:r>
            <a:r>
              <a:rPr lang="fr-FR" altLang="fr-FR" dirty="0">
                <a:solidFill>
                  <a:srgbClr val="002060"/>
                </a:solidFill>
              </a:rPr>
              <a:t> </a:t>
            </a:r>
            <a:r>
              <a:rPr lang="fr-FR" altLang="fr-FR" dirty="0" err="1">
                <a:solidFill>
                  <a:srgbClr val="002060"/>
                </a:solidFill>
              </a:rPr>
              <a:t>biological</a:t>
            </a:r>
            <a:r>
              <a:rPr lang="fr-FR" altLang="fr-FR" dirty="0">
                <a:solidFill>
                  <a:srgbClr val="002060"/>
                </a:solidFill>
              </a:rPr>
              <a:t> </a:t>
            </a:r>
            <a:r>
              <a:rPr lang="fr-FR" altLang="fr-FR" dirty="0" err="1">
                <a:solidFill>
                  <a:srgbClr val="002060"/>
                </a:solidFill>
              </a:rPr>
              <a:t>samples</a:t>
            </a:r>
            <a:r>
              <a:rPr lang="fr-FR" altLang="fr-FR" dirty="0">
                <a:solidFill>
                  <a:srgbClr val="002060"/>
                </a:solidFill>
              </a:rPr>
              <a:t> for transmission </a:t>
            </a:r>
            <a:r>
              <a:rPr lang="fr-FR" altLang="fr-FR" dirty="0" err="1">
                <a:solidFill>
                  <a:srgbClr val="002060"/>
                </a:solidFill>
              </a:rPr>
              <a:t>electron</a:t>
            </a:r>
            <a:r>
              <a:rPr lang="fr-FR" altLang="fr-FR" dirty="0">
                <a:solidFill>
                  <a:srgbClr val="002060"/>
                </a:solidFill>
              </a:rPr>
              <a:t> </a:t>
            </a:r>
            <a:r>
              <a:rPr lang="fr-FR" altLang="fr-FR" dirty="0" err="1">
                <a:solidFill>
                  <a:srgbClr val="002060"/>
                </a:solidFill>
              </a:rPr>
              <a:t>microscopy</a:t>
            </a:r>
            <a:endParaRPr lang="fr-FR" altLang="fr-FR" dirty="0">
              <a:solidFill>
                <a:srgbClr val="00206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319963" y="5661027"/>
            <a:ext cx="3160712" cy="960439"/>
          </a:xfrm>
        </p:spPr>
        <p:txBody>
          <a:bodyPr/>
          <a:lstStyle/>
          <a:p>
            <a:pPr eaLnBrk="1" hangingPunct="1"/>
            <a:r>
              <a:rPr lang="en-GB" altLang="fr-FR" dirty="0">
                <a:solidFill>
                  <a:srgbClr val="002060"/>
                </a:solidFill>
              </a:rPr>
              <a:t>Helene Malet</a:t>
            </a:r>
          </a:p>
          <a:p>
            <a:pPr eaLnBrk="1" hangingPunct="1"/>
            <a:r>
              <a:rPr lang="en-GB" altLang="fr-FR" dirty="0" err="1">
                <a:solidFill>
                  <a:srgbClr val="002060"/>
                </a:solidFill>
              </a:rPr>
              <a:t>helene.malet@ibs.fr</a:t>
            </a:r>
            <a:endParaRPr lang="fr-FR" alt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26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Shape 28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6" t="11958" r="17291" b="12234"/>
          <a:stretch>
            <a:fillRect/>
          </a:stretch>
        </p:blipFill>
        <p:spPr bwMode="auto">
          <a:xfrm>
            <a:off x="6229349" y="1352549"/>
            <a:ext cx="3981451" cy="520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Shape 295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 r="33910"/>
          <a:stretch>
            <a:fillRect/>
          </a:stretch>
        </p:blipFill>
        <p:spPr bwMode="auto">
          <a:xfrm>
            <a:off x="2270127" y="1343025"/>
            <a:ext cx="3689351" cy="518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2"/>
          <p:cNvSpPr txBox="1">
            <a:spLocks noChangeArrowheads="1"/>
          </p:cNvSpPr>
          <p:nvPr/>
        </p:nvSpPr>
        <p:spPr bwMode="auto">
          <a:xfrm>
            <a:off x="6600829" y="327026"/>
            <a:ext cx="34575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GB" altLang="fr-FR" sz="3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Real object to be visualized</a:t>
            </a:r>
            <a:endParaRPr lang="fr-FR" altLang="fr-FR" dirty="0"/>
          </a:p>
        </p:txBody>
      </p:sp>
      <p:sp>
        <p:nvSpPr>
          <p:cNvPr id="27653" name="TextBox 7"/>
          <p:cNvSpPr txBox="1">
            <a:spLocks noChangeArrowheads="1"/>
          </p:cNvSpPr>
          <p:nvPr/>
        </p:nvSpPr>
        <p:spPr bwMode="auto">
          <a:xfrm>
            <a:off x="2163764" y="288926"/>
            <a:ext cx="39322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fr-FR" sz="3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Object seen in negative stain</a:t>
            </a:r>
            <a:endParaRPr lang="fr-FR" altLang="fr-FR" sz="30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9502479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Shape 30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85992"/>
            <a:ext cx="60960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Shape 304"/>
          <p:cNvSpPr>
            <a:spLocks noChangeArrowheads="1"/>
          </p:cNvSpPr>
          <p:nvPr/>
        </p:nvSpPr>
        <p:spPr bwMode="auto">
          <a:xfrm>
            <a:off x="6030916" y="1109665"/>
            <a:ext cx="3684587" cy="4273551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pic>
        <p:nvPicPr>
          <p:cNvPr id="53251" name="Shape 305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2" y="5133976"/>
            <a:ext cx="3500439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6"/>
          <p:cNvSpPr txBox="1">
            <a:spLocks noChangeArrowheads="1"/>
          </p:cNvSpPr>
          <p:nvPr/>
        </p:nvSpPr>
        <p:spPr bwMode="auto">
          <a:xfrm>
            <a:off x="1919292" y="333377"/>
            <a:ext cx="83534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fr-FR" sz="3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 solve this problem: preparation of </a:t>
            </a:r>
            <a:r>
              <a:rPr lang="en-US" altLang="fr-FR" sz="3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cryo</a:t>
            </a:r>
            <a:r>
              <a:rPr lang="en-US" altLang="fr-FR" sz="3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grids</a:t>
            </a:r>
            <a:endParaRPr lang="fr-FR" altLang="fr-FR" sz="30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6113876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375" y="0"/>
            <a:ext cx="9036223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597" y="0"/>
            <a:ext cx="27432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39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hape 311"/>
          <p:cNvSpPr>
            <a:spLocks noGrp="1"/>
          </p:cNvSpPr>
          <p:nvPr>
            <p:ph type="title"/>
          </p:nvPr>
        </p:nvSpPr>
        <p:spPr>
          <a:xfrm>
            <a:off x="2068513" y="88900"/>
            <a:ext cx="8229600" cy="1143000"/>
          </a:xfrm>
        </p:spPr>
        <p:txBody>
          <a:bodyPr vert="horz" lIns="91425" tIns="91425" rIns="91425" bIns="91425" rtlCol="0" anchor="b">
            <a:normAutofit/>
          </a:bodyPr>
          <a:lstStyle/>
          <a:p>
            <a:pPr>
              <a:defRPr/>
            </a:pPr>
            <a:r>
              <a:rPr lang="pt-BR" altLang="fr-FR" sz="3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Principle</a:t>
            </a:r>
            <a:r>
              <a:rPr lang="pt-BR" altLang="fr-FR" sz="3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t-BR" altLang="fr-FR" sz="3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behind</a:t>
            </a:r>
            <a:r>
              <a:rPr lang="pt-BR" altLang="fr-FR" sz="3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t-BR" altLang="fr-FR" sz="3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vitrification</a:t>
            </a:r>
            <a:r>
              <a:rPr lang="pt-BR" altLang="fr-FR" sz="3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t-BR" altLang="fr-FR" sz="3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of</a:t>
            </a:r>
            <a:r>
              <a:rPr lang="pt-BR" altLang="fr-FR" sz="3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t-BR" altLang="fr-FR" sz="3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sample</a:t>
            </a:r>
            <a:endParaRPr lang="pt-BR" altLang="fr-FR" sz="30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5298" name="Shape 312"/>
          <p:cNvSpPr>
            <a:spLocks noChangeArrowheads="1"/>
          </p:cNvSpPr>
          <p:nvPr/>
        </p:nvSpPr>
        <p:spPr bwMode="auto">
          <a:xfrm>
            <a:off x="2068517" y="2014542"/>
            <a:ext cx="2427287" cy="750887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fr-FR" sz="2400" b="1"/>
              <a:t>H</a:t>
            </a:r>
            <a:r>
              <a:rPr lang="pt-BR" altLang="fr-FR" sz="2400" b="1" baseline="-25000"/>
              <a:t>2</a:t>
            </a:r>
            <a:r>
              <a:rPr lang="pt-BR" altLang="fr-FR" sz="2400" b="1"/>
              <a:t>O - liquid</a:t>
            </a:r>
          </a:p>
        </p:txBody>
      </p:sp>
      <p:sp>
        <p:nvSpPr>
          <p:cNvPr id="55299" name="Shape 313"/>
          <p:cNvSpPr>
            <a:spLocks noChangeArrowheads="1"/>
          </p:cNvSpPr>
          <p:nvPr/>
        </p:nvSpPr>
        <p:spPr bwMode="auto">
          <a:xfrm>
            <a:off x="7407276" y="2014542"/>
            <a:ext cx="2651125" cy="750887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fr-FR" sz="2400" b="1"/>
              <a:t>Hexagonal ice</a:t>
            </a:r>
          </a:p>
        </p:txBody>
      </p:sp>
      <p:sp>
        <p:nvSpPr>
          <p:cNvPr id="55300" name="Shape 314"/>
          <p:cNvSpPr>
            <a:spLocks noChangeArrowheads="1"/>
          </p:cNvSpPr>
          <p:nvPr/>
        </p:nvSpPr>
        <p:spPr bwMode="auto">
          <a:xfrm>
            <a:off x="7407276" y="5443542"/>
            <a:ext cx="2651125" cy="750887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fr-FR" sz="2400" b="1"/>
              <a:t>Cubic ice</a:t>
            </a:r>
          </a:p>
        </p:txBody>
      </p:sp>
      <p:sp>
        <p:nvSpPr>
          <p:cNvPr id="55301" name="Shape 315"/>
          <p:cNvSpPr>
            <a:spLocks noChangeArrowheads="1"/>
          </p:cNvSpPr>
          <p:nvPr/>
        </p:nvSpPr>
        <p:spPr bwMode="auto">
          <a:xfrm>
            <a:off x="1943103" y="5443542"/>
            <a:ext cx="2651125" cy="750887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fr-FR" sz="2400" b="1"/>
              <a:t>Amorphous ice</a:t>
            </a:r>
          </a:p>
        </p:txBody>
      </p:sp>
      <p:cxnSp>
        <p:nvCxnSpPr>
          <p:cNvPr id="55302" name="Shape 316"/>
          <p:cNvCxnSpPr>
            <a:cxnSpLocks noChangeShapeType="1"/>
            <a:stCxn id="55298" idx="3"/>
            <a:endCxn id="55299" idx="1"/>
          </p:cNvCxnSpPr>
          <p:nvPr/>
        </p:nvCxnSpPr>
        <p:spPr bwMode="auto">
          <a:xfrm>
            <a:off x="4495801" y="2389188"/>
            <a:ext cx="2911475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5303" name="Shape 317"/>
          <p:cNvCxnSpPr>
            <a:cxnSpLocks noChangeShapeType="1"/>
            <a:stCxn id="55300" idx="0"/>
            <a:endCxn id="55299" idx="2"/>
          </p:cNvCxnSpPr>
          <p:nvPr/>
        </p:nvCxnSpPr>
        <p:spPr bwMode="auto">
          <a:xfrm>
            <a:off x="8732839" y="2765429"/>
            <a:ext cx="0" cy="2678113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5304" name="Shape 318"/>
          <p:cNvCxnSpPr>
            <a:cxnSpLocks noChangeShapeType="1"/>
            <a:stCxn id="55301" idx="3"/>
            <a:endCxn id="55300" idx="1"/>
          </p:cNvCxnSpPr>
          <p:nvPr/>
        </p:nvCxnSpPr>
        <p:spPr bwMode="auto">
          <a:xfrm>
            <a:off x="4594225" y="5818188"/>
            <a:ext cx="2813051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5305" name="Shape 319"/>
          <p:cNvCxnSpPr>
            <a:cxnSpLocks noChangeShapeType="1"/>
            <a:stCxn id="55298" idx="2"/>
            <a:endCxn id="55301" idx="0"/>
          </p:cNvCxnSpPr>
          <p:nvPr/>
        </p:nvCxnSpPr>
        <p:spPr bwMode="auto">
          <a:xfrm flipH="1">
            <a:off x="3268663" y="2765429"/>
            <a:ext cx="12700" cy="2678113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5306" name="Shape 320"/>
          <p:cNvSpPr>
            <a:spLocks noChangeArrowheads="1"/>
          </p:cNvSpPr>
          <p:nvPr/>
        </p:nvSpPr>
        <p:spPr bwMode="auto">
          <a:xfrm>
            <a:off x="4957766" y="2547941"/>
            <a:ext cx="2028825" cy="5492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fr-FR" sz="1800" b="1"/>
              <a:t>Slow freezing</a:t>
            </a:r>
          </a:p>
        </p:txBody>
      </p:sp>
      <p:sp>
        <p:nvSpPr>
          <p:cNvPr id="55307" name="Shape 321"/>
          <p:cNvSpPr>
            <a:spLocks noChangeArrowheads="1"/>
          </p:cNvSpPr>
          <p:nvPr/>
        </p:nvSpPr>
        <p:spPr bwMode="auto">
          <a:xfrm>
            <a:off x="3357566" y="3843341"/>
            <a:ext cx="2028825" cy="5492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fr-FR" sz="1800" b="1"/>
              <a:t>Rapid freezing</a:t>
            </a:r>
          </a:p>
        </p:txBody>
      </p:sp>
      <p:sp>
        <p:nvSpPr>
          <p:cNvPr id="55308" name="Shape 322"/>
          <p:cNvSpPr>
            <a:spLocks noChangeArrowheads="1"/>
          </p:cNvSpPr>
          <p:nvPr/>
        </p:nvSpPr>
        <p:spPr bwMode="auto">
          <a:xfrm>
            <a:off x="6634166" y="3843341"/>
            <a:ext cx="2028825" cy="5492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fr-FR" sz="1800" b="1"/>
              <a:t>Heat</a:t>
            </a:r>
          </a:p>
        </p:txBody>
      </p:sp>
      <p:sp>
        <p:nvSpPr>
          <p:cNvPr id="55309" name="Shape 323"/>
          <p:cNvSpPr>
            <a:spLocks noChangeArrowheads="1"/>
          </p:cNvSpPr>
          <p:nvPr/>
        </p:nvSpPr>
        <p:spPr bwMode="auto">
          <a:xfrm>
            <a:off x="4957766" y="5062541"/>
            <a:ext cx="2028825" cy="5492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fr-FR" sz="1800" b="1"/>
              <a:t>Heat</a:t>
            </a:r>
          </a:p>
        </p:txBody>
      </p:sp>
    </p:spTree>
    <p:extLst>
      <p:ext uri="{BB962C8B-B14F-4D97-AF65-F5344CB8AC3E}">
        <p14:creationId xmlns:p14="http://schemas.microsoft.com/office/powerpoint/2010/main" val="1977061772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Shape 32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3"/>
            <a:ext cx="4211639" cy="629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Shape 330"/>
          <p:cNvSpPr>
            <a:spLocks noGrp="1"/>
          </p:cNvSpPr>
          <p:nvPr>
            <p:ph type="body" idx="1"/>
          </p:nvPr>
        </p:nvSpPr>
        <p:spPr>
          <a:xfrm>
            <a:off x="1752602" y="6176964"/>
            <a:ext cx="8801100" cy="7715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fr-FR" dirty="0">
                <a:solidFill>
                  <a:schemeClr val="accent5">
                    <a:lumMod val="50000"/>
                  </a:schemeClr>
                </a:solidFill>
              </a:rPr>
              <a:t>a) hexagonal 	</a:t>
            </a:r>
            <a:r>
              <a:rPr lang="pt-BR" altLang="fr-FR" dirty="0" err="1">
                <a:solidFill>
                  <a:schemeClr val="accent5">
                    <a:lumMod val="50000"/>
                  </a:schemeClr>
                </a:solidFill>
              </a:rPr>
              <a:t>b</a:t>
            </a:r>
            <a:r>
              <a:rPr lang="pt-BR" altLang="fr-FR" dirty="0">
                <a:solidFill>
                  <a:schemeClr val="accent5">
                    <a:lumMod val="50000"/>
                  </a:schemeClr>
                </a:solidFill>
              </a:rPr>
              <a:t>) </a:t>
            </a:r>
            <a:r>
              <a:rPr lang="pt-BR" altLang="fr-FR" dirty="0" err="1">
                <a:solidFill>
                  <a:schemeClr val="accent5">
                    <a:lumMod val="50000"/>
                  </a:schemeClr>
                </a:solidFill>
              </a:rPr>
              <a:t>cubic</a:t>
            </a:r>
            <a:r>
              <a:rPr lang="pt-BR" altLang="fr-FR" dirty="0">
                <a:solidFill>
                  <a:schemeClr val="accent5">
                    <a:lumMod val="50000"/>
                  </a:schemeClr>
                </a:solidFill>
              </a:rPr>
              <a:t> 		</a:t>
            </a:r>
            <a:r>
              <a:rPr lang="pt-BR" altLang="fr-FR" dirty="0" err="1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pt-BR" altLang="fr-FR" dirty="0">
                <a:solidFill>
                  <a:schemeClr val="accent5">
                    <a:lumMod val="50000"/>
                  </a:schemeClr>
                </a:solidFill>
              </a:rPr>
              <a:t>) </a:t>
            </a:r>
            <a:r>
              <a:rPr lang="pt-BR" altLang="fr-FR" dirty="0" err="1">
                <a:solidFill>
                  <a:schemeClr val="accent5">
                    <a:lumMod val="50000"/>
                  </a:schemeClr>
                </a:solidFill>
              </a:rPr>
              <a:t>vitrifi</a:t>
            </a:r>
            <a:r>
              <a:rPr lang="fr-FR" altLang="fr-FR" dirty="0" err="1">
                <a:solidFill>
                  <a:schemeClr val="accent5">
                    <a:lumMod val="50000"/>
                  </a:schemeClr>
                </a:solidFill>
              </a:rPr>
              <a:t>ed</a:t>
            </a:r>
            <a:endParaRPr lang="pt-BR" altLang="fr-FR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7347" name="Shape 331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016" y="1700217"/>
            <a:ext cx="2439987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Shape 332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42" y="-76197"/>
            <a:ext cx="2663825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Shape 333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3" y="3805240"/>
            <a:ext cx="2441575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Shape 334"/>
          <p:cNvSpPr txBox="1">
            <a:spLocks noChangeArrowheads="1"/>
          </p:cNvSpPr>
          <p:nvPr/>
        </p:nvSpPr>
        <p:spPr bwMode="auto">
          <a:xfrm>
            <a:off x="8469317" y="1"/>
            <a:ext cx="21986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fr-FR" sz="2400">
                <a:solidFill>
                  <a:srgbClr val="000000"/>
                </a:solidFill>
              </a:rPr>
              <a:t>Dubochet et al., (1982)</a:t>
            </a:r>
          </a:p>
        </p:txBody>
      </p:sp>
      <p:sp>
        <p:nvSpPr>
          <p:cNvPr id="57351" name="Shape 336"/>
          <p:cNvSpPr txBox="1">
            <a:spLocks noChangeArrowheads="1"/>
          </p:cNvSpPr>
          <p:nvPr/>
        </p:nvSpPr>
        <p:spPr bwMode="auto">
          <a:xfrm>
            <a:off x="6846888" y="2297115"/>
            <a:ext cx="1382712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fr-FR" sz="1800"/>
              <a:t>a)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fr-FR" sz="1800"/>
          </a:p>
          <a:p>
            <a:pPr algn="r">
              <a:spcBef>
                <a:spcPct val="0"/>
              </a:spcBef>
              <a:buFontTx/>
              <a:buNone/>
            </a:pPr>
            <a:r>
              <a:rPr lang="pt-BR" altLang="fr-FR" sz="1800"/>
              <a:t>b)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fr-FR" sz="1800"/>
          </a:p>
          <a:p>
            <a:pPr>
              <a:spcBef>
                <a:spcPct val="0"/>
              </a:spcBef>
              <a:buFontTx/>
              <a:buNone/>
            </a:pPr>
            <a:r>
              <a:rPr lang="pt-BR" altLang="fr-FR" sz="1800"/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497235497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1" name="Group 3">
            <a:extLst>
              <a:ext uri="{FF2B5EF4-FFF2-40B4-BE49-F238E27FC236}">
                <a16:creationId xmlns:a16="http://schemas.microsoft.com/office/drawing/2014/main" id="{58246CCB-30EF-374E-BC3F-2CCE973B3BF8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3602042"/>
            <a:ext cx="5703888" cy="2852737"/>
            <a:chOff x="3200400" y="3602394"/>
            <a:chExt cx="5856516" cy="2928258"/>
          </a:xfrm>
        </p:grpSpPr>
        <p:pic>
          <p:nvPicPr>
            <p:cNvPr id="61456" name="Picture 4">
              <a:extLst>
                <a:ext uri="{FF2B5EF4-FFF2-40B4-BE49-F238E27FC236}">
                  <a16:creationId xmlns:a16="http://schemas.microsoft.com/office/drawing/2014/main" id="{CF62A3C0-553F-0A4C-8F00-B9561C43F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3602394"/>
              <a:ext cx="2928258" cy="2928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57" name="Picture 5">
              <a:extLst>
                <a:ext uri="{FF2B5EF4-FFF2-40B4-BE49-F238E27FC236}">
                  <a16:creationId xmlns:a16="http://schemas.microsoft.com/office/drawing/2014/main" id="{EC226BD3-500E-E94B-AF9B-16CA2720E2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8658" y="3602394"/>
              <a:ext cx="2928258" cy="2928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442" name="Group 1">
            <a:extLst>
              <a:ext uri="{FF2B5EF4-FFF2-40B4-BE49-F238E27FC236}">
                <a16:creationId xmlns:a16="http://schemas.microsoft.com/office/drawing/2014/main" id="{56735C18-5341-5E41-AAF0-C0F56B2D4FA2}"/>
              </a:ext>
            </a:extLst>
          </p:cNvPr>
          <p:cNvGrpSpPr>
            <a:grpSpLocks/>
          </p:cNvGrpSpPr>
          <p:nvPr/>
        </p:nvGrpSpPr>
        <p:grpSpPr bwMode="auto">
          <a:xfrm>
            <a:off x="4784728" y="863602"/>
            <a:ext cx="5643563" cy="2713039"/>
            <a:chOff x="2916278" y="944206"/>
            <a:chExt cx="6113422" cy="2938689"/>
          </a:xfrm>
        </p:grpSpPr>
        <p:pic>
          <p:nvPicPr>
            <p:cNvPr id="61454" name="Picture 15">
              <a:extLst>
                <a:ext uri="{FF2B5EF4-FFF2-40B4-BE49-F238E27FC236}">
                  <a16:creationId xmlns:a16="http://schemas.microsoft.com/office/drawing/2014/main" id="{B52772D9-1C22-3D4C-8F5C-4BCC07D63A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278" y="944206"/>
              <a:ext cx="2206724" cy="2938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55" name="Picture 7">
              <a:extLst>
                <a:ext uri="{FF2B5EF4-FFF2-40B4-BE49-F238E27FC236}">
                  <a16:creationId xmlns:a16="http://schemas.microsoft.com/office/drawing/2014/main" id="{18090E3F-C349-484A-97DD-5D85980385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0800" y="958720"/>
              <a:ext cx="3898900" cy="292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43" name="Picture 2">
            <a:extLst>
              <a:ext uri="{FF2B5EF4-FFF2-40B4-BE49-F238E27FC236}">
                <a16:creationId xmlns:a16="http://schemas.microsoft.com/office/drawing/2014/main" id="{899EA86F-3871-C544-A940-1C7AFF3FA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8" b="42610"/>
          <a:stretch>
            <a:fillRect/>
          </a:stretch>
        </p:blipFill>
        <p:spPr bwMode="auto">
          <a:xfrm>
            <a:off x="1752603" y="2971800"/>
            <a:ext cx="1831975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 Box 12">
            <a:extLst>
              <a:ext uri="{FF2B5EF4-FFF2-40B4-BE49-F238E27FC236}">
                <a16:creationId xmlns:a16="http://schemas.microsoft.com/office/drawing/2014/main" id="{046EE994-1056-BB49-9AD6-214D4E379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6231" y="44449"/>
            <a:ext cx="625729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fr-FR" altLang="fr-FR" sz="3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ＭＳ Ｐゴシック" charset="0"/>
              </a:rPr>
              <a:t>Vitrification of </a:t>
            </a:r>
            <a:r>
              <a:rPr lang="fr-FR" altLang="fr-FR" sz="3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ＭＳ Ｐゴシック" charset="0"/>
              </a:rPr>
              <a:t>sample</a:t>
            </a:r>
            <a:r>
              <a:rPr lang="fr-FR" altLang="fr-FR" sz="3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ＭＳ Ｐゴシック" charset="0"/>
              </a:rPr>
              <a:t> : </a:t>
            </a:r>
            <a:r>
              <a:rPr lang="fr-FR" altLang="fr-FR" sz="3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ＭＳ Ｐゴシック" charset="0"/>
              </a:rPr>
              <a:t>plunge-freezing</a:t>
            </a:r>
            <a:endParaRPr lang="fr-FR" altLang="fr-FR" sz="30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ＭＳ Ｐゴシック" charset="0"/>
            </a:endParaRPr>
          </a:p>
        </p:txBody>
      </p:sp>
      <p:sp>
        <p:nvSpPr>
          <p:cNvPr id="61445" name="TextBox 2">
            <a:extLst>
              <a:ext uri="{FF2B5EF4-FFF2-40B4-BE49-F238E27FC236}">
                <a16:creationId xmlns:a16="http://schemas.microsoft.com/office/drawing/2014/main" id="{152C0886-5105-CC46-837C-BC51FE3C7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91" y="4071941"/>
            <a:ext cx="20345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400"/>
              <a:t>Apply sample</a:t>
            </a:r>
          </a:p>
        </p:txBody>
      </p:sp>
      <p:sp>
        <p:nvSpPr>
          <p:cNvPr id="61446" name="TextBox 11">
            <a:extLst>
              <a:ext uri="{FF2B5EF4-FFF2-40B4-BE49-F238E27FC236}">
                <a16:creationId xmlns:a16="http://schemas.microsoft.com/office/drawing/2014/main" id="{ABAA3089-0866-4E4C-8011-8AB380E2E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907091"/>
            <a:ext cx="2743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2400"/>
              <a:t>Blot excess buffer before plunging</a:t>
            </a:r>
          </a:p>
        </p:txBody>
      </p:sp>
      <p:pic>
        <p:nvPicPr>
          <p:cNvPr id="61447" name="Picture 2">
            <a:extLst>
              <a:ext uri="{FF2B5EF4-FFF2-40B4-BE49-F238E27FC236}">
                <a16:creationId xmlns:a16="http://schemas.microsoft.com/office/drawing/2014/main" id="{A0BACDF7-0B37-3948-9FDC-99C3007EB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02"/>
          <a:stretch>
            <a:fillRect/>
          </a:stretch>
        </p:blipFill>
        <p:spPr bwMode="auto">
          <a:xfrm>
            <a:off x="1752603" y="990602"/>
            <a:ext cx="1831975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2">
            <a:extLst>
              <a:ext uri="{FF2B5EF4-FFF2-40B4-BE49-F238E27FC236}">
                <a16:creationId xmlns:a16="http://schemas.microsoft.com/office/drawing/2014/main" id="{36E8F96B-19B3-2741-9D01-8CA6578B0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41" b="5116"/>
          <a:stretch>
            <a:fillRect/>
          </a:stretch>
        </p:blipFill>
        <p:spPr bwMode="auto">
          <a:xfrm>
            <a:off x="1752603" y="4648202"/>
            <a:ext cx="183197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TextBox 14">
            <a:extLst>
              <a:ext uri="{FF2B5EF4-FFF2-40B4-BE49-F238E27FC236}">
                <a16:creationId xmlns:a16="http://schemas.microsoft.com/office/drawing/2014/main" id="{A587B4E6-FDF9-7548-A960-C655D8EC7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7" y="2362204"/>
            <a:ext cx="12458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400"/>
              <a:t>EM grid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230E812-5670-054E-87CD-73111EFA63F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257800" y="5289554"/>
            <a:ext cx="228600" cy="11652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4EBB787-F602-0145-9000-9131FEC0F04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400800" y="5029200"/>
            <a:ext cx="609600" cy="15240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52" name="TextBox 10">
            <a:extLst>
              <a:ext uri="{FF2B5EF4-FFF2-40B4-BE49-F238E27FC236}">
                <a16:creationId xmlns:a16="http://schemas.microsoft.com/office/drawing/2014/main" id="{F313DECA-6EA3-3441-AE85-18F7FAB68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4200" y="6426204"/>
            <a:ext cx="22589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400"/>
              <a:t>Liquid Nitrogen</a:t>
            </a:r>
          </a:p>
        </p:txBody>
      </p:sp>
      <p:sp>
        <p:nvSpPr>
          <p:cNvPr id="61453" name="TextBox 23">
            <a:extLst>
              <a:ext uri="{FF2B5EF4-FFF2-40B4-BE49-F238E27FC236}">
                <a16:creationId xmlns:a16="http://schemas.microsoft.com/office/drawing/2014/main" id="{57C8CB8C-3759-7D4F-BA34-5CFDA9B0C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6" y="6464304"/>
            <a:ext cx="20697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400"/>
              <a:t>Liquid Ethane</a:t>
            </a:r>
          </a:p>
        </p:txBody>
      </p:sp>
    </p:spTree>
    <p:extLst>
      <p:ext uri="{BB962C8B-B14F-4D97-AF65-F5344CB8AC3E}">
        <p14:creationId xmlns:p14="http://schemas.microsoft.com/office/powerpoint/2010/main" val="2656705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16151" y="333375"/>
            <a:ext cx="9421668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sz="3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Cryo </a:t>
            </a:r>
            <a:r>
              <a:rPr lang="fr-FR" sz="3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preparation</a:t>
            </a:r>
            <a:r>
              <a:rPr lang="fr-FR" sz="3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fr-FR" sz="3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advantages</a:t>
            </a:r>
            <a:r>
              <a:rPr lang="fr-FR" sz="3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and drawbacks</a:t>
            </a:r>
          </a:p>
        </p:txBody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2422" y="1561272"/>
            <a:ext cx="5323717" cy="4114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fr-FR" altLang="fr-FR" dirty="0" err="1"/>
              <a:t>Advantages</a:t>
            </a:r>
            <a:r>
              <a:rPr lang="fr-FR" altLang="fr-FR" dirty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dirty="0"/>
              <a:t>Native state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dirty="0" err="1"/>
              <a:t>Higher</a:t>
            </a:r>
            <a:r>
              <a:rPr lang="fr-FR" altLang="fr-FR" dirty="0"/>
              <a:t> </a:t>
            </a:r>
            <a:r>
              <a:rPr lang="fr-FR" altLang="fr-FR" dirty="0" err="1"/>
              <a:t>resolution</a:t>
            </a:r>
            <a:endParaRPr lang="fr-FR" altLang="fr-FR" dirty="0"/>
          </a:p>
          <a:p>
            <a:pPr lvl="1"/>
            <a:r>
              <a:rPr lang="en-GB" altLang="fr-FR" dirty="0"/>
              <a:t>Small amount of protein (1 grid = 4 </a:t>
            </a:r>
            <a:r>
              <a:rPr lang="fr-FR" dirty="0">
                <a:sym typeface="Symbol" pitchFamily="2" charset="2"/>
              </a:rPr>
              <a:t></a:t>
            </a:r>
            <a:r>
              <a:rPr lang="en-GB" altLang="fr-FR" dirty="0"/>
              <a:t>l at 0.1-1mg/ml)</a:t>
            </a:r>
          </a:p>
          <a:p>
            <a:pPr lvl="1" eaLnBrk="1" hangingPunct="1">
              <a:lnSpc>
                <a:spcPct val="90000"/>
              </a:lnSpc>
            </a:pPr>
            <a:endParaRPr lang="fr-FR" altLang="fr-FR" dirty="0"/>
          </a:p>
          <a:p>
            <a:pPr eaLnBrk="1" hangingPunct="1">
              <a:lnSpc>
                <a:spcPct val="90000"/>
              </a:lnSpc>
            </a:pPr>
            <a:r>
              <a:rPr lang="fr-FR" altLang="fr-FR" dirty="0"/>
              <a:t>Drawbacks: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dirty="0" err="1"/>
              <a:t>Low</a:t>
            </a:r>
            <a:r>
              <a:rPr lang="fr-FR" altLang="fr-FR" dirty="0"/>
              <a:t> </a:t>
            </a:r>
            <a:r>
              <a:rPr lang="fr-FR" altLang="fr-FR" dirty="0" err="1"/>
              <a:t>contrast</a:t>
            </a:r>
            <a:endParaRPr lang="fr-FR" altLang="fr-FR" dirty="0"/>
          </a:p>
          <a:p>
            <a:pPr lvl="1" eaLnBrk="1" hangingPunct="1">
              <a:lnSpc>
                <a:spcPct val="90000"/>
              </a:lnSpc>
            </a:pPr>
            <a:r>
              <a:rPr lang="fr-FR" altLang="fr-FR" dirty="0" err="1"/>
              <a:t>Highly</a:t>
            </a:r>
            <a:r>
              <a:rPr lang="fr-FR" altLang="fr-FR" dirty="0"/>
              <a:t> sensitive to radiations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dirty="0"/>
              <a:t>Minimal size </a:t>
            </a:r>
            <a:r>
              <a:rPr lang="fr-FR" altLang="fr-FR" dirty="0" err="1"/>
              <a:t>limit</a:t>
            </a:r>
            <a:r>
              <a:rPr lang="fr-FR" altLang="fr-FR" dirty="0"/>
              <a:t>: </a:t>
            </a:r>
            <a:r>
              <a:rPr lang="fr-FR" altLang="fr-FR" dirty="0" err="1"/>
              <a:t>around</a:t>
            </a:r>
            <a:r>
              <a:rPr lang="fr-FR" altLang="fr-FR" dirty="0"/>
              <a:t> 100 kDa </a:t>
            </a:r>
          </a:p>
        </p:txBody>
      </p:sp>
      <p:pic>
        <p:nvPicPr>
          <p:cNvPr id="5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2" y="1268417"/>
            <a:ext cx="23717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3933825"/>
            <a:ext cx="2371724" cy="242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42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https://ars.els-cdn.com/content/image/1-s2.0-S0959440X15001931-gr2_lrg.jpg">
            <a:extLst>
              <a:ext uri="{FF2B5EF4-FFF2-40B4-BE49-F238E27FC236}">
                <a16:creationId xmlns:a16="http://schemas.microsoft.com/office/drawing/2014/main" id="{D34DD7A7-6E09-4C4F-ADBB-94E42906B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" t="1154" r="742" b="40163"/>
          <a:stretch/>
        </p:blipFill>
        <p:spPr bwMode="auto">
          <a:xfrm>
            <a:off x="1291938" y="1101653"/>
            <a:ext cx="10401300" cy="333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5" name="Shape 427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549" y="4300679"/>
            <a:ext cx="2330451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7" name="Shape 311"/>
          <p:cNvSpPr>
            <a:spLocks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fr-FR" sz="3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Zoom on the grid used</a:t>
            </a:r>
            <a:endParaRPr lang="pt-BR" altLang="fr-FR" sz="30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pic>
        <p:nvPicPr>
          <p:cNvPr id="32" name="Shape 371">
            <a:extLst>
              <a:ext uri="{FF2B5EF4-FFF2-40B4-BE49-F238E27FC236}">
                <a16:creationId xmlns:a16="http://schemas.microsoft.com/office/drawing/2014/main" id="{840FCDA0-BB8B-2F47-9D12-991DC3D7845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19"/>
          <a:stretch>
            <a:fillRect/>
          </a:stretch>
        </p:blipFill>
        <p:spPr bwMode="auto">
          <a:xfrm>
            <a:off x="4682838" y="4346627"/>
            <a:ext cx="2646791" cy="222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06256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1856A8E-160D-FB4F-BFD7-977F13E92E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703"/>
          <a:stretch/>
        </p:blipFill>
        <p:spPr>
          <a:xfrm>
            <a:off x="2692949" y="1462955"/>
            <a:ext cx="2141089" cy="539504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C00CD25-4A87-9640-A580-9FCE23D241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54"/>
          <a:stretch/>
        </p:blipFill>
        <p:spPr>
          <a:xfrm>
            <a:off x="5452111" y="1508698"/>
            <a:ext cx="4158048" cy="534930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D1029BC4-5AD2-524B-9212-484101A48EEF}"/>
              </a:ext>
            </a:extLst>
          </p:cNvPr>
          <p:cNvSpPr txBox="1">
            <a:spLocks/>
          </p:cNvSpPr>
          <p:nvPr/>
        </p:nvSpPr>
        <p:spPr>
          <a:xfrm>
            <a:off x="1818258" y="37292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>
                <a:solidFill>
                  <a:srgbClr val="002060"/>
                </a:solidFill>
              </a:rPr>
              <a:t>Zoom on the </a:t>
            </a:r>
            <a:r>
              <a:rPr lang="fr-FR" sz="3000" dirty="0" err="1">
                <a:solidFill>
                  <a:srgbClr val="002060"/>
                </a:solidFill>
              </a:rPr>
              <a:t>different</a:t>
            </a:r>
            <a:r>
              <a:rPr lang="fr-FR" sz="3000" dirty="0">
                <a:solidFill>
                  <a:srgbClr val="002060"/>
                </a:solidFill>
              </a:rPr>
              <a:t> instruments </a:t>
            </a:r>
            <a:r>
              <a:rPr lang="fr-FR" sz="3000" dirty="0" err="1">
                <a:solidFill>
                  <a:srgbClr val="002060"/>
                </a:solidFill>
              </a:rPr>
              <a:t>used</a:t>
            </a:r>
            <a:r>
              <a:rPr lang="fr-FR" sz="3000" dirty="0">
                <a:solidFill>
                  <a:srgbClr val="002060"/>
                </a:solidFill>
              </a:rPr>
              <a:t> to </a:t>
            </a:r>
            <a:r>
              <a:rPr lang="fr-FR" sz="3000" dirty="0" err="1">
                <a:solidFill>
                  <a:srgbClr val="002060"/>
                </a:solidFill>
              </a:rPr>
              <a:t>freeze</a:t>
            </a:r>
            <a:r>
              <a:rPr lang="fr-FR" sz="3000" dirty="0">
                <a:solidFill>
                  <a:srgbClr val="002060"/>
                </a:solidFill>
              </a:rPr>
              <a:t> </a:t>
            </a:r>
            <a:r>
              <a:rPr lang="fr-FR" sz="3000" dirty="0" err="1">
                <a:solidFill>
                  <a:srgbClr val="002060"/>
                </a:solidFill>
              </a:rPr>
              <a:t>grids</a:t>
            </a:r>
            <a:endParaRPr lang="fr-FR" sz="3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088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5EFC77-A8DE-7C44-930C-E2463C75BC30}"/>
              </a:ext>
            </a:extLst>
          </p:cNvPr>
          <p:cNvSpPr/>
          <p:nvPr/>
        </p:nvSpPr>
        <p:spPr>
          <a:xfrm>
            <a:off x="10327343" y="2635626"/>
            <a:ext cx="914400" cy="405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B514FF-0149-A240-AF0A-73CB45B5AC98}"/>
              </a:ext>
            </a:extLst>
          </p:cNvPr>
          <p:cNvSpPr/>
          <p:nvPr/>
        </p:nvSpPr>
        <p:spPr>
          <a:xfrm>
            <a:off x="10054447" y="4364185"/>
            <a:ext cx="914400" cy="2337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0ABFB1-F9DF-6F43-8F1F-1BC38D65E6F7}"/>
              </a:ext>
            </a:extLst>
          </p:cNvPr>
          <p:cNvSpPr/>
          <p:nvPr/>
        </p:nvSpPr>
        <p:spPr>
          <a:xfrm>
            <a:off x="9928533" y="2"/>
            <a:ext cx="914400" cy="536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EC6204-77AC-9247-AC84-B822901605A9}"/>
              </a:ext>
            </a:extLst>
          </p:cNvPr>
          <p:cNvSpPr/>
          <p:nvPr/>
        </p:nvSpPr>
        <p:spPr>
          <a:xfrm>
            <a:off x="1911927" y="3519057"/>
            <a:ext cx="1717964" cy="193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4FAB8423-B6E7-7643-B2C6-D03DE93D5213}"/>
              </a:ext>
            </a:extLst>
          </p:cNvPr>
          <p:cNvSpPr txBox="1">
            <a:spLocks/>
          </p:cNvSpPr>
          <p:nvPr/>
        </p:nvSpPr>
        <p:spPr>
          <a:xfrm>
            <a:off x="327333" y="26833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 err="1">
                <a:solidFill>
                  <a:srgbClr val="002060"/>
                </a:solidFill>
              </a:rPr>
              <a:t>What</a:t>
            </a:r>
            <a:r>
              <a:rPr lang="fr-FR" sz="3000" dirty="0">
                <a:solidFill>
                  <a:srgbClr val="002060"/>
                </a:solidFill>
              </a:rPr>
              <a:t> </a:t>
            </a:r>
            <a:r>
              <a:rPr lang="fr-FR" sz="3000" dirty="0" err="1">
                <a:solidFill>
                  <a:srgbClr val="002060"/>
                </a:solidFill>
              </a:rPr>
              <a:t>is</a:t>
            </a:r>
            <a:r>
              <a:rPr lang="fr-FR" sz="3000" dirty="0">
                <a:solidFill>
                  <a:srgbClr val="002060"/>
                </a:solidFill>
              </a:rPr>
              <a:t> a good </a:t>
            </a:r>
            <a:r>
              <a:rPr lang="fr-FR" sz="3000" dirty="0" err="1">
                <a:solidFill>
                  <a:srgbClr val="002060"/>
                </a:solidFill>
              </a:rPr>
              <a:t>cryo</a:t>
            </a:r>
            <a:r>
              <a:rPr lang="fr-FR" sz="3000" dirty="0">
                <a:solidFill>
                  <a:srgbClr val="002060"/>
                </a:solidFill>
              </a:rPr>
              <a:t>-EM </a:t>
            </a:r>
            <a:r>
              <a:rPr lang="fr-FR" sz="3000" dirty="0" err="1">
                <a:solidFill>
                  <a:srgbClr val="002060"/>
                </a:solidFill>
              </a:rPr>
              <a:t>grid</a:t>
            </a:r>
            <a:r>
              <a:rPr lang="fr-FR" sz="30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4D00E5-F9E4-8C4C-B222-F0ED7098AADC}"/>
              </a:ext>
            </a:extLst>
          </p:cNvPr>
          <p:cNvSpPr/>
          <p:nvPr/>
        </p:nvSpPr>
        <p:spPr>
          <a:xfrm>
            <a:off x="725326" y="407523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 err="1"/>
              <a:t>Clearly</a:t>
            </a:r>
            <a:r>
              <a:rPr lang="fr-FR" b="1" dirty="0"/>
              <a:t> visible </a:t>
            </a:r>
            <a:r>
              <a:rPr lang="fr-FR" b="1" dirty="0" err="1"/>
              <a:t>particles</a:t>
            </a:r>
            <a:endParaRPr lang="fr-FR" b="1" dirty="0"/>
          </a:p>
          <a:p>
            <a:r>
              <a:rPr lang="fr-FR" dirty="0"/>
              <a:t>-</a:t>
            </a:r>
            <a:r>
              <a:rPr lang="fr-FR" dirty="0" err="1"/>
              <a:t>particle</a:t>
            </a:r>
            <a:r>
              <a:rPr lang="fr-FR" dirty="0"/>
              <a:t> size and </a:t>
            </a:r>
            <a:r>
              <a:rPr lang="fr-FR" dirty="0" err="1"/>
              <a:t>shape</a:t>
            </a:r>
            <a:endParaRPr lang="fr-FR" dirty="0"/>
          </a:p>
          <a:p>
            <a:r>
              <a:rPr lang="fr-FR" dirty="0"/>
              <a:t>-buffer composition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57E81E1E-36FC-6149-8374-00FAC53C2C72}"/>
              </a:ext>
            </a:extLst>
          </p:cNvPr>
          <p:cNvGrpSpPr/>
          <p:nvPr/>
        </p:nvGrpSpPr>
        <p:grpSpPr>
          <a:xfrm>
            <a:off x="622768" y="345731"/>
            <a:ext cx="10992033" cy="2510186"/>
            <a:chOff x="622768" y="345731"/>
            <a:chExt cx="10992033" cy="2510186"/>
          </a:xfrm>
        </p:grpSpPr>
        <p:pic>
          <p:nvPicPr>
            <p:cNvPr id="9" name="Image 8" descr="Capture d’écran 2015-06-02 à 11.29.40.png">
              <a:extLst>
                <a:ext uri="{FF2B5EF4-FFF2-40B4-BE49-F238E27FC236}">
                  <a16:creationId xmlns:a16="http://schemas.microsoft.com/office/drawing/2014/main" id="{5E6C0D64-2EDA-C448-B925-D6304DF6E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52" t="43333" r="3249" b="27531"/>
            <a:stretch/>
          </p:blipFill>
          <p:spPr>
            <a:xfrm>
              <a:off x="9608201" y="345731"/>
              <a:ext cx="2006600" cy="1998133"/>
            </a:xfrm>
            <a:prstGeom prst="rect">
              <a:avLst/>
            </a:prstGeom>
            <a:ln w="57150">
              <a:solidFill>
                <a:schemeClr val="accent1"/>
              </a:solidFill>
            </a:ln>
          </p:spPr>
        </p:pic>
        <p:pic>
          <p:nvPicPr>
            <p:cNvPr id="10" name="Image 9" descr="Capture d’écran 2015-06-02 à 11.29.40.png">
              <a:extLst>
                <a:ext uri="{FF2B5EF4-FFF2-40B4-BE49-F238E27FC236}">
                  <a16:creationId xmlns:a16="http://schemas.microsoft.com/office/drawing/2014/main" id="{7C6DBC25-7D97-4C4C-B61F-877761844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9" t="35432" r="74348" b="35185"/>
            <a:stretch/>
          </p:blipFill>
          <p:spPr>
            <a:xfrm>
              <a:off x="5383320" y="345731"/>
              <a:ext cx="1989667" cy="2015068"/>
            </a:xfrm>
            <a:prstGeom prst="rect">
              <a:avLst/>
            </a:prstGeom>
            <a:ln w="57150">
              <a:solidFill>
                <a:schemeClr val="accent1"/>
              </a:solidFill>
            </a:ln>
          </p:spPr>
        </p:pic>
        <p:pic>
          <p:nvPicPr>
            <p:cNvPr id="11" name="Image 10" descr="Capture d’écran 2015-06-02 à 11.29.40.png">
              <a:extLst>
                <a:ext uri="{FF2B5EF4-FFF2-40B4-BE49-F238E27FC236}">
                  <a16:creationId xmlns:a16="http://schemas.microsoft.com/office/drawing/2014/main" id="{070AE221-8F88-0C44-BFF4-585DA7BA2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0" t="41052" r="42047" b="22346"/>
            <a:stretch/>
          </p:blipFill>
          <p:spPr>
            <a:xfrm>
              <a:off x="7254460" y="345731"/>
              <a:ext cx="2472267" cy="2510186"/>
            </a:xfrm>
            <a:prstGeom prst="rect">
              <a:avLst/>
            </a:prstGeom>
            <a:ln w="57150">
              <a:solidFill>
                <a:schemeClr val="accent1"/>
              </a:solidFill>
            </a:ln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C178154-DC66-944C-BB28-B00FF54BE224}"/>
                </a:ext>
              </a:extLst>
            </p:cNvPr>
            <p:cNvSpPr txBox="1"/>
            <p:nvPr/>
          </p:nvSpPr>
          <p:spPr>
            <a:xfrm>
              <a:off x="834887" y="974307"/>
              <a:ext cx="27950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Good </a:t>
              </a:r>
              <a:r>
                <a:rPr lang="fr-FR" b="1" dirty="0" err="1"/>
                <a:t>amorphous</a:t>
              </a:r>
              <a:r>
                <a:rPr lang="fr-FR" b="1" dirty="0"/>
                <a:t> </a:t>
              </a:r>
              <a:r>
                <a:rPr lang="fr-FR" b="1" dirty="0" err="1"/>
                <a:t>ice</a:t>
              </a:r>
              <a:endParaRPr lang="fr-FR" b="1" dirty="0"/>
            </a:p>
            <a:p>
              <a:r>
                <a:rPr lang="fr-FR" dirty="0"/>
                <a:t>-not </a:t>
              </a:r>
              <a:r>
                <a:rPr lang="fr-FR" dirty="0" err="1"/>
                <a:t>crystalline</a:t>
              </a:r>
              <a:r>
                <a:rPr lang="fr-FR" dirty="0"/>
                <a:t> </a:t>
              </a:r>
              <a:r>
                <a:rPr lang="fr-FR" dirty="0" err="1"/>
                <a:t>ice</a:t>
              </a:r>
              <a:endParaRPr lang="fr-FR" dirty="0"/>
            </a:p>
            <a:p>
              <a:r>
                <a:rPr lang="fr-FR" dirty="0"/>
                <a:t>-no « </a:t>
              </a:r>
              <a:r>
                <a:rPr lang="fr-FR" dirty="0" err="1"/>
                <a:t>leopard</a:t>
              </a:r>
              <a:r>
                <a:rPr lang="fr-FR" dirty="0"/>
                <a:t> skin »pattern</a:t>
              </a:r>
            </a:p>
            <a:p>
              <a:r>
                <a:rPr lang="fr-FR" dirty="0"/>
                <a:t>-no contamination</a:t>
              </a:r>
            </a:p>
          </p:txBody>
        </p:sp>
        <p:sp>
          <p:nvSpPr>
            <p:cNvPr id="22" name="Rectangle à coins arrondis 21">
              <a:extLst>
                <a:ext uri="{FF2B5EF4-FFF2-40B4-BE49-F238E27FC236}">
                  <a16:creationId xmlns:a16="http://schemas.microsoft.com/office/drawing/2014/main" id="{6F30B357-DCDB-BE4E-AA10-E0B4B4E7C071}"/>
                </a:ext>
              </a:extLst>
            </p:cNvPr>
            <p:cNvSpPr/>
            <p:nvPr/>
          </p:nvSpPr>
          <p:spPr>
            <a:xfrm>
              <a:off x="622768" y="889613"/>
              <a:ext cx="3170813" cy="1335294"/>
            </a:xfrm>
            <a:prstGeom prst="round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73C1D36E-1060-A04F-9563-595E7F367B98}"/>
              </a:ext>
            </a:extLst>
          </p:cNvPr>
          <p:cNvGrpSpPr/>
          <p:nvPr/>
        </p:nvGrpSpPr>
        <p:grpSpPr>
          <a:xfrm>
            <a:off x="622768" y="2534209"/>
            <a:ext cx="9103959" cy="2302388"/>
            <a:chOff x="622768" y="2534209"/>
            <a:chExt cx="9103959" cy="2302388"/>
          </a:xfrm>
        </p:grpSpPr>
        <p:pic>
          <p:nvPicPr>
            <p:cNvPr id="15" name="Shape 562">
              <a:extLst>
                <a:ext uri="{FF2B5EF4-FFF2-40B4-BE49-F238E27FC236}">
                  <a16:creationId xmlns:a16="http://schemas.microsoft.com/office/drawing/2014/main" id="{9264D391-3D99-A34B-BD9F-D5592D336E05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90" r="71317" b="26050"/>
            <a:stretch/>
          </p:blipFill>
          <p:spPr bwMode="auto">
            <a:xfrm rot="5400000">
              <a:off x="6772919" y="1882789"/>
              <a:ext cx="1788583" cy="4119033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3EE7388-046C-3943-AAC0-8F0FED0D7A7E}"/>
                </a:ext>
              </a:extLst>
            </p:cNvPr>
            <p:cNvSpPr txBox="1"/>
            <p:nvPr/>
          </p:nvSpPr>
          <p:spPr>
            <a:xfrm>
              <a:off x="830213" y="2930416"/>
              <a:ext cx="38166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/>
                <a:t>Appropriate</a:t>
              </a:r>
              <a:r>
                <a:rPr lang="fr-FR" b="1" dirty="0"/>
                <a:t> </a:t>
              </a:r>
              <a:r>
                <a:rPr lang="fr-FR" b="1" dirty="0" err="1"/>
                <a:t>ice</a:t>
              </a:r>
              <a:r>
                <a:rPr lang="fr-FR" b="1" dirty="0"/>
                <a:t> </a:t>
              </a:r>
              <a:r>
                <a:rPr lang="fr-FR" b="1" dirty="0" err="1"/>
                <a:t>thickness</a:t>
              </a:r>
              <a:endParaRPr lang="fr-FR" b="1" dirty="0"/>
            </a:p>
            <a:p>
              <a:r>
                <a:rPr lang="fr-FR" dirty="0"/>
                <a:t>-</a:t>
              </a:r>
              <a:r>
                <a:rPr lang="fr-FR" dirty="0" err="1"/>
                <a:t>typically</a:t>
              </a:r>
              <a:r>
                <a:rPr lang="fr-FR" dirty="0"/>
                <a:t> as </a:t>
              </a:r>
              <a:r>
                <a:rPr lang="fr-FR" dirty="0" err="1"/>
                <a:t>thin</a:t>
              </a:r>
              <a:r>
                <a:rPr lang="fr-FR" dirty="0"/>
                <a:t> as possible</a:t>
              </a:r>
            </a:p>
            <a:p>
              <a:endParaRPr lang="fr-FR" dirty="0"/>
            </a:p>
          </p:txBody>
        </p:sp>
        <p:sp>
          <p:nvSpPr>
            <p:cNvPr id="23" name="Rectangle à coins arrondis 22">
              <a:extLst>
                <a:ext uri="{FF2B5EF4-FFF2-40B4-BE49-F238E27FC236}">
                  <a16:creationId xmlns:a16="http://schemas.microsoft.com/office/drawing/2014/main" id="{9D08A6FC-E83F-B241-A41D-53C23980B17B}"/>
                </a:ext>
              </a:extLst>
            </p:cNvPr>
            <p:cNvSpPr/>
            <p:nvPr/>
          </p:nvSpPr>
          <p:spPr>
            <a:xfrm>
              <a:off x="622768" y="2534209"/>
              <a:ext cx="3170813" cy="1335294"/>
            </a:xfrm>
            <a:prstGeom prst="round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A615D8C5-7935-3A42-9CED-8FE96F83F67E}"/>
              </a:ext>
            </a:extLst>
          </p:cNvPr>
          <p:cNvGrpSpPr/>
          <p:nvPr/>
        </p:nvGrpSpPr>
        <p:grpSpPr>
          <a:xfrm>
            <a:off x="602513" y="4998564"/>
            <a:ext cx="10639230" cy="1859436"/>
            <a:chOff x="602513" y="4998564"/>
            <a:chExt cx="10639230" cy="1859436"/>
          </a:xfrm>
        </p:grpSpPr>
        <p:pic>
          <p:nvPicPr>
            <p:cNvPr id="13" name="Image 12" descr="Capture d’écran 2015-06-02 à 11.25.28.png">
              <a:extLst>
                <a:ext uri="{FF2B5EF4-FFF2-40B4-BE49-F238E27FC236}">
                  <a16:creationId xmlns:a16="http://schemas.microsoft.com/office/drawing/2014/main" id="{0A530437-F1AD-164E-8904-6024A4C76B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06" t="36420" r="19022" b="37531"/>
            <a:stretch/>
          </p:blipFill>
          <p:spPr>
            <a:xfrm>
              <a:off x="7067677" y="5007031"/>
              <a:ext cx="1794933" cy="1786467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</p:pic>
        <p:pic>
          <p:nvPicPr>
            <p:cNvPr id="14" name="Image 13" descr="Capture d’écran 2015-06-02 à 11.25.28.png">
              <a:extLst>
                <a:ext uri="{FF2B5EF4-FFF2-40B4-BE49-F238E27FC236}">
                  <a16:creationId xmlns:a16="http://schemas.microsoft.com/office/drawing/2014/main" id="{73AABF07-AC6B-0C46-A66C-DC68C5CA7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09" t="39505" r="64119" b="34323"/>
            <a:stretch/>
          </p:blipFill>
          <p:spPr>
            <a:xfrm>
              <a:off x="9446810" y="4998564"/>
              <a:ext cx="1794933" cy="1794935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F30BB28-23A2-6444-8974-A5F93DFB160D}"/>
                </a:ext>
              </a:extLst>
            </p:cNvPr>
            <p:cNvSpPr txBox="1"/>
            <p:nvPr/>
          </p:nvSpPr>
          <p:spPr>
            <a:xfrm>
              <a:off x="718545" y="5380672"/>
              <a:ext cx="403996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Good </a:t>
              </a:r>
              <a:r>
                <a:rPr lang="fr-FR" b="1" dirty="0" err="1"/>
                <a:t>particle</a:t>
              </a:r>
              <a:r>
                <a:rPr lang="fr-FR" b="1" dirty="0"/>
                <a:t> distribution</a:t>
              </a:r>
            </a:p>
            <a:p>
              <a:r>
                <a:rPr lang="fr-FR" dirty="0"/>
                <a:t>-in </a:t>
              </a:r>
              <a:r>
                <a:rPr lang="fr-FR" dirty="0" err="1"/>
                <a:t>holes</a:t>
              </a:r>
              <a:endParaRPr lang="fr-FR" dirty="0"/>
            </a:p>
            <a:p>
              <a:r>
                <a:rPr lang="fr-FR" dirty="0"/>
                <a:t>-dense but </a:t>
              </a:r>
              <a:r>
                <a:rPr lang="fr-FR" dirty="0" err="1"/>
                <a:t>particles</a:t>
              </a:r>
              <a:r>
                <a:rPr lang="fr-FR" dirty="0"/>
                <a:t> not </a:t>
              </a:r>
              <a:r>
                <a:rPr lang="fr-FR" dirty="0" err="1"/>
                <a:t>touching</a:t>
              </a:r>
              <a:endParaRPr lang="fr-FR" dirty="0"/>
            </a:p>
            <a:p>
              <a:r>
                <a:rPr lang="fr-FR" dirty="0"/>
                <a:t>-</a:t>
              </a:r>
              <a:r>
                <a:rPr lang="fr-FR" dirty="0" err="1"/>
                <a:t>randomly</a:t>
              </a:r>
              <a:r>
                <a:rPr lang="fr-FR" dirty="0"/>
                <a:t> </a:t>
              </a:r>
              <a:r>
                <a:rPr lang="fr-FR" dirty="0" err="1"/>
                <a:t>distributed</a:t>
              </a:r>
              <a:r>
                <a:rPr lang="fr-FR" dirty="0"/>
                <a:t> orientations</a:t>
              </a:r>
            </a:p>
            <a:p>
              <a:endParaRPr lang="fr-FR" dirty="0"/>
            </a:p>
          </p:txBody>
        </p:sp>
        <p:sp>
          <p:nvSpPr>
            <p:cNvPr id="24" name="Rectangle à coins arrondis 23">
              <a:extLst>
                <a:ext uri="{FF2B5EF4-FFF2-40B4-BE49-F238E27FC236}">
                  <a16:creationId xmlns:a16="http://schemas.microsoft.com/office/drawing/2014/main" id="{C47AE42E-4119-FE47-91DD-792723C13C16}"/>
                </a:ext>
              </a:extLst>
            </p:cNvPr>
            <p:cNvSpPr/>
            <p:nvPr/>
          </p:nvSpPr>
          <p:spPr>
            <a:xfrm>
              <a:off x="602513" y="5347419"/>
              <a:ext cx="3786607" cy="1335294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18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74C5422-4E80-1B4B-B910-2F5F0C668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910" y="0"/>
            <a:ext cx="9346179" cy="6858000"/>
          </a:xfrm>
          <a:prstGeom prst="rect">
            <a:avLst/>
          </a:prstGeom>
        </p:spPr>
      </p:pic>
      <p:sp>
        <p:nvSpPr>
          <p:cNvPr id="6" name="Rectangle à coins arrondis 5">
            <a:extLst>
              <a:ext uri="{FF2B5EF4-FFF2-40B4-BE49-F238E27FC236}">
                <a16:creationId xmlns:a16="http://schemas.microsoft.com/office/drawing/2014/main" id="{595E0038-A583-974B-8422-648111C3A213}"/>
              </a:ext>
            </a:extLst>
          </p:cNvPr>
          <p:cNvSpPr/>
          <p:nvPr/>
        </p:nvSpPr>
        <p:spPr>
          <a:xfrm>
            <a:off x="1422910" y="1643270"/>
            <a:ext cx="9346179" cy="18155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69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6369F5D-EA7E-874E-B7FA-897DAA1C7CF7}"/>
              </a:ext>
            </a:extLst>
          </p:cNvPr>
          <p:cNvSpPr txBox="1"/>
          <p:nvPr/>
        </p:nvSpPr>
        <p:spPr>
          <a:xfrm>
            <a:off x="2743203" y="233447"/>
            <a:ext cx="667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Parameters</a:t>
            </a:r>
            <a:r>
              <a:rPr lang="fr-FR" sz="3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to </a:t>
            </a:r>
            <a:r>
              <a:rPr lang="fr-FR" sz="36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improve</a:t>
            </a:r>
            <a:r>
              <a:rPr lang="fr-FR" sz="3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grid</a:t>
            </a:r>
            <a:r>
              <a:rPr lang="fr-FR" sz="3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quality</a:t>
            </a:r>
            <a:endParaRPr lang="fr-FR" sz="36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B207DF9-CC46-B14B-8DFC-1458DDAF6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370" y="949048"/>
            <a:ext cx="8098364" cy="58258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30DDBA-0B12-EF42-877F-83769F2158BA}"/>
              </a:ext>
            </a:extLst>
          </p:cNvPr>
          <p:cNvSpPr/>
          <p:nvPr/>
        </p:nvSpPr>
        <p:spPr>
          <a:xfrm>
            <a:off x="2507675" y="2036621"/>
            <a:ext cx="858983" cy="235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EC7E97-2DEA-8543-86D5-53629B3D43FF}"/>
              </a:ext>
            </a:extLst>
          </p:cNvPr>
          <p:cNvSpPr/>
          <p:nvPr/>
        </p:nvSpPr>
        <p:spPr>
          <a:xfrm>
            <a:off x="5375563" y="4055927"/>
            <a:ext cx="2092039" cy="1319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5FD195-5562-3240-876F-BAF7C328C23C}"/>
              </a:ext>
            </a:extLst>
          </p:cNvPr>
          <p:cNvSpPr/>
          <p:nvPr/>
        </p:nvSpPr>
        <p:spPr>
          <a:xfrm>
            <a:off x="2385391" y="1709530"/>
            <a:ext cx="981267" cy="257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2D4088-1488-6C4E-9FB1-0D35E722CA76}"/>
              </a:ext>
            </a:extLst>
          </p:cNvPr>
          <p:cNvSpPr/>
          <p:nvPr/>
        </p:nvSpPr>
        <p:spPr>
          <a:xfrm>
            <a:off x="3094382" y="2896807"/>
            <a:ext cx="981267" cy="257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7517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D78C09-AB0F-6040-85CA-DE32F906A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60" y="57729"/>
            <a:ext cx="10430741" cy="863807"/>
          </a:xfrm>
        </p:spPr>
        <p:txBody>
          <a:bodyPr/>
          <a:lstStyle/>
          <a:p>
            <a:r>
              <a:rPr lang="fr-FR" sz="3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Influence of the </a:t>
            </a:r>
            <a:r>
              <a:rPr lang="fr-FR" sz="3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grid</a:t>
            </a:r>
            <a:r>
              <a:rPr lang="fr-FR" sz="3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foil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F0BB09-8514-4F4E-872D-ECB7C0C21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921533"/>
            <a:ext cx="10515600" cy="1939259"/>
          </a:xfrm>
        </p:spPr>
        <p:txBody>
          <a:bodyPr/>
          <a:lstStyle/>
          <a:p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irradiated</a:t>
            </a:r>
            <a:r>
              <a:rPr lang="fr-FR" dirty="0"/>
              <a:t>, </a:t>
            </a:r>
            <a:r>
              <a:rPr lang="fr-FR" dirty="0" err="1"/>
              <a:t>movement</a:t>
            </a:r>
            <a:r>
              <a:rPr lang="fr-FR" dirty="0"/>
              <a:t> of </a:t>
            </a:r>
            <a:r>
              <a:rPr lang="fr-FR" dirty="0" err="1"/>
              <a:t>biological</a:t>
            </a:r>
            <a:r>
              <a:rPr lang="fr-FR" dirty="0"/>
              <a:t> </a:t>
            </a:r>
            <a:r>
              <a:rPr lang="fr-FR" dirty="0" err="1"/>
              <a:t>specimen</a:t>
            </a:r>
            <a:r>
              <a:rPr lang="fr-FR" dirty="0"/>
              <a:t> due to semi-</a:t>
            </a:r>
            <a:r>
              <a:rPr lang="fr-FR" dirty="0" err="1"/>
              <a:t>static</a:t>
            </a:r>
            <a:r>
              <a:rPr lang="fr-FR" dirty="0"/>
              <a:t> charge: 4 </a:t>
            </a:r>
            <a:r>
              <a:rPr lang="fr-FR" dirty="0" err="1"/>
              <a:t>Å</a:t>
            </a:r>
            <a:r>
              <a:rPr lang="fr-FR" dirty="0"/>
              <a:t> or more in the 1st 10 e</a:t>
            </a:r>
            <a:r>
              <a:rPr lang="fr-FR" baseline="30000" dirty="0"/>
              <a:t>-</a:t>
            </a:r>
            <a:r>
              <a:rPr lang="fr-FR" dirty="0"/>
              <a:t>/Å</a:t>
            </a:r>
            <a:r>
              <a:rPr lang="fr-FR" baseline="30000" dirty="0"/>
              <a:t>2</a:t>
            </a:r>
          </a:p>
          <a:p>
            <a:r>
              <a:rPr lang="fr-FR" dirty="0" err="1"/>
              <a:t>Partially</a:t>
            </a:r>
            <a:r>
              <a:rPr lang="fr-FR" dirty="0"/>
              <a:t> due to the </a:t>
            </a:r>
            <a:r>
              <a:rPr lang="fr-FR" dirty="0" err="1"/>
              <a:t>fact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:</a:t>
            </a:r>
          </a:p>
          <a:p>
            <a:pPr lvl="1"/>
            <a:r>
              <a:rPr lang="fr-FR" dirty="0" err="1"/>
              <a:t>Carbon</a:t>
            </a:r>
            <a:r>
              <a:rPr lang="fr-FR" dirty="0"/>
              <a:t> </a:t>
            </a:r>
            <a:r>
              <a:rPr lang="fr-FR" dirty="0" err="1"/>
              <a:t>shrinks</a:t>
            </a:r>
            <a:r>
              <a:rPr lang="fr-FR" dirty="0"/>
              <a:t> 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metals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for the </a:t>
            </a:r>
            <a:r>
              <a:rPr lang="fr-FR" dirty="0" err="1"/>
              <a:t>grid</a:t>
            </a:r>
            <a:r>
              <a:rPr lang="fr-FR" dirty="0"/>
              <a:t>.</a:t>
            </a:r>
          </a:p>
          <a:p>
            <a:pPr lvl="1"/>
            <a:r>
              <a:rPr lang="fr-FR" dirty="0" err="1"/>
              <a:t>Carbon</a:t>
            </a:r>
            <a:r>
              <a:rPr lang="fr-FR" dirty="0"/>
              <a:t> has </a:t>
            </a:r>
            <a:r>
              <a:rPr lang="fr-FR" dirty="0" err="1"/>
              <a:t>poor</a:t>
            </a:r>
            <a:r>
              <a:rPr lang="fr-FR" dirty="0"/>
              <a:t> </a:t>
            </a:r>
            <a:r>
              <a:rPr lang="fr-FR" dirty="0" err="1"/>
              <a:t>conductivity</a:t>
            </a:r>
            <a:r>
              <a:rPr lang="fr-FR" dirty="0"/>
              <a:t> and </a:t>
            </a:r>
            <a:r>
              <a:rPr lang="fr-FR" dirty="0" err="1"/>
              <a:t>may</a:t>
            </a:r>
            <a:r>
              <a:rPr lang="fr-FR" dirty="0"/>
              <a:t> </a:t>
            </a:r>
            <a:r>
              <a:rPr lang="fr-FR" dirty="0" err="1"/>
              <a:t>contribute</a:t>
            </a:r>
            <a:r>
              <a:rPr lang="fr-FR" dirty="0"/>
              <a:t> to </a:t>
            </a:r>
            <a:r>
              <a:rPr lang="fr-FR" dirty="0" err="1"/>
              <a:t>specimen</a:t>
            </a:r>
            <a:r>
              <a:rPr lang="fr-FR" dirty="0"/>
              <a:t> </a:t>
            </a:r>
            <a:r>
              <a:rPr lang="fr-FR" dirty="0" err="1"/>
              <a:t>charging</a:t>
            </a:r>
            <a:r>
              <a:rPr lang="fr-FR" dirty="0"/>
              <a:t>.</a:t>
            </a:r>
          </a:p>
          <a:p>
            <a:pPr marL="457178" lvl="1" indent="0">
              <a:buNone/>
            </a:pP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endParaRPr lang="fr-FR" dirty="0"/>
          </a:p>
        </p:txBody>
      </p:sp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95080191-F45D-1D43-9FB7-B511FF215005}"/>
              </a:ext>
            </a:extLst>
          </p:cNvPr>
          <p:cNvSpPr/>
          <p:nvPr/>
        </p:nvSpPr>
        <p:spPr>
          <a:xfrm>
            <a:off x="694462" y="2816611"/>
            <a:ext cx="595745" cy="3325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8834EEF-D8A2-4A4B-A28C-1FB92BC09B84}"/>
              </a:ext>
            </a:extLst>
          </p:cNvPr>
          <p:cNvSpPr txBox="1"/>
          <p:nvPr/>
        </p:nvSpPr>
        <p:spPr>
          <a:xfrm>
            <a:off x="1541321" y="2752032"/>
            <a:ext cx="7408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rgbClr val="002060"/>
                </a:solidFill>
              </a:rPr>
              <a:t>Development</a:t>
            </a:r>
            <a:r>
              <a:rPr lang="fr-FR" sz="2000" dirty="0">
                <a:solidFill>
                  <a:srgbClr val="002060"/>
                </a:solidFill>
              </a:rPr>
              <a:t> of Gold foils to replace </a:t>
            </a:r>
            <a:r>
              <a:rPr lang="fr-FR" sz="2000" dirty="0" err="1">
                <a:solidFill>
                  <a:srgbClr val="002060"/>
                </a:solidFill>
              </a:rPr>
              <a:t>Carbon</a:t>
            </a:r>
            <a:r>
              <a:rPr lang="fr-FR" sz="2000" dirty="0">
                <a:solidFill>
                  <a:srgbClr val="002060"/>
                </a:solidFill>
              </a:rPr>
              <a:t> foils</a:t>
            </a:r>
          </a:p>
        </p:txBody>
      </p:sp>
      <p:pic>
        <p:nvPicPr>
          <p:cNvPr id="6" name="Picture 2" descr="https://ars.els-cdn.com/content/image/1-s2.0-S0959440X15001931-gr3_lrg.jpg">
            <a:extLst>
              <a:ext uri="{FF2B5EF4-FFF2-40B4-BE49-F238E27FC236}">
                <a16:creationId xmlns:a16="http://schemas.microsoft.com/office/drawing/2014/main" id="{48060153-5807-A84E-844D-7E9B6F7991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" t="10211" r="96308" b="7132"/>
          <a:stretch/>
        </p:blipFill>
        <p:spPr bwMode="auto">
          <a:xfrm>
            <a:off x="270163" y="3724596"/>
            <a:ext cx="339437" cy="272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ars.els-cdn.com/content/image/1-s2.0-S0959440X15001931-gr3_lrg.jpg">
            <a:extLst>
              <a:ext uri="{FF2B5EF4-FFF2-40B4-BE49-F238E27FC236}">
                <a16:creationId xmlns:a16="http://schemas.microsoft.com/office/drawing/2014/main" id="{0C9CFD73-D32E-ED4C-82BC-1D3328B16E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10211" r="57273" b="7132"/>
          <a:stretch/>
        </p:blipFill>
        <p:spPr bwMode="auto">
          <a:xfrm>
            <a:off x="609601" y="3816484"/>
            <a:ext cx="2382983" cy="272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ars.els-cdn.com/content/image/1-s2.0-S0959440X15001931-gr3_lrg.jpg">
            <a:extLst>
              <a:ext uri="{FF2B5EF4-FFF2-40B4-BE49-F238E27FC236}">
                <a16:creationId xmlns:a16="http://schemas.microsoft.com/office/drawing/2014/main" id="{D809DB2F-6C1D-4642-A6D2-F588DE6FC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0" t="10910" r="599" b="9215"/>
          <a:stretch/>
        </p:blipFill>
        <p:spPr bwMode="auto">
          <a:xfrm>
            <a:off x="3482686" y="3816486"/>
            <a:ext cx="4568535" cy="263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Capture d’écran 2015-06-02 à 15.33.52.png">
            <a:extLst>
              <a:ext uri="{FF2B5EF4-FFF2-40B4-BE49-F238E27FC236}">
                <a16:creationId xmlns:a16="http://schemas.microsoft.com/office/drawing/2014/main" id="{B76F44E0-05C1-AE41-B2D2-87CE2DDD89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 t="1" r="3605" b="61604"/>
          <a:stretch/>
        </p:blipFill>
        <p:spPr>
          <a:xfrm>
            <a:off x="8066400" y="3666072"/>
            <a:ext cx="3959948" cy="26331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F1DD475-DFCC-6E44-9E9A-68D89F788D2B}"/>
              </a:ext>
            </a:extLst>
          </p:cNvPr>
          <p:cNvSpPr/>
          <p:nvPr/>
        </p:nvSpPr>
        <p:spPr>
          <a:xfrm>
            <a:off x="8051221" y="3478696"/>
            <a:ext cx="218136" cy="477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6751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F5E66E5-7FD1-E94C-B5C9-BF49D56AB63C}"/>
              </a:ext>
            </a:extLst>
          </p:cNvPr>
          <p:cNvSpPr txBox="1"/>
          <p:nvPr/>
        </p:nvSpPr>
        <p:spPr>
          <a:xfrm>
            <a:off x="1510148" y="371533"/>
            <a:ext cx="8257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Influence of the </a:t>
            </a:r>
            <a:r>
              <a:rPr lang="fr-FR" sz="3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grid</a:t>
            </a:r>
            <a:r>
              <a:rPr lang="fr-FR" sz="3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3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substrate</a:t>
            </a:r>
            <a:r>
              <a:rPr lang="fr-FR" sz="3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4" name="Image 3" descr="Capture d’écran 2015-06-02 à 11.22.41.png">
            <a:extLst>
              <a:ext uri="{FF2B5EF4-FFF2-40B4-BE49-F238E27FC236}">
                <a16:creationId xmlns:a16="http://schemas.microsoft.com/office/drawing/2014/main" id="{5445DD8D-8891-1149-A19B-6EA4921E1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9" b="17932"/>
          <a:stretch/>
        </p:blipFill>
        <p:spPr>
          <a:xfrm>
            <a:off x="1356360" y="1355849"/>
            <a:ext cx="4538133" cy="2641600"/>
          </a:xfrm>
          <a:prstGeom prst="rect">
            <a:avLst/>
          </a:prstGeom>
        </p:spPr>
      </p:pic>
      <p:pic>
        <p:nvPicPr>
          <p:cNvPr id="5" name="Espace réservé du contenu 5" descr="Capture d’écran 2015-06-02 à 11.23.44.png">
            <a:extLst>
              <a:ext uri="{FF2B5EF4-FFF2-40B4-BE49-F238E27FC236}">
                <a16:creationId xmlns:a16="http://schemas.microsoft.com/office/drawing/2014/main" id="{03949BF1-AAB1-DD49-900C-31507A1CFF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6" b="17776"/>
          <a:stretch/>
        </p:blipFill>
        <p:spPr>
          <a:xfrm>
            <a:off x="5894493" y="1355849"/>
            <a:ext cx="4529667" cy="2598760"/>
          </a:xfrm>
          <a:prstGeom prst="rect">
            <a:avLst/>
          </a:prstGeom>
        </p:spPr>
      </p:pic>
      <p:pic>
        <p:nvPicPr>
          <p:cNvPr id="6" name="Image 5" descr="Capture d’écran 2015-06-02 à 11.25.28.png">
            <a:extLst>
              <a:ext uri="{FF2B5EF4-FFF2-40B4-BE49-F238E27FC236}">
                <a16:creationId xmlns:a16="http://schemas.microsoft.com/office/drawing/2014/main" id="{B8A858D4-E228-2A4E-A8D5-A6CCA897BC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6" t="36420" r="19022" b="37531"/>
          <a:stretch/>
        </p:blipFill>
        <p:spPr>
          <a:xfrm>
            <a:off x="2462108" y="4118187"/>
            <a:ext cx="2504439" cy="2492627"/>
          </a:xfrm>
          <a:prstGeom prst="rect">
            <a:avLst/>
          </a:prstGeom>
        </p:spPr>
      </p:pic>
      <p:pic>
        <p:nvPicPr>
          <p:cNvPr id="7" name="Image 6" descr="Capture d’écran 2015-06-02 à 11.25.28.png">
            <a:extLst>
              <a:ext uri="{FF2B5EF4-FFF2-40B4-BE49-F238E27FC236}">
                <a16:creationId xmlns:a16="http://schemas.microsoft.com/office/drawing/2014/main" id="{71720F92-000F-D049-8B67-DBC4F143E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9" t="39505" r="64119" b="34323"/>
          <a:stretch/>
        </p:blipFill>
        <p:spPr>
          <a:xfrm>
            <a:off x="7112001" y="4109719"/>
            <a:ext cx="2504439" cy="250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79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79F7F1-7921-9142-91CE-4BA707CD4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857"/>
            <a:ext cx="10515600" cy="1325563"/>
          </a:xfrm>
        </p:spPr>
        <p:txBody>
          <a:bodyPr/>
          <a:lstStyle/>
          <a:p>
            <a:r>
              <a:rPr lang="fr-FR" dirty="0"/>
              <a:t>Method </a:t>
            </a:r>
            <a:r>
              <a:rPr lang="fr-FR" dirty="0" err="1"/>
              <a:t>developments</a:t>
            </a:r>
            <a:r>
              <a:rPr lang="fr-FR" dirty="0"/>
              <a:t> to </a:t>
            </a:r>
            <a:r>
              <a:rPr lang="fr-FR" dirty="0" err="1"/>
              <a:t>increase</a:t>
            </a:r>
            <a:r>
              <a:rPr lang="fr-FR" dirty="0"/>
              <a:t> </a:t>
            </a:r>
            <a:r>
              <a:rPr lang="fr-FR" dirty="0" err="1"/>
              <a:t>grid</a:t>
            </a:r>
            <a:r>
              <a:rPr lang="fr-FR" dirty="0"/>
              <a:t> </a:t>
            </a:r>
            <a:r>
              <a:rPr lang="fr-FR" dirty="0" err="1"/>
              <a:t>preparation</a:t>
            </a:r>
            <a:r>
              <a:rPr lang="fr-FR" dirty="0"/>
              <a:t> </a:t>
            </a:r>
            <a:r>
              <a:rPr lang="fr-FR" dirty="0" err="1"/>
              <a:t>reproducibility</a:t>
            </a:r>
            <a:r>
              <a:rPr lang="fr-FR" dirty="0"/>
              <a:t> and </a:t>
            </a:r>
            <a:r>
              <a:rPr lang="fr-FR" dirty="0" err="1"/>
              <a:t>quality</a:t>
            </a:r>
            <a:r>
              <a:rPr lang="fr-FR" dirty="0"/>
              <a:t>: the </a:t>
            </a:r>
            <a:r>
              <a:rPr lang="fr-FR" dirty="0" err="1"/>
              <a:t>spotiton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F9C069-0D48-E643-A60C-1C20BFDB9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421"/>
            <a:ext cx="10515600" cy="1717675"/>
          </a:xfrm>
        </p:spPr>
        <p:txBody>
          <a:bodyPr/>
          <a:lstStyle/>
          <a:p>
            <a:r>
              <a:rPr lang="fr-FR" dirty="0" err="1"/>
              <a:t>Piezo</a:t>
            </a:r>
            <a:r>
              <a:rPr lang="fr-FR" dirty="0"/>
              <a:t> </a:t>
            </a:r>
            <a:r>
              <a:rPr lang="fr-FR" dirty="0" err="1"/>
              <a:t>electric</a:t>
            </a:r>
            <a:r>
              <a:rPr lang="fr-FR" dirty="0"/>
              <a:t> </a:t>
            </a:r>
            <a:r>
              <a:rPr lang="fr-FR" dirty="0" err="1"/>
              <a:t>dispensing</a:t>
            </a:r>
            <a:r>
              <a:rPr lang="fr-FR" dirty="0"/>
              <a:t> </a:t>
            </a:r>
            <a:r>
              <a:rPr lang="fr-FR" dirty="0" err="1"/>
              <a:t>head</a:t>
            </a:r>
            <a:r>
              <a:rPr lang="fr-FR" dirty="0"/>
              <a:t> </a:t>
            </a:r>
            <a:r>
              <a:rPr lang="fr-FR" dirty="0" err="1"/>
              <a:t>delivers</a:t>
            </a:r>
            <a:r>
              <a:rPr lang="fr-FR" dirty="0"/>
              <a:t> </a:t>
            </a:r>
            <a:r>
              <a:rPr lang="fr-FR" dirty="0" err="1"/>
              <a:t>small</a:t>
            </a:r>
            <a:r>
              <a:rPr lang="fr-FR" dirty="0"/>
              <a:t> </a:t>
            </a:r>
            <a:r>
              <a:rPr lang="fr-FR" dirty="0" err="1"/>
              <a:t>droplets</a:t>
            </a:r>
            <a:r>
              <a:rPr lang="fr-FR" dirty="0"/>
              <a:t> 2-15 </a:t>
            </a:r>
            <a:r>
              <a:rPr lang="fr-FR" dirty="0" err="1"/>
              <a:t>nl</a:t>
            </a:r>
            <a:r>
              <a:rPr lang="fr-FR" dirty="0"/>
              <a:t> to a self-</a:t>
            </a:r>
            <a:r>
              <a:rPr lang="fr-FR" dirty="0" err="1"/>
              <a:t>blotting</a:t>
            </a:r>
            <a:r>
              <a:rPr lang="fr-FR" dirty="0"/>
              <a:t> </a:t>
            </a:r>
            <a:r>
              <a:rPr lang="fr-FR" dirty="0" err="1"/>
              <a:t>nanowire</a:t>
            </a:r>
            <a:r>
              <a:rPr lang="fr-FR" dirty="0"/>
              <a:t> </a:t>
            </a:r>
            <a:r>
              <a:rPr lang="fr-FR" dirty="0" err="1"/>
              <a:t>grid</a:t>
            </a:r>
            <a:endParaRPr lang="fr-FR" dirty="0"/>
          </a:p>
          <a:p>
            <a:r>
              <a:rPr lang="fr-FR" dirty="0"/>
              <a:t>The </a:t>
            </a:r>
            <a:r>
              <a:rPr lang="fr-FR" dirty="0" err="1"/>
              <a:t>nanowire</a:t>
            </a:r>
            <a:r>
              <a:rPr lang="fr-FR" dirty="0"/>
              <a:t> </a:t>
            </a:r>
            <a:r>
              <a:rPr lang="fr-FR" dirty="0" err="1"/>
              <a:t>acts</a:t>
            </a:r>
            <a:r>
              <a:rPr lang="fr-FR" dirty="0"/>
              <a:t> as a </a:t>
            </a:r>
            <a:r>
              <a:rPr lang="fr-FR" dirty="0" err="1"/>
              <a:t>blotting</a:t>
            </a:r>
            <a:r>
              <a:rPr lang="fr-FR" dirty="0"/>
              <a:t> </a:t>
            </a:r>
            <a:r>
              <a:rPr lang="fr-FR" dirty="0" err="1"/>
              <a:t>paper</a:t>
            </a:r>
            <a:r>
              <a:rPr lang="fr-FR" dirty="0"/>
              <a:t> to </a:t>
            </a:r>
            <a:r>
              <a:rPr lang="fr-FR" dirty="0" err="1"/>
              <a:t>wick</a:t>
            </a:r>
            <a:r>
              <a:rPr lang="fr-FR" dirty="0"/>
              <a:t> the </a:t>
            </a:r>
            <a:r>
              <a:rPr lang="fr-FR" dirty="0" err="1"/>
              <a:t>sample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surface as </a:t>
            </a:r>
            <a:r>
              <a:rPr lang="fr-FR" dirty="0" err="1"/>
              <a:t>soon</a:t>
            </a:r>
            <a:r>
              <a:rPr lang="fr-FR" dirty="0"/>
              <a:t> as the </a:t>
            </a:r>
            <a:r>
              <a:rPr lang="fr-FR" dirty="0" err="1"/>
              <a:t>liquid</a:t>
            </a:r>
            <a:r>
              <a:rPr lang="fr-FR" dirty="0"/>
              <a:t> </a:t>
            </a:r>
            <a:r>
              <a:rPr lang="fr-FR" dirty="0" err="1"/>
              <a:t>comes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contact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nanowire</a:t>
            </a:r>
            <a:endParaRPr lang="fr-FR" dirty="0"/>
          </a:p>
          <a:p>
            <a:r>
              <a:rPr lang="fr-FR" dirty="0"/>
              <a:t>The </a:t>
            </a:r>
            <a:r>
              <a:rPr lang="fr-FR" dirty="0" err="1"/>
              <a:t>resuling</a:t>
            </a:r>
            <a:r>
              <a:rPr lang="fr-FR" dirty="0"/>
              <a:t> </a:t>
            </a:r>
            <a:r>
              <a:rPr lang="fr-FR" dirty="0" err="1"/>
              <a:t>thin</a:t>
            </a:r>
            <a:r>
              <a:rPr lang="fr-FR" dirty="0"/>
              <a:t> </a:t>
            </a:r>
            <a:r>
              <a:rPr lang="fr-FR" dirty="0" err="1"/>
              <a:t>wet</a:t>
            </a:r>
            <a:r>
              <a:rPr lang="fr-FR" dirty="0"/>
              <a:t> film in </a:t>
            </a:r>
            <a:r>
              <a:rPr lang="fr-FR" dirty="0" err="1"/>
              <a:t>plunged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liquid</a:t>
            </a:r>
            <a:r>
              <a:rPr lang="fr-FR" dirty="0"/>
              <a:t> </a:t>
            </a:r>
            <a:r>
              <a:rPr lang="fr-FR" dirty="0" err="1"/>
              <a:t>ethane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338A5FC-908E-0144-8337-18D05906F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72" y="3165403"/>
            <a:ext cx="7035800" cy="3479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7D24919-758F-9B44-8D10-499AA9109A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057" b="54964"/>
          <a:stretch/>
        </p:blipFill>
        <p:spPr>
          <a:xfrm>
            <a:off x="7426037" y="3523023"/>
            <a:ext cx="4627419" cy="30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15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4872684-4C9E-414A-B916-C907BA770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910" y="0"/>
            <a:ext cx="9346179" cy="6858000"/>
          </a:xfrm>
          <a:prstGeom prst="rect">
            <a:avLst/>
          </a:prstGeom>
        </p:spPr>
      </p:pic>
      <p:sp>
        <p:nvSpPr>
          <p:cNvPr id="6" name="Rectangle à coins arrondis 5">
            <a:extLst>
              <a:ext uri="{FF2B5EF4-FFF2-40B4-BE49-F238E27FC236}">
                <a16:creationId xmlns:a16="http://schemas.microsoft.com/office/drawing/2014/main" id="{595E0038-A583-974B-8422-648111C3A213}"/>
              </a:ext>
            </a:extLst>
          </p:cNvPr>
          <p:cNvSpPr/>
          <p:nvPr/>
        </p:nvSpPr>
        <p:spPr>
          <a:xfrm>
            <a:off x="1422910" y="1600200"/>
            <a:ext cx="9231838" cy="19116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508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10267" y="182563"/>
            <a:ext cx="9657735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dirty="0" err="1"/>
              <a:t>Requirements</a:t>
            </a:r>
            <a:r>
              <a:rPr lang="fr-FR" dirty="0"/>
              <a:t> for </a:t>
            </a:r>
            <a:r>
              <a:rPr lang="fr-FR" dirty="0" err="1"/>
              <a:t>biological</a:t>
            </a:r>
            <a:r>
              <a:rPr lang="fr-FR" dirty="0"/>
              <a:t> </a:t>
            </a:r>
            <a:r>
              <a:rPr lang="fr-FR" dirty="0" err="1"/>
              <a:t>samples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imaged</a:t>
            </a:r>
            <a:r>
              <a:rPr lang="fr-FR" dirty="0"/>
              <a:t> by transmission </a:t>
            </a:r>
            <a:r>
              <a:rPr lang="fr-FR" dirty="0" err="1"/>
              <a:t>electron</a:t>
            </a:r>
            <a:r>
              <a:rPr lang="fr-FR" dirty="0"/>
              <a:t> </a:t>
            </a:r>
            <a:r>
              <a:rPr lang="fr-FR" dirty="0" err="1"/>
              <a:t>microscopy</a:t>
            </a:r>
            <a:endParaRPr lang="fr-FR" dirty="0"/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0661" y="1505999"/>
            <a:ext cx="3836895" cy="853544"/>
          </a:xfrm>
        </p:spPr>
        <p:txBody>
          <a:bodyPr>
            <a:normAutofit/>
          </a:bodyPr>
          <a:lstStyle/>
          <a:p>
            <a:pPr lvl="1" eaLnBrk="1" hangingPunct="1">
              <a:buFont typeface="Wingdings" charset="2"/>
              <a:buChar char="Ø"/>
            </a:pPr>
            <a:r>
              <a:rPr lang="fr-FR" altLang="fr-FR" dirty="0" err="1"/>
              <a:t>Stay</a:t>
            </a:r>
            <a:r>
              <a:rPr lang="fr-FR" altLang="fr-FR" dirty="0"/>
              <a:t> in </a:t>
            </a:r>
            <a:r>
              <a:rPr lang="fr-FR" altLang="fr-FR" dirty="0" err="1"/>
              <a:t>their</a:t>
            </a:r>
            <a:r>
              <a:rPr lang="fr-FR" altLang="fr-FR" dirty="0"/>
              <a:t> native </a:t>
            </a:r>
            <a:r>
              <a:rPr lang="fr-FR" altLang="fr-FR" dirty="0" err="1"/>
              <a:t>form</a:t>
            </a:r>
            <a:endParaRPr lang="fr-FR" altLang="fr-FR" dirty="0"/>
          </a:p>
          <a:p>
            <a:pPr lvl="1" eaLnBrk="1" hangingPunct="1">
              <a:buFont typeface="Wingdings" charset="2"/>
              <a:buChar char="Ø"/>
            </a:pPr>
            <a:r>
              <a:rPr lang="fr-FR" altLang="fr-FR" dirty="0" err="1"/>
              <a:t>Resist</a:t>
            </a:r>
            <a:r>
              <a:rPr lang="fr-FR" altLang="fr-FR" dirty="0"/>
              <a:t> to the vacuum </a:t>
            </a:r>
          </a:p>
          <a:p>
            <a:pPr lvl="1" eaLnBrk="1" hangingPunct="1">
              <a:buFontTx/>
              <a:buNone/>
            </a:pPr>
            <a:endParaRPr lang="fr-FR" altLang="fr-FR" dirty="0"/>
          </a:p>
          <a:p>
            <a:pPr lvl="1" eaLnBrk="1" hangingPunct="1">
              <a:buFontTx/>
              <a:buNone/>
            </a:pPr>
            <a:endParaRPr lang="fr-FR" altLang="fr-FR" dirty="0"/>
          </a:p>
          <a:p>
            <a:pPr eaLnBrk="1" hangingPunct="1"/>
            <a:endParaRPr lang="fr-FR" altLang="fr-FR" dirty="0"/>
          </a:p>
        </p:txBody>
      </p:sp>
      <p:pic>
        <p:nvPicPr>
          <p:cNvPr id="206855" name="Picture 7" descr="adenononbouilli"/>
          <p:cNvPicPr>
            <a:picLocks noChangeAspect="1" noChangeArrowheads="1"/>
          </p:cNvPicPr>
          <p:nvPr/>
        </p:nvPicPr>
        <p:blipFill>
          <a:blip r:embed="rId2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167" y="2546557"/>
            <a:ext cx="2034591" cy="204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9" name="Picture 11" descr="adenoboul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167" y="4595473"/>
            <a:ext cx="2034591" cy="206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èche vers la droite 1"/>
          <p:cNvSpPr/>
          <p:nvPr/>
        </p:nvSpPr>
        <p:spPr>
          <a:xfrm rot="5400000">
            <a:off x="5652493" y="4362319"/>
            <a:ext cx="678427" cy="5014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170DC4-F491-4D4B-B7AA-DCFC165BB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4" y="2493302"/>
            <a:ext cx="4284917" cy="420434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C6EC7F-7D2F-C14B-9246-418A23AF2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2030" y="3178253"/>
            <a:ext cx="2710657" cy="35948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87853A-CDA4-2145-9CF0-6A32C755C25C}"/>
              </a:ext>
            </a:extLst>
          </p:cNvPr>
          <p:cNvSpPr/>
          <p:nvPr/>
        </p:nvSpPr>
        <p:spPr>
          <a:xfrm>
            <a:off x="4319202" y="1482693"/>
            <a:ext cx="32494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charset="2"/>
              <a:buChar char="Ø"/>
            </a:pPr>
            <a:r>
              <a:rPr lang="fr-FR" altLang="fr-FR" sz="2000" dirty="0" err="1">
                <a:solidFill>
                  <a:schemeClr val="accent5">
                    <a:lumMod val="75000"/>
                  </a:schemeClr>
                </a:solidFill>
              </a:rPr>
              <a:t>Resist</a:t>
            </a:r>
            <a:r>
              <a:rPr lang="fr-FR" altLang="fr-FR" sz="2000" dirty="0">
                <a:solidFill>
                  <a:schemeClr val="accent5">
                    <a:lumMod val="75000"/>
                  </a:schemeClr>
                </a:solidFill>
              </a:rPr>
              <a:t> to the </a:t>
            </a:r>
            <a:r>
              <a:rPr lang="fr-FR" altLang="fr-FR" sz="2000" dirty="0" err="1">
                <a:solidFill>
                  <a:schemeClr val="accent5">
                    <a:lumMod val="75000"/>
                  </a:schemeClr>
                </a:solidFill>
              </a:rPr>
              <a:t>electrons</a:t>
            </a:r>
            <a:endParaRPr lang="fr-FR" altLang="fr-FR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849641-F357-5C4D-B8B0-BC1275F922A8}"/>
              </a:ext>
            </a:extLst>
          </p:cNvPr>
          <p:cNvSpPr/>
          <p:nvPr/>
        </p:nvSpPr>
        <p:spPr>
          <a:xfrm>
            <a:off x="8222030" y="1500552"/>
            <a:ext cx="32494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charset="2"/>
              <a:buChar char="Ø"/>
            </a:pPr>
            <a:r>
              <a:rPr lang="fr-FR" altLang="fr-FR" sz="2000" dirty="0">
                <a:solidFill>
                  <a:schemeClr val="accent5">
                    <a:lumMod val="75000"/>
                  </a:schemeClr>
                </a:solidFill>
              </a:rPr>
              <a:t>Be </a:t>
            </a:r>
            <a:r>
              <a:rPr lang="fr-FR" altLang="fr-FR" sz="2000" dirty="0" err="1">
                <a:solidFill>
                  <a:schemeClr val="accent5">
                    <a:lumMod val="75000"/>
                  </a:schemeClr>
                </a:solidFill>
              </a:rPr>
              <a:t>thin</a:t>
            </a:r>
            <a:r>
              <a:rPr lang="fr-FR" altLang="fr-FR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altLang="fr-FR" sz="2000" dirty="0" err="1">
                <a:solidFill>
                  <a:schemeClr val="accent5">
                    <a:lumMod val="75000"/>
                  </a:schemeClr>
                </a:solidFill>
              </a:rPr>
              <a:t>enough</a:t>
            </a:r>
            <a:endParaRPr lang="fr-FR" altLang="fr-FR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72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Shape 24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3"/>
          <a:stretch>
            <a:fillRect/>
          </a:stretch>
        </p:blipFill>
        <p:spPr bwMode="auto">
          <a:xfrm>
            <a:off x="3048000" y="2438403"/>
            <a:ext cx="60960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Shape 251"/>
          <p:cNvSpPr>
            <a:spLocks noChangeArrowheads="1"/>
          </p:cNvSpPr>
          <p:nvPr/>
        </p:nvSpPr>
        <p:spPr bwMode="auto">
          <a:xfrm>
            <a:off x="2754316" y="1262065"/>
            <a:ext cx="3684587" cy="4273551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41987" name="Shape 252"/>
          <p:cNvSpPr txBox="1">
            <a:spLocks noChangeArrowheads="1"/>
          </p:cNvSpPr>
          <p:nvPr/>
        </p:nvSpPr>
        <p:spPr bwMode="auto">
          <a:xfrm>
            <a:off x="2728913" y="5616575"/>
            <a:ext cx="3733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2400">
                <a:solidFill>
                  <a:srgbClr val="0070C0"/>
                </a:solidFill>
              </a:rPr>
              <a:t>Negative stain</a:t>
            </a:r>
            <a:endParaRPr lang="pt-BR" altLang="fr-FR" sz="2400">
              <a:solidFill>
                <a:srgbClr val="0070C0"/>
              </a:solidFill>
            </a:endParaRPr>
          </a:p>
        </p:txBody>
      </p:sp>
      <p:sp>
        <p:nvSpPr>
          <p:cNvPr id="21509" name="Shape 253"/>
          <p:cNvSpPr>
            <a:spLocks noGrp="1"/>
          </p:cNvSpPr>
          <p:nvPr>
            <p:ph type="title"/>
          </p:nvPr>
        </p:nvSpPr>
        <p:spPr>
          <a:xfrm>
            <a:off x="1981200" y="274642"/>
            <a:ext cx="8229600" cy="598487"/>
          </a:xfrm>
        </p:spPr>
        <p:txBody>
          <a:bodyPr vert="horz" lIns="91425" tIns="91425" rIns="91425" bIns="91425" rtlCol="0" anchor="b">
            <a:noAutofit/>
          </a:bodyPr>
          <a:lstStyle/>
          <a:p>
            <a:pPr>
              <a:defRPr/>
            </a:pPr>
            <a:r>
              <a:rPr lang="en-US" altLang="fr-FR" sz="3600" dirty="0">
                <a:solidFill>
                  <a:srgbClr val="002060"/>
                </a:solidFill>
              </a:rPr>
              <a:t>Two main methods</a:t>
            </a:r>
            <a:endParaRPr lang="pt-BR" altLang="fr-FR" sz="3600" dirty="0">
              <a:solidFill>
                <a:srgbClr val="002060"/>
              </a:solidFill>
            </a:endParaRPr>
          </a:p>
        </p:txBody>
      </p:sp>
      <p:sp>
        <p:nvSpPr>
          <p:cNvPr id="41989" name="Shape 252"/>
          <p:cNvSpPr txBox="1">
            <a:spLocks noChangeArrowheads="1"/>
          </p:cNvSpPr>
          <p:nvPr/>
        </p:nvSpPr>
        <p:spPr bwMode="auto">
          <a:xfrm>
            <a:off x="6024563" y="5616575"/>
            <a:ext cx="3733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fr-FR" sz="2400">
                <a:solidFill>
                  <a:srgbClr val="0070C0"/>
                </a:solidFill>
              </a:rPr>
              <a:t>Cryo</a:t>
            </a:r>
            <a:endParaRPr lang="pt-BR" altLang="fr-FR" sz="2400"/>
          </a:p>
        </p:txBody>
      </p:sp>
    </p:spTree>
    <p:extLst>
      <p:ext uri="{BB962C8B-B14F-4D97-AF65-F5344CB8AC3E}">
        <p14:creationId xmlns:p14="http://schemas.microsoft.com/office/powerpoint/2010/main" val="1989287092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Shape 25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3"/>
          <a:stretch>
            <a:fillRect/>
          </a:stretch>
        </p:blipFill>
        <p:spPr bwMode="auto">
          <a:xfrm>
            <a:off x="4584581" y="37899"/>
            <a:ext cx="5123495" cy="348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Shape 259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151" y="2819313"/>
            <a:ext cx="5964743" cy="184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Shape 261"/>
          <p:cNvSpPr>
            <a:spLocks noGrp="1"/>
          </p:cNvSpPr>
          <p:nvPr>
            <p:ph type="title" idx="4294967295"/>
          </p:nvPr>
        </p:nvSpPr>
        <p:spPr>
          <a:xfrm>
            <a:off x="330985" y="37899"/>
            <a:ext cx="4092231" cy="1147893"/>
          </a:xfrm>
        </p:spPr>
        <p:txBody>
          <a:bodyPr vert="horz" lIns="91425" tIns="91425" rIns="91425" bIns="91425" rtlCol="0" anchor="b">
            <a:normAutofit/>
          </a:bodyPr>
          <a:lstStyle/>
          <a:p>
            <a:pPr>
              <a:defRPr/>
            </a:pPr>
            <a:r>
              <a:rPr lang="pt-BR" altLang="fr-FR" sz="3600" dirty="0">
                <a:solidFill>
                  <a:srgbClr val="002060"/>
                </a:solidFill>
              </a:rPr>
              <a:t>Negative </a:t>
            </a:r>
            <a:r>
              <a:rPr lang="pt-BR" altLang="fr-FR" sz="3600" dirty="0" err="1">
                <a:solidFill>
                  <a:srgbClr val="002060"/>
                </a:solidFill>
              </a:rPr>
              <a:t>stain</a:t>
            </a:r>
            <a:r>
              <a:rPr lang="pt-BR" altLang="fr-FR" sz="3600" dirty="0">
                <a:solidFill>
                  <a:srgbClr val="002060"/>
                </a:solidFill>
              </a:rPr>
              <a:t> EM:</a:t>
            </a:r>
            <a:br>
              <a:rPr lang="pt-BR" altLang="fr-FR" sz="3600" dirty="0">
                <a:solidFill>
                  <a:srgbClr val="002060"/>
                </a:solidFill>
              </a:rPr>
            </a:br>
            <a:r>
              <a:rPr lang="pt-BR" altLang="fr-FR" sz="3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sample</a:t>
            </a:r>
            <a:r>
              <a:rPr lang="pt-BR" altLang="fr-FR" sz="3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t-BR" altLang="fr-FR" sz="3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preparation</a:t>
            </a:r>
            <a:endParaRPr lang="pt-BR" altLang="fr-FR" sz="30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4036" name="Shape 355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45209" r="50000"/>
          <a:stretch>
            <a:fillRect/>
          </a:stretch>
        </p:blipFill>
        <p:spPr bwMode="auto">
          <a:xfrm>
            <a:off x="830963" y="1571493"/>
            <a:ext cx="2190751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6664A65-2C1E-BE4C-A603-C497D6E660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641" r="9250"/>
          <a:stretch/>
        </p:blipFill>
        <p:spPr>
          <a:xfrm>
            <a:off x="0" y="5118237"/>
            <a:ext cx="11064240" cy="17359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C6D15E-DF35-5541-8205-60FAE222BB83}"/>
              </a:ext>
            </a:extLst>
          </p:cNvPr>
          <p:cNvSpPr/>
          <p:nvPr/>
        </p:nvSpPr>
        <p:spPr>
          <a:xfrm>
            <a:off x="1926336" y="5118237"/>
            <a:ext cx="231648" cy="313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C1B45B-2B47-4244-961D-B676E50E9100}"/>
              </a:ext>
            </a:extLst>
          </p:cNvPr>
          <p:cNvSpPr/>
          <p:nvPr/>
        </p:nvSpPr>
        <p:spPr>
          <a:xfrm>
            <a:off x="7589520" y="4978506"/>
            <a:ext cx="2621280" cy="279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4733F27-6D2D-904E-9D3B-39003A3E43A8}"/>
              </a:ext>
            </a:extLst>
          </p:cNvPr>
          <p:cNvSpPr txBox="1"/>
          <p:nvPr/>
        </p:nvSpPr>
        <p:spPr>
          <a:xfrm>
            <a:off x="8108156" y="4851798"/>
            <a:ext cx="1584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Journal </a:t>
            </a:r>
            <a:r>
              <a:rPr lang="fr-FR" dirty="0" err="1"/>
              <a:t>paper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869EF93-61EA-D74D-843F-27C1FAB0C259}"/>
              </a:ext>
            </a:extLst>
          </p:cNvPr>
          <p:cNvSpPr txBox="1"/>
          <p:nvPr/>
        </p:nvSpPr>
        <p:spPr>
          <a:xfrm>
            <a:off x="10210801" y="6247784"/>
            <a:ext cx="1584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Negative</a:t>
            </a:r>
            <a:r>
              <a:rPr lang="fr-FR" dirty="0"/>
              <a:t> </a:t>
            </a:r>
            <a:r>
              <a:rPr lang="fr-FR" dirty="0" err="1"/>
              <a:t>stain</a:t>
            </a:r>
            <a:r>
              <a:rPr lang="fr-FR" dirty="0"/>
              <a:t> EM </a:t>
            </a:r>
            <a:r>
              <a:rPr lang="fr-FR" dirty="0" err="1"/>
              <a:t>grid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217580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25417"/>
            <a:ext cx="10018646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3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Negative</a:t>
            </a:r>
            <a:r>
              <a:rPr lang="fr-FR" sz="3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3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stain</a:t>
            </a:r>
            <a:r>
              <a:rPr lang="fr-FR" sz="3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EM: </a:t>
            </a:r>
            <a:r>
              <a:rPr lang="fr-FR" sz="3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Advantages</a:t>
            </a:r>
            <a:r>
              <a:rPr lang="fr-FR" sz="3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and drawbacks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64275" y="1484313"/>
            <a:ext cx="4267200" cy="4114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fr-FR" dirty="0" err="1"/>
              <a:t>Advantages</a:t>
            </a:r>
            <a:r>
              <a:rPr lang="fr-FR" dirty="0"/>
              <a:t>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dirty="0" err="1"/>
              <a:t>Fast</a:t>
            </a:r>
            <a:endParaRPr lang="fr-FR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dirty="0"/>
              <a:t>Small </a:t>
            </a:r>
            <a:r>
              <a:rPr lang="fr-FR" dirty="0" err="1"/>
              <a:t>amount</a:t>
            </a:r>
            <a:r>
              <a:rPr lang="fr-FR" dirty="0"/>
              <a:t> of </a:t>
            </a:r>
            <a:r>
              <a:rPr lang="fr-FR" dirty="0" err="1"/>
              <a:t>protein</a:t>
            </a:r>
            <a:endParaRPr lang="fr-FR" dirty="0"/>
          </a:p>
          <a:p>
            <a:pPr marL="457178" lvl="1" indent="0">
              <a:buNone/>
              <a:defRPr/>
            </a:pPr>
            <a:r>
              <a:rPr lang="en-GB" dirty="0"/>
              <a:t>(concentration around 0.01-0.1mg/ml, few </a:t>
            </a:r>
            <a:r>
              <a:rPr lang="fr-FR" dirty="0">
                <a:sym typeface="Symbol" pitchFamily="2" charset="2"/>
              </a:rPr>
              <a:t></a:t>
            </a:r>
            <a:r>
              <a:rPr lang="en-GB" dirty="0"/>
              <a:t>l)</a:t>
            </a:r>
            <a:endParaRPr lang="fr-FR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dirty="0"/>
              <a:t>Small </a:t>
            </a:r>
            <a:r>
              <a:rPr lang="fr-FR" dirty="0" err="1"/>
              <a:t>proteins</a:t>
            </a:r>
            <a:r>
              <a:rPr lang="fr-FR" dirty="0"/>
              <a:t> visible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dirty="0"/>
              <a:t>High </a:t>
            </a:r>
            <a:r>
              <a:rPr lang="fr-FR" dirty="0" err="1"/>
              <a:t>contrast</a:t>
            </a:r>
            <a:endParaRPr lang="fr-FR" dirty="0"/>
          </a:p>
          <a:p>
            <a:pPr eaLnBrk="1" hangingPunct="1">
              <a:lnSpc>
                <a:spcPct val="90000"/>
              </a:lnSpc>
              <a:defRPr/>
            </a:pPr>
            <a:r>
              <a:rPr lang="fr-FR" dirty="0"/>
              <a:t>Drawbacks: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dirty="0" err="1"/>
              <a:t>Limit</a:t>
            </a:r>
            <a:r>
              <a:rPr lang="fr-FR" dirty="0"/>
              <a:t> in </a:t>
            </a:r>
            <a:r>
              <a:rPr lang="fr-FR" dirty="0" err="1"/>
              <a:t>resolution</a:t>
            </a:r>
            <a:r>
              <a:rPr lang="fr-FR" dirty="0"/>
              <a:t> (15 Å)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dirty="0" err="1"/>
              <a:t>Flattening</a:t>
            </a:r>
            <a:r>
              <a:rPr lang="fr-FR" dirty="0"/>
              <a:t> and </a:t>
            </a:r>
            <a:r>
              <a:rPr lang="fr-FR" dirty="0" err="1"/>
              <a:t>drying</a:t>
            </a:r>
            <a:r>
              <a:rPr lang="fr-FR" dirty="0"/>
              <a:t> of the </a:t>
            </a:r>
            <a:r>
              <a:rPr lang="fr-FR" dirty="0" err="1"/>
              <a:t>sample</a:t>
            </a:r>
            <a:r>
              <a:rPr lang="fr-FR" dirty="0"/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dirty="0" err="1"/>
              <a:t>Artifacts</a:t>
            </a:r>
            <a:r>
              <a:rPr lang="fr-FR" dirty="0"/>
              <a:t> due to the </a:t>
            </a:r>
            <a:r>
              <a:rPr lang="fr-FR" dirty="0" err="1"/>
              <a:t>stain</a:t>
            </a:r>
            <a:r>
              <a:rPr lang="fr-FR" dirty="0"/>
              <a:t>.</a:t>
            </a:r>
          </a:p>
        </p:txBody>
      </p:sp>
      <p:pic>
        <p:nvPicPr>
          <p:cNvPr id="46083" name="Picture 4" descr="negative_stai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438402"/>
            <a:ext cx="4718051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6" y="1268417"/>
            <a:ext cx="12858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90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699D9F-5A82-044B-AD90-1F7AC5215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945" y="226581"/>
            <a:ext cx="9677400" cy="1325563"/>
          </a:xfrm>
        </p:spPr>
        <p:txBody>
          <a:bodyPr/>
          <a:lstStyle/>
          <a:p>
            <a:r>
              <a:rPr lang="fr-FR" sz="3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Optimizing</a:t>
            </a:r>
            <a:r>
              <a:rPr lang="fr-FR" sz="3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3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negative</a:t>
            </a:r>
            <a:r>
              <a:rPr lang="fr-FR" sz="3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3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stain</a:t>
            </a:r>
            <a:r>
              <a:rPr lang="fr-FR" sz="3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EM </a:t>
            </a:r>
            <a:r>
              <a:rPr lang="fr-FR" sz="3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grids</a:t>
            </a:r>
            <a:r>
              <a:rPr lang="fr-FR" sz="3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importance of the </a:t>
            </a:r>
            <a:r>
              <a:rPr lang="fr-FR" sz="3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stain</a:t>
            </a:r>
            <a:endParaRPr lang="fr-FR" sz="3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7B1580-D8B6-9849-B8E2-5953142AD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68040" cy="4351339"/>
          </a:xfrm>
        </p:spPr>
        <p:txBody>
          <a:bodyPr>
            <a:normAutofit/>
          </a:bodyPr>
          <a:lstStyle/>
          <a:p>
            <a:r>
              <a:rPr lang="fr-FR" dirty="0" err="1"/>
              <a:t>Uranyl</a:t>
            </a:r>
            <a:r>
              <a:rPr lang="fr-FR" dirty="0"/>
              <a:t> </a:t>
            </a:r>
            <a:r>
              <a:rPr lang="fr-FR" dirty="0" err="1"/>
              <a:t>acetate</a:t>
            </a:r>
            <a:endParaRPr lang="fr-FR" dirty="0"/>
          </a:p>
          <a:p>
            <a:pPr lvl="1"/>
            <a:r>
              <a:rPr lang="fr-FR" dirty="0"/>
              <a:t>High </a:t>
            </a:r>
            <a:r>
              <a:rPr lang="fr-FR" dirty="0" err="1"/>
              <a:t>contrast</a:t>
            </a:r>
            <a:endParaRPr lang="fr-FR" dirty="0"/>
          </a:p>
          <a:p>
            <a:pPr lvl="1"/>
            <a:r>
              <a:rPr lang="fr-FR" dirty="0"/>
              <a:t>Radiation </a:t>
            </a:r>
            <a:r>
              <a:rPr lang="fr-FR" dirty="0" err="1"/>
              <a:t>resistant</a:t>
            </a:r>
            <a:endParaRPr lang="fr-FR" dirty="0"/>
          </a:p>
          <a:p>
            <a:pPr lvl="1"/>
            <a:r>
              <a:rPr lang="fr-FR" dirty="0"/>
              <a:t>Stable</a:t>
            </a:r>
          </a:p>
          <a:p>
            <a:pPr lvl="1"/>
            <a:r>
              <a:rPr lang="fr-FR" dirty="0" err="1"/>
              <a:t>Coarse</a:t>
            </a:r>
            <a:r>
              <a:rPr lang="fr-FR" dirty="0"/>
              <a:t> grain</a:t>
            </a:r>
          </a:p>
          <a:p>
            <a:pPr lvl="1"/>
            <a:r>
              <a:rPr lang="fr-FR" dirty="0" err="1"/>
              <a:t>Acidic</a:t>
            </a:r>
            <a:r>
              <a:rPr lang="fr-FR" dirty="0"/>
              <a:t> (pH 4)</a:t>
            </a:r>
          </a:p>
          <a:p>
            <a:pPr lvl="1"/>
            <a:endParaRPr lang="fr-FR" dirty="0"/>
          </a:p>
          <a:p>
            <a:r>
              <a:rPr lang="fr-FR" dirty="0" err="1"/>
              <a:t>Uranyl</a:t>
            </a:r>
            <a:r>
              <a:rPr lang="fr-FR" dirty="0"/>
              <a:t> formate</a:t>
            </a:r>
          </a:p>
          <a:p>
            <a:pPr lvl="1"/>
            <a:r>
              <a:rPr lang="fr-FR" dirty="0" err="1"/>
              <a:t>Finer</a:t>
            </a:r>
            <a:r>
              <a:rPr lang="fr-FR" dirty="0"/>
              <a:t> grain</a:t>
            </a:r>
          </a:p>
          <a:p>
            <a:pPr lvl="1"/>
            <a:r>
              <a:rPr lang="fr-FR" dirty="0" err="1"/>
              <a:t>Unstable</a:t>
            </a:r>
            <a:endParaRPr lang="fr-FR" dirty="0"/>
          </a:p>
          <a:p>
            <a:pPr marL="685766" lvl="2">
              <a:spcBef>
                <a:spcPts val="1000"/>
              </a:spcBef>
              <a:buFont typeface="Wingdings" charset="2"/>
              <a:buChar char="Ø"/>
            </a:pPr>
            <a:endParaRPr lang="fr-FR" sz="2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9FCECEB-89D2-A944-A3D2-F14DFF41136F}"/>
              </a:ext>
            </a:extLst>
          </p:cNvPr>
          <p:cNvSpPr txBox="1"/>
          <p:nvPr/>
        </p:nvSpPr>
        <p:spPr>
          <a:xfrm>
            <a:off x="6291072" y="1825626"/>
            <a:ext cx="4645152" cy="3652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89" lvl="1" indent="-228589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r>
              <a:rPr lang="fr-FR" sz="2000" dirty="0">
                <a:solidFill>
                  <a:srgbClr val="002060"/>
                </a:solidFill>
              </a:rPr>
              <a:t>Sodium </a:t>
            </a:r>
            <a:r>
              <a:rPr lang="fr-FR" sz="2000" dirty="0" err="1">
                <a:solidFill>
                  <a:srgbClr val="002060"/>
                </a:solidFill>
              </a:rPr>
              <a:t>SilicoTungstate</a:t>
            </a:r>
            <a:r>
              <a:rPr lang="fr-FR" sz="2000" dirty="0">
                <a:solidFill>
                  <a:srgbClr val="002060"/>
                </a:solidFill>
              </a:rPr>
              <a:t> (SST)</a:t>
            </a:r>
          </a:p>
          <a:p>
            <a:pPr marL="685766" lvl="1" indent="-228589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fr-FR" sz="2000" dirty="0" err="1">
                <a:solidFill>
                  <a:schemeClr val="accent5">
                    <a:lumMod val="75000"/>
                  </a:schemeClr>
                </a:solidFill>
              </a:rPr>
              <a:t>Thin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 layer of </a:t>
            </a:r>
            <a:r>
              <a:rPr lang="fr-FR" sz="2000" dirty="0" err="1">
                <a:solidFill>
                  <a:schemeClr val="accent5">
                    <a:lumMod val="75000"/>
                  </a:schemeClr>
                </a:solidFill>
              </a:rPr>
              <a:t>stain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 (</a:t>
            </a:r>
            <a:r>
              <a:rPr lang="fr-FR" sz="2000" dirty="0" err="1">
                <a:solidFill>
                  <a:schemeClr val="accent5">
                    <a:lumMod val="75000"/>
                  </a:schemeClr>
                </a:solidFill>
              </a:rPr>
              <a:t>often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5">
                    <a:lumMod val="75000"/>
                  </a:schemeClr>
                </a:solidFill>
              </a:rPr>
              <a:t>used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 for </a:t>
            </a:r>
            <a:r>
              <a:rPr lang="fr-FR" sz="2000" dirty="0" err="1">
                <a:solidFill>
                  <a:schemeClr val="accent5">
                    <a:lumMod val="75000"/>
                  </a:schemeClr>
                </a:solidFill>
              </a:rPr>
              <a:t>small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5">
                    <a:lumMod val="75000"/>
                  </a:schemeClr>
                </a:solidFill>
              </a:rPr>
              <a:t>proteins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marL="685766" lvl="1" indent="-228589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fr-FR" sz="2000" dirty="0" err="1">
                <a:solidFill>
                  <a:schemeClr val="accent5">
                    <a:lumMod val="75000"/>
                  </a:schemeClr>
                </a:solidFill>
              </a:rPr>
              <a:t>Neutral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 pH</a:t>
            </a:r>
          </a:p>
          <a:p>
            <a:pPr marL="685766" lvl="1" indent="-228589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fr-FR" sz="2000" dirty="0" err="1">
                <a:solidFill>
                  <a:schemeClr val="accent5">
                    <a:lumMod val="75000"/>
                  </a:schemeClr>
                </a:solidFill>
              </a:rPr>
              <a:t>Lower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5">
                    <a:lumMod val="75000"/>
                  </a:schemeClr>
                </a:solidFill>
              </a:rPr>
              <a:t>contrast</a:t>
            </a:r>
            <a:endParaRPr lang="fr-FR" sz="2000" dirty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endParaRPr lang="fr-FR" dirty="0"/>
          </a:p>
          <a:p>
            <a:pPr marL="228589" lvl="1" indent="-228589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r>
              <a:rPr lang="fr-FR" sz="2000" dirty="0">
                <a:solidFill>
                  <a:srgbClr val="002060"/>
                </a:solidFill>
              </a:rPr>
              <a:t>Ammonium Molybdate</a:t>
            </a:r>
          </a:p>
          <a:p>
            <a:pPr marL="685766" lvl="1" indent="-228589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fr-FR" sz="2000" dirty="0" err="1">
                <a:solidFill>
                  <a:schemeClr val="accent5">
                    <a:lumMod val="75000"/>
                  </a:schemeClr>
                </a:solidFill>
              </a:rPr>
              <a:t>Thick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 layer of </a:t>
            </a:r>
            <a:r>
              <a:rPr lang="fr-FR" sz="2000" dirty="0" err="1">
                <a:solidFill>
                  <a:schemeClr val="accent5">
                    <a:lumMod val="75000"/>
                  </a:schemeClr>
                </a:solidFill>
              </a:rPr>
              <a:t>stain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685766" lvl="1" indent="-228589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fr-FR" sz="2000" dirty="0" err="1">
                <a:solidFill>
                  <a:schemeClr val="accent5">
                    <a:lumMod val="75000"/>
                  </a:schemeClr>
                </a:solidFill>
              </a:rPr>
              <a:t>Neutral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 pH</a:t>
            </a:r>
          </a:p>
          <a:p>
            <a:pPr marL="685766" lvl="1" indent="-228589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fr-FR" sz="2000" dirty="0" err="1">
                <a:solidFill>
                  <a:schemeClr val="accent5">
                    <a:lumMod val="75000"/>
                  </a:schemeClr>
                </a:solidFill>
              </a:rPr>
              <a:t>Lower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5">
                    <a:lumMod val="75000"/>
                  </a:schemeClr>
                </a:solidFill>
              </a:rPr>
              <a:t>contrast</a:t>
            </a:r>
            <a:endParaRPr lang="fr-FR" sz="20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2073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Shape 26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3" y="342900"/>
            <a:ext cx="34893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752600" y="2857500"/>
            <a:ext cx="3886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fr-FR" altLang="fr-FR" sz="3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What</a:t>
            </a:r>
            <a:r>
              <a:rPr lang="fr-FR" altLang="fr-FR" sz="3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altLang="fr-FR" sz="3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we</a:t>
            </a:r>
            <a:r>
              <a:rPr lang="fr-FR" altLang="fr-FR" sz="3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altLang="fr-FR" sz="3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see</a:t>
            </a:r>
            <a:r>
              <a:rPr lang="fr-FR" altLang="fr-FR" sz="3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in </a:t>
            </a:r>
            <a:r>
              <a:rPr lang="fr-FR" altLang="fr-FR" sz="3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negative</a:t>
            </a:r>
            <a:r>
              <a:rPr lang="fr-FR" altLang="fr-FR" sz="3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altLang="fr-FR" sz="3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stain</a:t>
            </a:r>
            <a:endParaRPr lang="fr-FR" altLang="fr-FR" sz="30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11666324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333375"/>
            <a:ext cx="7772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3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Single </a:t>
            </a:r>
            <a:r>
              <a:rPr lang="fr-FR" sz="3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particles</a:t>
            </a:r>
            <a:r>
              <a:rPr lang="fr-FR" sz="3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3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visualized</a:t>
            </a:r>
            <a:r>
              <a:rPr lang="fr-FR" sz="3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by </a:t>
            </a:r>
            <a:r>
              <a:rPr lang="fr-FR" sz="3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negative</a:t>
            </a:r>
            <a:r>
              <a:rPr lang="fr-FR" sz="3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3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stain</a:t>
            </a:r>
            <a:r>
              <a:rPr lang="fr-FR" sz="3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EM: </a:t>
            </a:r>
            <a:r>
              <a:rPr lang="fr-FR" sz="3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examples</a:t>
            </a:r>
            <a:endParaRPr lang="fr-FR" sz="3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9154" name="Picture 53" descr="aden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03" b="54309"/>
          <a:stretch>
            <a:fillRect/>
          </a:stretch>
        </p:blipFill>
        <p:spPr bwMode="auto">
          <a:xfrm>
            <a:off x="2063754" y="1719265"/>
            <a:ext cx="4106863" cy="23526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5" name="Picture 55" descr="cota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2" t="64766" r="47397" b="9634"/>
          <a:stretch>
            <a:fillRect/>
          </a:stretch>
        </p:blipFill>
        <p:spPr bwMode="auto">
          <a:xfrm>
            <a:off x="5591177" y="4221163"/>
            <a:ext cx="2520951" cy="1752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52" descr="dapn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30928" r="24341" b="59888"/>
          <a:stretch>
            <a:fillRect/>
          </a:stretch>
        </p:blipFill>
        <p:spPr bwMode="auto">
          <a:xfrm>
            <a:off x="9191629" y="5732464"/>
            <a:ext cx="595313" cy="60483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70623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14624</TotalTime>
  <Words>581</Words>
  <Application>Microsoft Macintosh PowerPoint</Application>
  <PresentationFormat>Grand écran</PresentationFormat>
  <Paragraphs>130</Paragraphs>
  <Slides>24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1" baseType="lpstr">
      <vt:lpstr>ＭＳ Ｐゴシック</vt:lpstr>
      <vt:lpstr>Arial</vt:lpstr>
      <vt:lpstr>Calibri</vt:lpstr>
      <vt:lpstr>Calibri Light</vt:lpstr>
      <vt:lpstr>Symbol</vt:lpstr>
      <vt:lpstr>Wingdings</vt:lpstr>
      <vt:lpstr>Thème Office</vt:lpstr>
      <vt:lpstr>Preparing biological samples for transmission electron microscopy</vt:lpstr>
      <vt:lpstr>Présentation PowerPoint</vt:lpstr>
      <vt:lpstr>Requirements for biological samples to be imaged by transmission electron microscopy</vt:lpstr>
      <vt:lpstr>Two main methods</vt:lpstr>
      <vt:lpstr>Negative stain EM: sample preparation</vt:lpstr>
      <vt:lpstr>Negative stain EM: Advantages and drawbacks</vt:lpstr>
      <vt:lpstr>Optimizing negative stain EM grids: importance of the stain</vt:lpstr>
      <vt:lpstr>Présentation PowerPoint</vt:lpstr>
      <vt:lpstr>Single particles visualized by negative stain EM: examples</vt:lpstr>
      <vt:lpstr>Présentation PowerPoint</vt:lpstr>
      <vt:lpstr>Présentation PowerPoint</vt:lpstr>
      <vt:lpstr>Présentation PowerPoint</vt:lpstr>
      <vt:lpstr>Principle behind vitrification of sample</vt:lpstr>
      <vt:lpstr>Présentation PowerPoint</vt:lpstr>
      <vt:lpstr>Présentation PowerPoint</vt:lpstr>
      <vt:lpstr>Cryo preparation: advantages and drawbacks</vt:lpstr>
      <vt:lpstr>Présentation PowerPoint</vt:lpstr>
      <vt:lpstr>Présentation PowerPoint</vt:lpstr>
      <vt:lpstr>Présentation PowerPoint</vt:lpstr>
      <vt:lpstr>Présentation PowerPoint</vt:lpstr>
      <vt:lpstr>Influence of the grid foil</vt:lpstr>
      <vt:lpstr>Présentation PowerPoint</vt:lpstr>
      <vt:lpstr>Method developments to increase grid preparation reproducibility and quality: the spotiton 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Helene Malet</cp:lastModifiedBy>
  <cp:revision>196</cp:revision>
  <dcterms:created xsi:type="dcterms:W3CDTF">2016-01-08T11:58:59Z</dcterms:created>
  <dcterms:modified xsi:type="dcterms:W3CDTF">2019-02-04T12:42:51Z</dcterms:modified>
</cp:coreProperties>
</file>