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2" r:id="rId6"/>
    <p:sldId id="263" r:id="rId7"/>
    <p:sldId id="261" r:id="rId8"/>
    <p:sldId id="264" r:id="rId9"/>
    <p:sldId id="268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797675" cy="987266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2857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697" autoAdjust="0"/>
  </p:normalViewPr>
  <p:slideViewPr>
    <p:cSldViewPr>
      <p:cViewPr varScale="1">
        <p:scale>
          <a:sx n="127" d="100"/>
          <a:sy n="127" d="100"/>
        </p:scale>
        <p:origin x="948" y="126"/>
      </p:cViewPr>
      <p:guideLst>
        <p:guide orient="horz" pos="2183"/>
        <p:guide pos="2857"/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F4F89-3B7B-4FCF-8753-0B7C21B4B667}" type="datetimeFigureOut">
              <a:rPr lang="zh-CN" altLang="en-US" smtClean="0"/>
              <a:t>2019-6-19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0A298-D816-40D9-9A83-3BFE31FEE5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72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ctrTitle" hasCustomPrompt="1"/>
          </p:nvPr>
        </p:nvSpPr>
        <p:spPr>
          <a:xfrm>
            <a:off x="0" y="1967696"/>
            <a:ext cx="9144000" cy="146183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000" b="1">
                <a:solidFill>
                  <a:srgbClr val="A40000"/>
                </a:solidFill>
                <a:latin typeface="+mn-lt"/>
              </a:defRPr>
            </a:lvl1pPr>
          </a:lstStyle>
          <a:p>
            <a:r>
              <a:rPr lang="en-US" altLang="zh-CN" dirty="0" smtClean="0"/>
              <a:t>Presentation Title</a:t>
            </a:r>
            <a:endParaRPr lang="en-US" dirty="0"/>
          </a:p>
        </p:txBody>
      </p:sp>
      <p:sp>
        <p:nvSpPr>
          <p:cNvPr id="3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5360" y="4013936"/>
            <a:ext cx="3421075" cy="34081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0">
                <a:solidFill>
                  <a:srgbClr val="A40000"/>
                </a:solidFill>
                <a:latin typeface="+mn-lt"/>
                <a:ea typeface="黑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 smtClean="0"/>
              <a:t>Reporter</a:t>
            </a:r>
            <a:endParaRPr lang="en-US" dirty="0"/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653"/>
          <a:stretch/>
        </p:blipFill>
        <p:spPr>
          <a:xfrm>
            <a:off x="124388" y="233273"/>
            <a:ext cx="1148457" cy="741191"/>
          </a:xfrm>
          <a:prstGeom prst="rect">
            <a:avLst/>
          </a:prstGeom>
        </p:spPr>
      </p:pic>
      <p:grpSp>
        <p:nvGrpSpPr>
          <p:cNvPr id="33" name="组合 32"/>
          <p:cNvGrpSpPr/>
          <p:nvPr/>
        </p:nvGrpSpPr>
        <p:grpSpPr>
          <a:xfrm>
            <a:off x="0" y="1102039"/>
            <a:ext cx="9144000" cy="110846"/>
            <a:chOff x="0" y="846225"/>
            <a:chExt cx="9144000" cy="110846"/>
          </a:xfrm>
        </p:grpSpPr>
        <p:grpSp>
          <p:nvGrpSpPr>
            <p:cNvPr id="34" name="组合 33"/>
            <p:cNvGrpSpPr/>
            <p:nvPr/>
          </p:nvGrpSpPr>
          <p:grpSpPr>
            <a:xfrm>
              <a:off x="0" y="846225"/>
              <a:ext cx="9144000" cy="110846"/>
              <a:chOff x="0" y="846225"/>
              <a:chExt cx="9144000" cy="110846"/>
            </a:xfrm>
          </p:grpSpPr>
          <p:grpSp>
            <p:nvGrpSpPr>
              <p:cNvPr id="36" name="组合 35"/>
              <p:cNvGrpSpPr/>
              <p:nvPr/>
            </p:nvGrpSpPr>
            <p:grpSpPr>
              <a:xfrm>
                <a:off x="875653" y="846225"/>
                <a:ext cx="8268347" cy="110438"/>
                <a:chOff x="875653" y="846225"/>
                <a:chExt cx="8268347" cy="110438"/>
              </a:xfrm>
            </p:grpSpPr>
            <p:sp>
              <p:nvSpPr>
                <p:cNvPr id="38" name="矩形 37"/>
                <p:cNvSpPr/>
                <p:nvPr/>
              </p:nvSpPr>
              <p:spPr>
                <a:xfrm>
                  <a:off x="875653" y="846227"/>
                  <a:ext cx="8268347" cy="110436"/>
                </a:xfrm>
                <a:prstGeom prst="rect">
                  <a:avLst/>
                </a:prstGeom>
                <a:solidFill>
                  <a:srgbClr val="0000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9" name="直角三角形 38"/>
                <p:cNvSpPr/>
                <p:nvPr/>
              </p:nvSpPr>
              <p:spPr>
                <a:xfrm>
                  <a:off x="975360" y="846225"/>
                  <a:ext cx="137160" cy="110438"/>
                </a:xfrm>
                <a:prstGeom prst="rtTriangle">
                  <a:avLst/>
                </a:prstGeom>
                <a:solidFill>
                  <a:srgbClr val="0000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7" name="矩形 36"/>
              <p:cNvSpPr/>
              <p:nvPr/>
            </p:nvSpPr>
            <p:spPr>
              <a:xfrm>
                <a:off x="0" y="846226"/>
                <a:ext cx="975360" cy="110845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35" name="直接连接符 34"/>
            <p:cNvCxnSpPr>
              <a:stCxn id="39" idx="2"/>
            </p:cNvCxnSpPr>
            <p:nvPr/>
          </p:nvCxnSpPr>
          <p:spPr>
            <a:xfrm flipV="1">
              <a:off x="975360" y="846225"/>
              <a:ext cx="0" cy="11043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组合 39"/>
          <p:cNvGrpSpPr/>
          <p:nvPr/>
        </p:nvGrpSpPr>
        <p:grpSpPr>
          <a:xfrm>
            <a:off x="6372201" y="6472195"/>
            <a:ext cx="2771799" cy="266400"/>
            <a:chOff x="3891916" y="6461760"/>
            <a:chExt cx="5252086" cy="342970"/>
          </a:xfrm>
        </p:grpSpPr>
        <p:sp>
          <p:nvSpPr>
            <p:cNvPr id="41" name="文本框 40"/>
            <p:cNvSpPr txBox="1"/>
            <p:nvPr/>
          </p:nvSpPr>
          <p:spPr>
            <a:xfrm>
              <a:off x="3891916" y="6461760"/>
              <a:ext cx="5252086" cy="34297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endParaRPr lang="zh-CN" alt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42" name="直角三角形 41"/>
            <p:cNvSpPr/>
            <p:nvPr/>
          </p:nvSpPr>
          <p:spPr>
            <a:xfrm flipV="1">
              <a:off x="3892140" y="6461761"/>
              <a:ext cx="655405" cy="339736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3" name="菱形 42"/>
          <p:cNvSpPr/>
          <p:nvPr/>
        </p:nvSpPr>
        <p:spPr>
          <a:xfrm>
            <a:off x="4502256" y="6379860"/>
            <a:ext cx="619936" cy="400110"/>
          </a:xfrm>
          <a:prstGeom prst="diamond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文本框 43"/>
          <p:cNvSpPr txBox="1"/>
          <p:nvPr/>
        </p:nvSpPr>
        <p:spPr>
          <a:xfrm>
            <a:off x="6660232" y="6450248"/>
            <a:ext cx="2483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dirty="0" smtClean="0">
                <a:solidFill>
                  <a:schemeClr val="bg1"/>
                </a:solidFill>
                <a:latin typeface="Rockwell Extra Bold" panose="02060903040505020403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</a:t>
            </a:r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igh</a:t>
            </a:r>
            <a:r>
              <a:rPr lang="en-US" altLang="zh-CN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solidFill>
                  <a:schemeClr val="bg1"/>
                </a:solidFill>
                <a:latin typeface="Rockwell Extra Bold" panose="02060903040505020403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</a:t>
            </a:r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nergy</a:t>
            </a:r>
            <a:r>
              <a:rPr lang="en-US" altLang="zh-CN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 sz="1400" dirty="0" smtClean="0">
                <a:solidFill>
                  <a:schemeClr val="bg1"/>
                </a:solidFill>
                <a:latin typeface="Rockwell Extra Bold" panose="02060903040505020403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hoton </a:t>
            </a:r>
            <a:r>
              <a:rPr lang="en-US" altLang="zh-CN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solidFill>
                  <a:schemeClr val="bg1"/>
                </a:solidFill>
                <a:latin typeface="Rockwell Extra Bold" panose="02060903040505020403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ource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45" name="副标题 2"/>
          <p:cNvSpPr txBox="1">
            <a:spLocks/>
          </p:cNvSpPr>
          <p:nvPr/>
        </p:nvSpPr>
        <p:spPr>
          <a:xfrm>
            <a:off x="0" y="6404057"/>
            <a:ext cx="5940152" cy="2396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l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ü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altLang="zh-CN" sz="1600" dirty="0" smtClean="0"/>
              <a:t>The 21st International Magnetic Measurement Workshop (IMMW21)</a:t>
            </a:r>
            <a:endParaRPr lang="en-US" altLang="zh-CN" sz="1600" dirty="0"/>
          </a:p>
        </p:txBody>
      </p:sp>
      <p:cxnSp>
        <p:nvCxnSpPr>
          <p:cNvPr id="3" name="直接连接符 2"/>
          <p:cNvCxnSpPr/>
          <p:nvPr/>
        </p:nvCxnSpPr>
        <p:spPr>
          <a:xfrm>
            <a:off x="-1" y="6721454"/>
            <a:ext cx="6480000" cy="0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占位符 5"/>
          <p:cNvSpPr>
            <a:spLocks noGrp="1"/>
          </p:cNvSpPr>
          <p:nvPr>
            <p:ph type="body" sz="quarter" idx="11" hasCustomPrompt="1"/>
          </p:nvPr>
        </p:nvSpPr>
        <p:spPr>
          <a:xfrm>
            <a:off x="975360" y="4417131"/>
            <a:ext cx="3416801" cy="373753"/>
          </a:xfrm>
        </p:spPr>
        <p:txBody>
          <a:bodyPr anchor="ctr"/>
          <a:lstStyle>
            <a:lvl1pPr marL="0" indent="0">
              <a:buNone/>
              <a:defRPr sz="2400" b="0">
                <a:solidFill>
                  <a:srgbClr val="A40000"/>
                </a:solidFill>
              </a:defRPr>
            </a:lvl1pPr>
          </a:lstStyle>
          <a:p>
            <a:pPr lvl="0"/>
            <a:r>
              <a:rPr lang="en-US" altLang="zh-CN" dirty="0" smtClean="0"/>
              <a:t>system</a:t>
            </a:r>
            <a:endParaRPr lang="zh-CN" altLang="en-US" dirty="0" smtClean="0"/>
          </a:p>
        </p:txBody>
      </p:sp>
      <p:sp>
        <p:nvSpPr>
          <p:cNvPr id="24" name="文本占位符 5"/>
          <p:cNvSpPr>
            <a:spLocks noGrp="1"/>
          </p:cNvSpPr>
          <p:nvPr>
            <p:ph type="body" sz="quarter" idx="12" hasCustomPrompt="1"/>
          </p:nvPr>
        </p:nvSpPr>
        <p:spPr>
          <a:xfrm>
            <a:off x="975360" y="4853265"/>
            <a:ext cx="3416801" cy="373753"/>
          </a:xfrm>
        </p:spPr>
        <p:txBody>
          <a:bodyPr anchor="ctr">
            <a:normAutofit/>
          </a:bodyPr>
          <a:lstStyle>
            <a:lvl1pPr marL="0" indent="0">
              <a:buNone/>
              <a:defRPr sz="2400" b="0">
                <a:solidFill>
                  <a:srgbClr val="A40000"/>
                </a:solidFill>
              </a:defRPr>
            </a:lvl1pPr>
          </a:lstStyle>
          <a:p>
            <a:pPr lvl="0"/>
            <a:r>
              <a:rPr lang="en-US" altLang="zh-CN" dirty="0" smtClean="0"/>
              <a:t>date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454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5216" y="1310640"/>
            <a:ext cx="8039240" cy="480486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lang="zh-CN" altLang="en-US" sz="3200" smtClean="0">
                <a:solidFill>
                  <a:srgbClr val="000099"/>
                </a:solidFill>
              </a:defRPr>
            </a:lvl1pPr>
            <a:lvl2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lang="zh-CN" altLang="en-US" sz="2400" smtClean="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lang="zh-CN" altLang="en-US" sz="2000" smtClean="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lang="zh-CN" altLang="en-US" sz="1800" smtClean="0"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lang="en-US" sz="1800" dirty="0">
                <a:solidFill>
                  <a:schemeClr val="tx1"/>
                </a:solidFill>
              </a:defRPr>
            </a:lvl5pPr>
          </a:lstStyle>
          <a:p>
            <a:pPr lvl="0">
              <a:buClrTx/>
              <a:buFont typeface="Wingdings" panose="05000000000000000000" pitchFamily="2" charset="2"/>
              <a:buChar char="l"/>
            </a:pPr>
            <a:r>
              <a:rPr lang="en-US" altLang="zh-CN" dirty="0" smtClean="0"/>
              <a:t>Click here to add text</a:t>
            </a:r>
            <a:endParaRPr lang="zh-CN" altLang="en-US" dirty="0" smtClean="0"/>
          </a:p>
          <a:p>
            <a:pPr lvl="1">
              <a:buClrTx/>
              <a:buFont typeface="Wingdings" panose="05000000000000000000" pitchFamily="2" charset="2"/>
              <a:buChar char="n"/>
            </a:pPr>
            <a:r>
              <a:rPr lang="en-US" altLang="zh-CN" dirty="0" smtClean="0"/>
              <a:t>Click here to add text</a:t>
            </a:r>
            <a:endParaRPr lang="zh-CN" altLang="en-US" dirty="0" smtClean="0"/>
          </a:p>
          <a:p>
            <a:pPr lvl="2">
              <a:buClrTx/>
              <a:buFont typeface="Wingdings" panose="05000000000000000000" pitchFamily="2" charset="2"/>
              <a:buChar char="u"/>
            </a:pPr>
            <a:r>
              <a:rPr lang="en-US" altLang="zh-CN" dirty="0" smtClean="0"/>
              <a:t>Click here to add text</a:t>
            </a:r>
            <a:endParaRPr lang="zh-CN" altLang="en-US" dirty="0" smtClean="0"/>
          </a:p>
          <a:p>
            <a:pPr lvl="3">
              <a:buClrTx/>
              <a:buFont typeface="Wingdings" panose="05000000000000000000" pitchFamily="2" charset="2"/>
              <a:buChar char="Ø"/>
            </a:pPr>
            <a:r>
              <a:rPr lang="en-US" altLang="zh-CN" dirty="0" smtClean="0"/>
              <a:t>Click here to add text</a:t>
            </a:r>
            <a:endParaRPr lang="zh-CN" altLang="en-US" dirty="0" smtClean="0"/>
          </a:p>
          <a:p>
            <a:pPr lvl="4">
              <a:buClrTx/>
              <a:buFont typeface="Wingdings" panose="05000000000000000000" pitchFamily="2" charset="2"/>
              <a:buChar char="ü"/>
            </a:pPr>
            <a:r>
              <a:rPr lang="en-US" altLang="zh-CN" dirty="0" smtClean="0"/>
              <a:t>Click here to add text</a:t>
            </a:r>
            <a:endParaRPr lang="en-US" dirty="0"/>
          </a:p>
        </p:txBody>
      </p:sp>
      <p:sp>
        <p:nvSpPr>
          <p:cNvPr id="10" name="标题 4"/>
          <p:cNvSpPr>
            <a:spLocks noGrp="1"/>
          </p:cNvSpPr>
          <p:nvPr>
            <p:ph type="title" hasCustomPrompt="1"/>
          </p:nvPr>
        </p:nvSpPr>
        <p:spPr>
          <a:xfrm>
            <a:off x="1168978" y="105352"/>
            <a:ext cx="7886700" cy="663575"/>
          </a:xfrm>
          <a:prstGeom prst="rect">
            <a:avLst/>
          </a:prstGeom>
        </p:spPr>
        <p:txBody>
          <a:bodyPr anchor="ctr"/>
          <a:lstStyle>
            <a:lvl1pPr>
              <a:defRPr sz="4000" b="1" baseline="0">
                <a:solidFill>
                  <a:srgbClr val="C00000"/>
                </a:solidFill>
              </a:defRPr>
            </a:lvl1pPr>
          </a:lstStyle>
          <a:p>
            <a:r>
              <a:rPr lang="en-US" altLang="zh-CN" dirty="0" smtClean="0"/>
              <a:t>Click here to add text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32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4"/>
          <p:cNvSpPr>
            <a:spLocks noGrp="1"/>
          </p:cNvSpPr>
          <p:nvPr>
            <p:ph type="title" hasCustomPrompt="1"/>
          </p:nvPr>
        </p:nvSpPr>
        <p:spPr>
          <a:xfrm>
            <a:off x="1168978" y="105352"/>
            <a:ext cx="7886700" cy="663575"/>
          </a:xfrm>
          <a:prstGeom prst="rect">
            <a:avLst/>
          </a:prstGeom>
        </p:spPr>
        <p:txBody>
          <a:bodyPr anchor="ctr"/>
          <a:lstStyle>
            <a:lvl1pPr>
              <a:defRPr sz="4000" b="1" baseline="0">
                <a:solidFill>
                  <a:srgbClr val="C00000"/>
                </a:solidFill>
              </a:defRPr>
            </a:lvl1pPr>
          </a:lstStyle>
          <a:p>
            <a:r>
              <a:rPr lang="en-US" altLang="zh-CN" dirty="0" smtClean="0"/>
              <a:t>Click here to add text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0" hasCustomPrompt="1"/>
          </p:nvPr>
        </p:nvSpPr>
        <p:spPr>
          <a:xfrm>
            <a:off x="1829523" y="2046722"/>
            <a:ext cx="612775" cy="561975"/>
          </a:xfrm>
          <a:solidFill>
            <a:srgbClr val="000099"/>
          </a:solidFill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 smtClean="0"/>
              <a:t>No.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1" hasCustomPrompt="1"/>
          </p:nvPr>
        </p:nvSpPr>
        <p:spPr>
          <a:xfrm>
            <a:off x="2452543" y="2046722"/>
            <a:ext cx="4738688" cy="561974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sysDot"/>
          </a:ln>
        </p:spPr>
        <p:txBody>
          <a:bodyPr anchor="ctr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altLang="zh-CN" dirty="0" smtClean="0"/>
              <a:t>Click here to add title</a:t>
            </a:r>
            <a:endParaRPr lang="zh-CN" altLang="en-US" dirty="0"/>
          </a:p>
        </p:txBody>
      </p:sp>
      <p:sp>
        <p:nvSpPr>
          <p:cNvPr id="16" name="文本占位符 10"/>
          <p:cNvSpPr>
            <a:spLocks noGrp="1"/>
          </p:cNvSpPr>
          <p:nvPr>
            <p:ph type="body" sz="quarter" idx="12" hasCustomPrompt="1"/>
          </p:nvPr>
        </p:nvSpPr>
        <p:spPr>
          <a:xfrm>
            <a:off x="1829523" y="2864140"/>
            <a:ext cx="612775" cy="561975"/>
          </a:xfrm>
          <a:solidFill>
            <a:srgbClr val="000099"/>
          </a:solidFill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 smtClean="0"/>
              <a:t>No.</a:t>
            </a:r>
            <a:endParaRPr lang="zh-CN" altLang="en-US" dirty="0"/>
          </a:p>
        </p:txBody>
      </p:sp>
      <p:sp>
        <p:nvSpPr>
          <p:cNvPr id="18" name="文本占位符 14"/>
          <p:cNvSpPr>
            <a:spLocks noGrp="1"/>
          </p:cNvSpPr>
          <p:nvPr>
            <p:ph type="body" sz="quarter" idx="13" hasCustomPrompt="1"/>
          </p:nvPr>
        </p:nvSpPr>
        <p:spPr>
          <a:xfrm>
            <a:off x="2452543" y="2864140"/>
            <a:ext cx="4738688" cy="561974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sysDot"/>
          </a:ln>
        </p:spPr>
        <p:txBody>
          <a:bodyPr anchor="ctr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altLang="zh-CN" dirty="0" smtClean="0"/>
              <a:t>Click here to add title</a:t>
            </a:r>
            <a:endParaRPr lang="zh-CN" altLang="en-US" dirty="0"/>
          </a:p>
        </p:txBody>
      </p:sp>
      <p:sp>
        <p:nvSpPr>
          <p:cNvPr id="19" name="文本占位符 10"/>
          <p:cNvSpPr>
            <a:spLocks noGrp="1"/>
          </p:cNvSpPr>
          <p:nvPr>
            <p:ph type="body" sz="quarter" idx="14" hasCustomPrompt="1"/>
          </p:nvPr>
        </p:nvSpPr>
        <p:spPr>
          <a:xfrm>
            <a:off x="1829523" y="3681557"/>
            <a:ext cx="612775" cy="561975"/>
          </a:xfrm>
          <a:solidFill>
            <a:srgbClr val="000099"/>
          </a:solidFill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 smtClean="0"/>
              <a:t>No.</a:t>
            </a:r>
            <a:endParaRPr lang="zh-CN" altLang="en-US" dirty="0"/>
          </a:p>
        </p:txBody>
      </p:sp>
      <p:sp>
        <p:nvSpPr>
          <p:cNvPr id="21" name="文本占位符 14"/>
          <p:cNvSpPr>
            <a:spLocks noGrp="1"/>
          </p:cNvSpPr>
          <p:nvPr>
            <p:ph type="body" sz="quarter" idx="15" hasCustomPrompt="1"/>
          </p:nvPr>
        </p:nvSpPr>
        <p:spPr>
          <a:xfrm>
            <a:off x="2452543" y="3681556"/>
            <a:ext cx="4738688" cy="56197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sysDot"/>
          </a:ln>
        </p:spPr>
        <p:txBody>
          <a:bodyPr anchor="ctr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altLang="zh-CN" dirty="0" smtClean="0"/>
              <a:t>Click here to add title</a:t>
            </a:r>
            <a:endParaRPr lang="zh-CN" altLang="en-US" dirty="0"/>
          </a:p>
        </p:txBody>
      </p:sp>
      <p:sp>
        <p:nvSpPr>
          <p:cNvPr id="22" name="文本占位符 10"/>
          <p:cNvSpPr>
            <a:spLocks noGrp="1"/>
          </p:cNvSpPr>
          <p:nvPr>
            <p:ph type="body" sz="quarter" idx="16" hasCustomPrompt="1"/>
          </p:nvPr>
        </p:nvSpPr>
        <p:spPr>
          <a:xfrm>
            <a:off x="1829523" y="4498973"/>
            <a:ext cx="612775" cy="561975"/>
          </a:xfrm>
          <a:solidFill>
            <a:srgbClr val="000099"/>
          </a:solidFill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 smtClean="0"/>
              <a:t>No.</a:t>
            </a:r>
            <a:endParaRPr lang="zh-CN" altLang="en-US" dirty="0"/>
          </a:p>
        </p:txBody>
      </p:sp>
      <p:sp>
        <p:nvSpPr>
          <p:cNvPr id="24" name="文本占位符 14"/>
          <p:cNvSpPr>
            <a:spLocks noGrp="1"/>
          </p:cNvSpPr>
          <p:nvPr>
            <p:ph type="body" sz="quarter" idx="17" hasCustomPrompt="1"/>
          </p:nvPr>
        </p:nvSpPr>
        <p:spPr>
          <a:xfrm>
            <a:off x="2452543" y="4498973"/>
            <a:ext cx="4738688" cy="561974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sysDot"/>
          </a:ln>
        </p:spPr>
        <p:txBody>
          <a:bodyPr anchor="ctr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altLang="zh-CN" dirty="0" smtClean="0"/>
              <a:t>Click here to add title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872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tif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91" y="1880754"/>
            <a:ext cx="8364682" cy="44916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altLang="zh-CN" dirty="0" smtClean="0"/>
              <a:t>Click here to add text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Click here to add text</a:t>
            </a:r>
            <a:endParaRPr lang="zh-CN" altLang="en-US" dirty="0" smtClean="0"/>
          </a:p>
          <a:p>
            <a:pPr lvl="2"/>
            <a:r>
              <a:rPr lang="en-US" altLang="zh-CN" dirty="0" smtClean="0"/>
              <a:t>Click here to add text</a:t>
            </a:r>
            <a:endParaRPr lang="zh-CN" altLang="en-US" dirty="0" smtClean="0"/>
          </a:p>
          <a:p>
            <a:pPr lvl="3"/>
            <a:r>
              <a:rPr lang="en-US" altLang="zh-CN" dirty="0" smtClean="0"/>
              <a:t>Click here to add text</a:t>
            </a:r>
            <a:endParaRPr lang="zh-CN" altLang="en-US" dirty="0" smtClean="0"/>
          </a:p>
          <a:p>
            <a:pPr lvl="4"/>
            <a:r>
              <a:rPr lang="en-US" altLang="zh-CN" dirty="0" smtClean="0"/>
              <a:t>Click here to add text</a:t>
            </a:r>
            <a:endParaRPr lang="en-US" dirty="0"/>
          </a:p>
        </p:txBody>
      </p:sp>
      <p:grpSp>
        <p:nvGrpSpPr>
          <p:cNvPr id="9" name="组合 8"/>
          <p:cNvGrpSpPr/>
          <p:nvPr/>
        </p:nvGrpSpPr>
        <p:grpSpPr>
          <a:xfrm>
            <a:off x="0" y="821645"/>
            <a:ext cx="9144000" cy="135426"/>
            <a:chOff x="0" y="821645"/>
            <a:chExt cx="9144000" cy="135426"/>
          </a:xfrm>
        </p:grpSpPr>
        <p:grpSp>
          <p:nvGrpSpPr>
            <p:cNvPr id="10" name="组合 9"/>
            <p:cNvGrpSpPr/>
            <p:nvPr/>
          </p:nvGrpSpPr>
          <p:grpSpPr>
            <a:xfrm>
              <a:off x="0" y="846225"/>
              <a:ext cx="9144000" cy="110846"/>
              <a:chOff x="0" y="846225"/>
              <a:chExt cx="9144000" cy="110846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875653" y="846225"/>
                <a:ext cx="8268347" cy="110438"/>
                <a:chOff x="875653" y="846225"/>
                <a:chExt cx="8268347" cy="110438"/>
              </a:xfrm>
            </p:grpSpPr>
            <p:sp>
              <p:nvSpPr>
                <p:cNvPr id="14" name="矩形 13"/>
                <p:cNvSpPr/>
                <p:nvPr/>
              </p:nvSpPr>
              <p:spPr>
                <a:xfrm>
                  <a:off x="875653" y="846227"/>
                  <a:ext cx="8268347" cy="110436"/>
                </a:xfrm>
                <a:prstGeom prst="rect">
                  <a:avLst/>
                </a:prstGeom>
                <a:solidFill>
                  <a:srgbClr val="0000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" name="直角三角形 14"/>
                <p:cNvSpPr/>
                <p:nvPr/>
              </p:nvSpPr>
              <p:spPr>
                <a:xfrm>
                  <a:off x="975360" y="846225"/>
                  <a:ext cx="137160" cy="110438"/>
                </a:xfrm>
                <a:prstGeom prst="rtTriangle">
                  <a:avLst/>
                </a:prstGeom>
                <a:solidFill>
                  <a:srgbClr val="0000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3" name="矩形 12"/>
              <p:cNvSpPr/>
              <p:nvPr/>
            </p:nvSpPr>
            <p:spPr>
              <a:xfrm>
                <a:off x="0" y="846226"/>
                <a:ext cx="975360" cy="110845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11" name="直接连接符 10"/>
            <p:cNvCxnSpPr/>
            <p:nvPr/>
          </p:nvCxnSpPr>
          <p:spPr>
            <a:xfrm flipV="1">
              <a:off x="975360" y="821645"/>
              <a:ext cx="0" cy="13501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39" y="108725"/>
            <a:ext cx="954117" cy="633385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0" y="6432190"/>
            <a:ext cx="8185707" cy="42306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182107" y="6432190"/>
            <a:ext cx="958291" cy="421341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Slide Number Placeholder 5"/>
          <p:cNvSpPr txBox="1">
            <a:spLocks/>
          </p:cNvSpPr>
          <p:nvPr/>
        </p:nvSpPr>
        <p:spPr>
          <a:xfrm>
            <a:off x="7733650" y="6433914"/>
            <a:ext cx="1347387" cy="4213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lang="zh-CN" altLang="en-US" sz="2000" kern="120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771D156-31C7-4A0D-88C3-08F7D3EE48DA}" type="slidenum">
              <a:rPr lang="en-US" altLang="zh-CN" sz="1600" b="1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‹#›</a:t>
            </a:fld>
            <a:endParaRPr lang="zh-CN" alt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0" y="6486323"/>
            <a:ext cx="8036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The 21st International Magnetic Measurement Workshop, ESRF, 24</a:t>
            </a:r>
            <a:r>
              <a:rPr lang="en-US" altLang="zh-CN" sz="1600" b="1" baseline="30000" dirty="0" smtClean="0">
                <a:solidFill>
                  <a:schemeClr val="bg1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th</a:t>
            </a:r>
            <a:r>
              <a:rPr lang="en-US" altLang="zh-CN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-28</a:t>
            </a:r>
            <a:r>
              <a:rPr lang="en-US" altLang="zh-CN" sz="1600" b="1" baseline="30000" dirty="0" smtClean="0">
                <a:solidFill>
                  <a:schemeClr val="bg1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th</a:t>
            </a:r>
            <a:r>
              <a:rPr lang="en-US" altLang="zh-CN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 June 2019.</a:t>
            </a:r>
            <a:endParaRPr lang="zh-CN" alt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直角三角形 20"/>
          <p:cNvSpPr/>
          <p:nvPr/>
        </p:nvSpPr>
        <p:spPr>
          <a:xfrm flipV="1">
            <a:off x="8182107" y="6433914"/>
            <a:ext cx="395207" cy="421341"/>
          </a:xfrm>
          <a:prstGeom prst="rtTriangle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8583829" y="6433914"/>
            <a:ext cx="0" cy="42134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3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9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Pct val="60000"/>
        <a:buFont typeface="Wingdings" panose="05000000000000000000" pitchFamily="2" charset="2"/>
        <a:buChar char="l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Pct val="60000"/>
        <a:buFont typeface="Wingdings" panose="05000000000000000000" pitchFamily="2" charset="2"/>
        <a:buChar char="u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Pct val="60000"/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Pct val="60000"/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CN" sz="4800" dirty="0" smtClean="0"/>
              <a:t>The Magnetic Measurement System</a:t>
            </a:r>
            <a:br>
              <a:rPr lang="en-US" altLang="zh-CN" sz="4800" dirty="0" smtClean="0"/>
            </a:br>
            <a:r>
              <a:rPr lang="en-US" altLang="zh-CN" sz="4800" dirty="0" smtClean="0"/>
              <a:t>Based on</a:t>
            </a:r>
            <a:br>
              <a:rPr lang="en-US" altLang="zh-CN" sz="4800" dirty="0" smtClean="0"/>
            </a:br>
            <a:r>
              <a:rPr lang="en-US" altLang="zh-CN" sz="4800" dirty="0" smtClean="0"/>
              <a:t> Coordinate Measuring Machine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75360" y="4437112"/>
            <a:ext cx="3421075" cy="340814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CHEN, Fusan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28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June 2019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440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Align the Rotating Coil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2160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Align the Stretched Wire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60186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Measurement Data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1399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Measurement Data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2727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Vertical Magnetic Center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6332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8800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High Energy Photon Source (HEPS)</a:t>
            </a:r>
          </a:p>
          <a:p>
            <a:pPr lvl="1"/>
            <a:r>
              <a:rPr lang="en-US" altLang="zh-CN" dirty="0" smtClean="0"/>
              <a:t>4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generation light source with small beam emittance.</a:t>
            </a:r>
          </a:p>
          <a:p>
            <a:pPr lvl="1"/>
            <a:r>
              <a:rPr lang="en-US" altLang="zh-CN" dirty="0" smtClean="0"/>
              <a:t>High gradient quadrupole/sextupole with small aperture.</a:t>
            </a:r>
          </a:p>
          <a:p>
            <a:pPr lvl="1"/>
            <a:r>
              <a:rPr lang="en-US" altLang="zh-CN" dirty="0" smtClean="0"/>
              <a:t>The quantity of quad. and sext. is very large.</a:t>
            </a:r>
          </a:p>
          <a:p>
            <a:r>
              <a:rPr lang="en-US" altLang="zh-CN" dirty="0"/>
              <a:t>M</a:t>
            </a:r>
            <a:r>
              <a:rPr lang="en-US" altLang="zh-CN" dirty="0" smtClean="0"/>
              <a:t>easurement of the high gradient magnets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r>
              <a:rPr lang="en-US" altLang="zh-CN" dirty="0" smtClean="0"/>
              <a:t>All key technologies are developed and verified during the HEPS Test facility (HEPS-TF) stage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HEPS Magnet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0901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85216" y="1310641"/>
            <a:ext cx="8039240" cy="2622415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CMM + Rotating coil system + Stretched wire system</a:t>
            </a:r>
          </a:p>
          <a:p>
            <a:r>
              <a:rPr lang="en-US" altLang="zh-CN" dirty="0" smtClean="0"/>
              <a:t>A multi-purpose system for magnet measurement</a:t>
            </a:r>
          </a:p>
          <a:p>
            <a:pPr lvl="1"/>
            <a:r>
              <a:rPr lang="en-US" altLang="zh-CN" dirty="0" smtClean="0"/>
              <a:t>Mechanical size and tolerance measurement</a:t>
            </a:r>
          </a:p>
          <a:p>
            <a:pPr lvl="1"/>
            <a:r>
              <a:rPr lang="en-US" altLang="zh-CN" dirty="0" smtClean="0"/>
              <a:t>Magnetic harmonics measurement</a:t>
            </a:r>
          </a:p>
          <a:p>
            <a:pPr lvl="1"/>
            <a:r>
              <a:rPr lang="en-US" altLang="zh-CN" dirty="0" smtClean="0"/>
              <a:t>Integral field/gradient measurement</a:t>
            </a:r>
          </a:p>
          <a:p>
            <a:pPr lvl="1"/>
            <a:r>
              <a:rPr lang="en-US" altLang="zh-CN" dirty="0" smtClean="0"/>
              <a:t>Magnetic field center measurement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The CMM based Measurement System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36" y="3861048"/>
            <a:ext cx="7920000" cy="2404090"/>
          </a:xfrm>
          <a:prstGeom prst="rect">
            <a:avLst/>
          </a:prstGeom>
        </p:spPr>
      </p:pic>
      <p:grpSp>
        <p:nvGrpSpPr>
          <p:cNvPr id="36" name="组合 35"/>
          <p:cNvGrpSpPr/>
          <p:nvPr/>
        </p:nvGrpSpPr>
        <p:grpSpPr>
          <a:xfrm>
            <a:off x="2387377" y="4341292"/>
            <a:ext cx="4104456" cy="1080120"/>
            <a:chOff x="2339752" y="4365104"/>
            <a:chExt cx="4104456" cy="108012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2339752" y="4941168"/>
              <a:ext cx="0" cy="504056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2339752" y="5445224"/>
              <a:ext cx="4104456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6444208" y="4365104"/>
              <a:ext cx="0" cy="108012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2339752" y="4941168"/>
              <a:ext cx="3024336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5364088" y="4365104"/>
              <a:ext cx="0" cy="576064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5364088" y="4365104"/>
              <a:ext cx="108012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直接连接符 37"/>
          <p:cNvCxnSpPr/>
          <p:nvPr/>
        </p:nvCxnSpPr>
        <p:spPr>
          <a:xfrm>
            <a:off x="6450244" y="4917356"/>
            <a:ext cx="0" cy="504056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6450244" y="5421412"/>
            <a:ext cx="2154204" cy="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8599827" y="4909860"/>
            <a:ext cx="4621" cy="50271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V="1">
            <a:off x="5448730" y="4912850"/>
            <a:ext cx="1008112" cy="2584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5448731" y="4341292"/>
            <a:ext cx="0" cy="576064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5448731" y="4341292"/>
            <a:ext cx="1067485" cy="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6516216" y="4332450"/>
            <a:ext cx="0" cy="58040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6514864" y="4909860"/>
            <a:ext cx="2084963" cy="5574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/>
          <p:cNvSpPr txBox="1"/>
          <p:nvPr/>
        </p:nvSpPr>
        <p:spPr>
          <a:xfrm>
            <a:off x="2996145" y="4596730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</a:rPr>
              <a:t>Rotating coil system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6876256" y="4591266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70C0"/>
                </a:solidFill>
              </a:rPr>
              <a:t>Stretched wire system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46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System setup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The CMM based Measurement System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1893312"/>
            <a:ext cx="5760000" cy="4344000"/>
          </a:xfrm>
          <a:prstGeom prst="rect">
            <a:avLst/>
          </a:prstGeom>
        </p:spPr>
      </p:pic>
      <p:cxnSp>
        <p:nvCxnSpPr>
          <p:cNvPr id="7" name="直接箭头连接符 6"/>
          <p:cNvCxnSpPr>
            <a:stCxn id="8" idx="1"/>
          </p:cNvCxnSpPr>
          <p:nvPr/>
        </p:nvCxnSpPr>
        <p:spPr>
          <a:xfrm flipH="1">
            <a:off x="6351586" y="2211669"/>
            <a:ext cx="1350902" cy="415498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7702488" y="2042392"/>
            <a:ext cx="925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FF0000"/>
                </a:solidFill>
              </a:rPr>
              <a:t>CMM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4587" y="3190765"/>
            <a:ext cx="814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FF0000"/>
                </a:solidFill>
              </a:rPr>
              <a:t>Servo Motor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0" name="直接箭头连接符 9"/>
          <p:cNvCxnSpPr>
            <a:stCxn id="9" idx="3"/>
          </p:cNvCxnSpPr>
          <p:nvPr/>
        </p:nvCxnSpPr>
        <p:spPr>
          <a:xfrm>
            <a:off x="1168979" y="3483153"/>
            <a:ext cx="806398" cy="235979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12" idx="3"/>
          </p:cNvCxnSpPr>
          <p:nvPr/>
        </p:nvCxnSpPr>
        <p:spPr>
          <a:xfrm flipV="1">
            <a:off x="1231192" y="3760126"/>
            <a:ext cx="1073458" cy="394723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354587" y="3862461"/>
            <a:ext cx="876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FF0000"/>
                </a:solidFill>
              </a:rPr>
              <a:t>Angle Encoder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3" name="直接箭头连接符 12"/>
          <p:cNvCxnSpPr>
            <a:stCxn id="14" idx="1"/>
          </p:cNvCxnSpPr>
          <p:nvPr/>
        </p:nvCxnSpPr>
        <p:spPr>
          <a:xfrm flipH="1" flipV="1">
            <a:off x="6566408" y="3775543"/>
            <a:ext cx="1163978" cy="483650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7730386" y="4089916"/>
            <a:ext cx="1307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err="1" smtClean="0">
                <a:solidFill>
                  <a:srgbClr val="FF0000"/>
                </a:solidFill>
              </a:rPr>
              <a:t>Tensiometer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5" name="直接箭头连接符 14"/>
          <p:cNvCxnSpPr>
            <a:stCxn id="16" idx="1"/>
          </p:cNvCxnSpPr>
          <p:nvPr/>
        </p:nvCxnSpPr>
        <p:spPr>
          <a:xfrm flipH="1">
            <a:off x="6894131" y="3570074"/>
            <a:ext cx="853718" cy="172324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7747849" y="3277686"/>
            <a:ext cx="1107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FF0000"/>
                </a:solidFill>
              </a:rPr>
              <a:t>Tension Adjustor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7" name="直接箭头连接符 16"/>
          <p:cNvCxnSpPr>
            <a:stCxn id="25" idx="3"/>
          </p:cNvCxnSpPr>
          <p:nvPr/>
        </p:nvCxnSpPr>
        <p:spPr>
          <a:xfrm flipV="1">
            <a:off x="1337506" y="4466170"/>
            <a:ext cx="1315403" cy="525424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7638347" y="4805367"/>
            <a:ext cx="1216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FF0000"/>
                </a:solidFill>
              </a:rPr>
              <a:t>Motorize linear stage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9" name="直接箭头连接符 18"/>
          <p:cNvCxnSpPr>
            <a:stCxn id="18" idx="1"/>
          </p:cNvCxnSpPr>
          <p:nvPr/>
        </p:nvCxnSpPr>
        <p:spPr>
          <a:xfrm flipH="1" flipV="1">
            <a:off x="6522321" y="4371910"/>
            <a:ext cx="1116026" cy="725845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3608483" y="3432592"/>
            <a:ext cx="1726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FF0000"/>
                </a:solidFill>
              </a:rPr>
              <a:t>High gradient quadrupole type I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21" name="直接箭头连接符 20"/>
          <p:cNvCxnSpPr>
            <a:stCxn id="22" idx="3"/>
          </p:cNvCxnSpPr>
          <p:nvPr/>
        </p:nvCxnSpPr>
        <p:spPr>
          <a:xfrm flipV="1">
            <a:off x="1523853" y="5097755"/>
            <a:ext cx="1535979" cy="647094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262908" y="5452461"/>
            <a:ext cx="1260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FF0000"/>
                </a:solidFill>
              </a:rPr>
              <a:t>Longitudinal guide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7425" y="4699206"/>
            <a:ext cx="1270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FF0000"/>
                </a:solidFill>
              </a:rPr>
              <a:t>Motorize linear stage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98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Main Component Specifications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910350"/>
              </p:ext>
            </p:extLst>
          </p:nvPr>
        </p:nvGraphicFramePr>
        <p:xfrm>
          <a:off x="323528" y="1785590"/>
          <a:ext cx="4191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976"/>
                <a:gridCol w="194002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CMM</a:t>
                      </a:r>
                      <a:endParaRPr lang="zh-CN" alt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Moving</a:t>
                      </a:r>
                      <a:r>
                        <a:rPr lang="en-US" altLang="zh-CN" b="1" baseline="0" dirty="0" smtClean="0"/>
                        <a:t> range</a:t>
                      </a:r>
                      <a:r>
                        <a:rPr lang="zh-CN" altLang="en-US" b="1" dirty="0" smtClean="0"/>
                        <a:t> </a:t>
                      </a:r>
                      <a:r>
                        <a:rPr lang="en-US" altLang="zh-CN" b="1" dirty="0" smtClean="0"/>
                        <a:t>[mm]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2500×1200×800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Accuracy</a:t>
                      </a:r>
                      <a:r>
                        <a:rPr lang="zh-CN" altLang="en-US" b="1" dirty="0" smtClean="0"/>
                        <a:t> </a:t>
                      </a:r>
                      <a:r>
                        <a:rPr lang="en-US" altLang="zh-CN" b="1" dirty="0" smtClean="0"/>
                        <a:t>[</a:t>
                      </a:r>
                      <a:r>
                        <a:rPr lang="en-US" altLang="zh-CN" b="1" dirty="0" err="1" smtClean="0"/>
                        <a:t>μm</a:t>
                      </a:r>
                      <a:r>
                        <a:rPr lang="en-US" altLang="zh-CN" b="1" dirty="0" smtClean="0"/>
                        <a:t>]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3.3+3.3L/1000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281833"/>
              </p:ext>
            </p:extLst>
          </p:nvPr>
        </p:nvGraphicFramePr>
        <p:xfrm>
          <a:off x="4666928" y="1785590"/>
          <a:ext cx="4191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096"/>
                <a:gridCol w="160290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Motorize linear</a:t>
                      </a:r>
                      <a:r>
                        <a:rPr lang="en-US" altLang="zh-CN" b="1" baseline="0" dirty="0" smtClean="0"/>
                        <a:t> stage</a:t>
                      </a:r>
                      <a:endParaRPr lang="zh-CN" alt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Moving</a:t>
                      </a:r>
                      <a:r>
                        <a:rPr lang="en-US" altLang="zh-CN" b="1" baseline="0" dirty="0" smtClean="0"/>
                        <a:t> range </a:t>
                      </a:r>
                      <a:r>
                        <a:rPr lang="en-US" altLang="zh-CN" b="1" dirty="0" smtClean="0"/>
                        <a:t>[mm]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100×100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Positioning</a:t>
                      </a:r>
                      <a:r>
                        <a:rPr lang="en-US" altLang="zh-CN" b="1" baseline="0" dirty="0" smtClean="0"/>
                        <a:t> accuracy</a:t>
                      </a:r>
                      <a:r>
                        <a:rPr lang="zh-CN" altLang="en-US" b="1" dirty="0" smtClean="0"/>
                        <a:t> </a:t>
                      </a:r>
                      <a:r>
                        <a:rPr lang="en-US" altLang="zh-CN" b="1" dirty="0" smtClean="0"/>
                        <a:t>[</a:t>
                      </a:r>
                      <a:r>
                        <a:rPr lang="en-US" altLang="zh-CN" b="1" dirty="0" err="1" smtClean="0"/>
                        <a:t>μm</a:t>
                      </a:r>
                      <a:r>
                        <a:rPr lang="en-US" altLang="zh-CN" b="1" dirty="0" smtClean="0"/>
                        <a:t>]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±2.5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Repeatability</a:t>
                      </a:r>
                      <a:r>
                        <a:rPr lang="zh-CN" altLang="en-US" b="1" dirty="0" smtClean="0"/>
                        <a:t> </a:t>
                      </a:r>
                      <a:r>
                        <a:rPr lang="en-US" altLang="zh-CN" b="1" dirty="0" smtClean="0"/>
                        <a:t>[</a:t>
                      </a:r>
                      <a:r>
                        <a:rPr lang="en-US" altLang="zh-CN" b="1" dirty="0" err="1" smtClean="0"/>
                        <a:t>μm</a:t>
                      </a:r>
                      <a:r>
                        <a:rPr lang="en-US" altLang="zh-CN" b="1" dirty="0" smtClean="0"/>
                        <a:t>]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±0.5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Minimum increment</a:t>
                      </a:r>
                      <a:r>
                        <a:rPr lang="en-US" altLang="zh-CN" b="1" baseline="0" dirty="0" smtClean="0"/>
                        <a:t> [</a:t>
                      </a:r>
                      <a:r>
                        <a:rPr lang="en-US" altLang="zh-CN" b="1" dirty="0" smtClean="0"/>
                        <a:t>μm</a:t>
                      </a:r>
                      <a:r>
                        <a:rPr lang="en-US" altLang="zh-CN" b="1" baseline="0" dirty="0" smtClean="0"/>
                        <a:t>]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0.6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155259"/>
              </p:ext>
            </p:extLst>
          </p:nvPr>
        </p:nvGraphicFramePr>
        <p:xfrm>
          <a:off x="323528" y="3364200"/>
          <a:ext cx="4191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9008"/>
                <a:gridCol w="165199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b="1" baseline="0" dirty="0" smtClean="0"/>
                        <a:t>FDI2056</a:t>
                      </a:r>
                      <a:endParaRPr lang="zh-CN" alt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Channel number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3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Sample</a:t>
                      </a:r>
                      <a:r>
                        <a:rPr lang="en-US" altLang="zh-CN" b="1" baseline="0" dirty="0" smtClean="0"/>
                        <a:t> rate</a:t>
                      </a:r>
                      <a:r>
                        <a:rPr lang="zh-CN" altLang="en-US" b="1" dirty="0" smtClean="0"/>
                        <a:t> </a:t>
                      </a:r>
                      <a:r>
                        <a:rPr lang="en-US" altLang="zh-CN" b="1" dirty="0" smtClean="0"/>
                        <a:t>[</a:t>
                      </a:r>
                      <a:r>
                        <a:rPr lang="en-US" altLang="zh-CN" b="1" dirty="0" err="1" smtClean="0"/>
                        <a:t>kS</a:t>
                      </a:r>
                      <a:r>
                        <a:rPr lang="en-US" altLang="zh-CN" b="1" dirty="0" smtClean="0"/>
                        <a:t>/s]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500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baseline="0" dirty="0" smtClean="0"/>
                        <a:t>Resolution</a:t>
                      </a:r>
                      <a:r>
                        <a:rPr lang="zh-CN" altLang="en-US" b="1" baseline="0" dirty="0" smtClean="0"/>
                        <a:t> </a:t>
                      </a:r>
                      <a:r>
                        <a:rPr lang="en-US" altLang="zh-CN" b="1" dirty="0" smtClean="0"/>
                        <a:t>[Vs]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10</a:t>
                      </a:r>
                      <a:r>
                        <a:rPr lang="en-US" altLang="zh-CN" b="1" baseline="30000" dirty="0" smtClean="0"/>
                        <a:t>-14</a:t>
                      </a:r>
                      <a:endParaRPr lang="zh-CN" altLang="en-US" b="1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baseline="0" dirty="0" smtClean="0"/>
                        <a:t>Gain accuracy</a:t>
                      </a:r>
                      <a:r>
                        <a:rPr lang="zh-CN" altLang="en-US" b="1" baseline="0" dirty="0" smtClean="0"/>
                        <a:t> </a:t>
                      </a:r>
                      <a:r>
                        <a:rPr lang="en-US" altLang="zh-CN" b="1" baseline="0" dirty="0" smtClean="0"/>
                        <a:t>[ppm]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10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Integrator</a:t>
                      </a:r>
                      <a:r>
                        <a:rPr lang="en-US" altLang="zh-CN" b="1" baseline="0" dirty="0" smtClean="0"/>
                        <a:t> drift</a:t>
                      </a:r>
                      <a:r>
                        <a:rPr lang="zh-CN" altLang="en-US" b="1" dirty="0" smtClean="0"/>
                        <a:t> </a:t>
                      </a:r>
                      <a:r>
                        <a:rPr lang="en-US" altLang="zh-CN" b="1" dirty="0" smtClean="0"/>
                        <a:t>[Fs/min]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10</a:t>
                      </a:r>
                      <a:r>
                        <a:rPr lang="en-US" altLang="zh-CN" b="1" baseline="30000" dirty="0" smtClean="0"/>
                        <a:t>-5</a:t>
                      </a:r>
                      <a:endParaRPr lang="zh-CN" altLang="en-US" b="1" baseline="30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426934"/>
              </p:ext>
            </p:extLst>
          </p:nvPr>
        </p:nvGraphicFramePr>
        <p:xfrm>
          <a:off x="4666928" y="4105880"/>
          <a:ext cx="4191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080"/>
                <a:gridCol w="174692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Power</a:t>
                      </a:r>
                      <a:r>
                        <a:rPr lang="en-US" altLang="zh-CN" b="1" baseline="0" dirty="0" smtClean="0"/>
                        <a:t> supply</a:t>
                      </a:r>
                      <a:endParaRPr lang="zh-CN" alt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Output</a:t>
                      </a:r>
                      <a:r>
                        <a:rPr lang="en-US" altLang="zh-CN" b="1" baseline="0" dirty="0" smtClean="0"/>
                        <a:t> voltage</a:t>
                      </a:r>
                      <a:r>
                        <a:rPr lang="zh-CN" altLang="en-US" b="1" dirty="0" smtClean="0"/>
                        <a:t> </a:t>
                      </a:r>
                      <a:r>
                        <a:rPr lang="en-US" altLang="zh-CN" b="1" dirty="0" smtClean="0"/>
                        <a:t>[V]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60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Output</a:t>
                      </a:r>
                      <a:r>
                        <a:rPr lang="en-US" altLang="zh-CN" b="1" baseline="0" dirty="0" smtClean="0"/>
                        <a:t> current</a:t>
                      </a:r>
                      <a:r>
                        <a:rPr lang="zh-CN" altLang="en-US" b="1" dirty="0" smtClean="0"/>
                        <a:t> </a:t>
                      </a:r>
                      <a:r>
                        <a:rPr lang="en-US" altLang="zh-CN" b="1" dirty="0" smtClean="0"/>
                        <a:t>[A]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300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Current</a:t>
                      </a:r>
                      <a:r>
                        <a:rPr lang="en-US" altLang="zh-CN" b="1" baseline="0" dirty="0" smtClean="0"/>
                        <a:t> stability</a:t>
                      </a:r>
                      <a:r>
                        <a:rPr lang="zh-CN" altLang="en-US" b="1" dirty="0" smtClean="0"/>
                        <a:t> </a:t>
                      </a:r>
                      <a:r>
                        <a:rPr lang="en-US" altLang="zh-CN" b="1" dirty="0" smtClean="0"/>
                        <a:t>[ppm]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20</a:t>
                      </a:r>
                      <a:endParaRPr lang="zh-CN" alt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410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85216" y="1310640"/>
            <a:ext cx="8039240" cy="499868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Rotating coil specifications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sz="3000" dirty="0"/>
          </a:p>
          <a:p>
            <a:r>
              <a:rPr lang="en-US" altLang="zh-CN" dirty="0" smtClean="0"/>
              <a:t>Skeleton material</a:t>
            </a:r>
          </a:p>
          <a:p>
            <a:pPr lvl="1"/>
            <a:r>
              <a:rPr lang="en-US" altLang="zh-CN" dirty="0" smtClean="0"/>
              <a:t>Diameter: 23.6mm</a:t>
            </a:r>
          </a:p>
          <a:p>
            <a:pPr lvl="1"/>
            <a:r>
              <a:rPr lang="en-US" altLang="zh-CN" dirty="0" smtClean="0"/>
              <a:t>Coil sag</a:t>
            </a:r>
          </a:p>
          <a:p>
            <a:pPr lvl="2"/>
            <a:r>
              <a:rPr lang="en-US" altLang="zh-CN" dirty="0" smtClean="0"/>
              <a:t>G10</a:t>
            </a:r>
            <a:r>
              <a:rPr lang="en-US" altLang="zh-CN" dirty="0" smtClean="0"/>
              <a:t>: </a:t>
            </a:r>
            <a:r>
              <a:rPr lang="en-US" altLang="zh-CN" dirty="0" smtClean="0"/>
              <a:t>0.393mm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ZrO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: 0.145mm</a:t>
            </a:r>
          </a:p>
          <a:p>
            <a:pPr lvl="2"/>
            <a:r>
              <a:rPr lang="en-US" altLang="zh-CN" dirty="0" smtClean="0">
                <a:solidFill>
                  <a:srgbClr val="FF0000"/>
                </a:solidFill>
              </a:rPr>
              <a:t>Al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2</a:t>
            </a:r>
            <a:r>
              <a:rPr lang="en-US" altLang="zh-CN" dirty="0" smtClean="0">
                <a:solidFill>
                  <a:srgbClr val="FF0000"/>
                </a:solidFill>
              </a:rPr>
              <a:t>O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3</a:t>
            </a:r>
            <a:r>
              <a:rPr lang="en-US" altLang="zh-CN" dirty="0" smtClean="0">
                <a:solidFill>
                  <a:srgbClr val="FF0000"/>
                </a:solidFill>
              </a:rPr>
              <a:t>: 0.051mm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</a:t>
            </a:r>
            <a:r>
              <a:rPr lang="en-US" altLang="zh-CN" dirty="0" smtClean="0"/>
              <a:t>Component Specifications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186715"/>
              </p:ext>
            </p:extLst>
          </p:nvPr>
        </p:nvGraphicFramePr>
        <p:xfrm>
          <a:off x="819148" y="1916832"/>
          <a:ext cx="7505704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24660"/>
                <a:gridCol w="1728192"/>
                <a:gridCol w="2088232"/>
                <a:gridCol w="16646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R1 [mm]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11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b="1" dirty="0" smtClean="0"/>
                        <a:t>N1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120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R2 [mm]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7.92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b="1" dirty="0" smtClean="0"/>
                        <a:t>N2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180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R3 [mm]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-7.84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Coil</a:t>
                      </a:r>
                      <a:r>
                        <a:rPr lang="en-US" altLang="zh-CN" b="1" baseline="0" dirty="0" smtClean="0"/>
                        <a:t> l</a:t>
                      </a:r>
                      <a:r>
                        <a:rPr lang="en-US" altLang="zh-CN" b="1" dirty="0" smtClean="0"/>
                        <a:t>ength</a:t>
                      </a:r>
                      <a:r>
                        <a:rPr lang="zh-CN" altLang="en-US" b="1" dirty="0" smtClean="0"/>
                        <a:t> </a:t>
                      </a:r>
                      <a:r>
                        <a:rPr lang="en-US" altLang="zh-CN" b="1" dirty="0" smtClean="0"/>
                        <a:t>[mm]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1100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R4 [mm]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-4.4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b="1" dirty="0" smtClean="0"/>
                        <a:t>Bucking</a:t>
                      </a:r>
                      <a:r>
                        <a:rPr lang="en-US" altLang="zh-CN" b="1" baseline="0" dirty="0" smtClean="0"/>
                        <a:t> ratio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88</a:t>
                      </a:r>
                      <a:endParaRPr lang="zh-CN" alt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4836" y="3501008"/>
            <a:ext cx="3968246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9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Create coordinate system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Measure the mechanical </a:t>
            </a:r>
          </a:p>
          <a:p>
            <a:r>
              <a:rPr lang="en-US" altLang="zh-CN" dirty="0" smtClean="0"/>
              <a:t>Align the magnetic measurement devices</a:t>
            </a:r>
          </a:p>
          <a:p>
            <a:r>
              <a:rPr lang="en-US" altLang="zh-CN" dirty="0" smtClean="0"/>
              <a:t>Measure the magnetic field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Measuring Process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46107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Coordinate System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8903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Measure the </a:t>
            </a:r>
            <a:r>
              <a:rPr lang="en-US" altLang="zh-CN" dirty="0"/>
              <a:t>M</a:t>
            </a:r>
            <a:r>
              <a:rPr lang="en-US" altLang="zh-CN" dirty="0" smtClean="0"/>
              <a:t>echanical Dimension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5319907"/>
      </p:ext>
    </p:extLst>
  </p:cSld>
  <p:clrMapOvr>
    <a:masterClrMapping/>
  </p:clrMapOvr>
</p:sld>
</file>

<file path=ppt/theme/theme1.xml><?xml version="1.0" encoding="utf-8"?>
<a:theme xmlns:a="http://schemas.openxmlformats.org/drawingml/2006/main" name="2nd meeting of HEPS-TF International Advisory Committee">
  <a:themeElements>
    <a:clrScheme name="框架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HEPSTF">
      <a:majorFont>
        <a:latin typeface="Times New Roman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框架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ond meeting of HEPS-TF International Advisory Committee" id="{F95D11FF-3983-4A8A-93A8-03B63316FD81}" vid="{F518D957-73DE-4B2A-BD09-006F161EB163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2nd meeting of HEPS-TF International Advisory Committee</Template>
  <TotalTime>4933</TotalTime>
  <Words>327</Words>
  <Application>Microsoft Office PowerPoint</Application>
  <PresentationFormat>全屏显示(4:3)</PresentationFormat>
  <Paragraphs>107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Rockwell Extra Bold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Wingdings 2</vt:lpstr>
      <vt:lpstr>2nd meeting of HEPS-TF International Advisory Committee</vt:lpstr>
      <vt:lpstr>The Magnetic Measurement System Based on  Coordinate Measuring Machine</vt:lpstr>
      <vt:lpstr>The HEPS Magnet</vt:lpstr>
      <vt:lpstr>The CMM based Measurement System</vt:lpstr>
      <vt:lpstr>The CMM based Measurement System</vt:lpstr>
      <vt:lpstr>Main Component Specifications</vt:lpstr>
      <vt:lpstr>Main Component Specifications</vt:lpstr>
      <vt:lpstr>Measuring Process</vt:lpstr>
      <vt:lpstr>The Coordinate System</vt:lpstr>
      <vt:lpstr>Measure the Mechanical Dimension</vt:lpstr>
      <vt:lpstr>Align the Rotating Coil</vt:lpstr>
      <vt:lpstr>Align the Stretched Wire</vt:lpstr>
      <vt:lpstr>Measurement Data</vt:lpstr>
      <vt:lpstr>Measurement Data</vt:lpstr>
      <vt:lpstr>The Vertical Magnetic Center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HEPS-TF Magnet Development Progress</dc:title>
  <dc:creator>unknown</dc:creator>
  <cp:lastModifiedBy>unknown</cp:lastModifiedBy>
  <cp:revision>62</cp:revision>
  <dcterms:created xsi:type="dcterms:W3CDTF">2017-11-06T23:21:59Z</dcterms:created>
  <dcterms:modified xsi:type="dcterms:W3CDTF">2019-06-20T09:24:16Z</dcterms:modified>
</cp:coreProperties>
</file>