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5" r:id="rId2"/>
    <p:sldMasterId id="2147483687" r:id="rId3"/>
    <p:sldMasterId id="2147483693" r:id="rId4"/>
    <p:sldMasterId id="2147483699" r:id="rId5"/>
    <p:sldMasterId id="2147483719" r:id="rId6"/>
  </p:sldMasterIdLst>
  <p:notesMasterIdLst>
    <p:notesMasterId r:id="rId37"/>
  </p:notesMasterIdLst>
  <p:sldIdLst>
    <p:sldId id="258" r:id="rId7"/>
    <p:sldId id="391" r:id="rId8"/>
    <p:sldId id="413" r:id="rId9"/>
    <p:sldId id="317" r:id="rId10"/>
    <p:sldId id="345" r:id="rId11"/>
    <p:sldId id="346" r:id="rId12"/>
    <p:sldId id="347" r:id="rId13"/>
    <p:sldId id="389" r:id="rId14"/>
    <p:sldId id="390" r:id="rId15"/>
    <p:sldId id="388" r:id="rId16"/>
    <p:sldId id="319" r:id="rId17"/>
    <p:sldId id="320" r:id="rId18"/>
    <p:sldId id="340" r:id="rId19"/>
    <p:sldId id="404" r:id="rId20"/>
    <p:sldId id="411" r:id="rId21"/>
    <p:sldId id="393" r:id="rId22"/>
    <p:sldId id="396" r:id="rId23"/>
    <p:sldId id="397" r:id="rId24"/>
    <p:sldId id="398" r:id="rId25"/>
    <p:sldId id="412" r:id="rId26"/>
    <p:sldId id="325" r:id="rId27"/>
    <p:sldId id="392" r:id="rId28"/>
    <p:sldId id="395" r:id="rId29"/>
    <p:sldId id="406" r:id="rId30"/>
    <p:sldId id="407" r:id="rId31"/>
    <p:sldId id="408" r:id="rId32"/>
    <p:sldId id="410" r:id="rId33"/>
    <p:sldId id="409" r:id="rId34"/>
    <p:sldId id="338" r:id="rId35"/>
    <p:sldId id="314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EB"/>
    <a:srgbClr val="132577"/>
    <a:srgbClr val="0F0272"/>
    <a:srgbClr val="EF1121"/>
    <a:srgbClr val="1251AE"/>
    <a:srgbClr val="ED7703"/>
    <a:srgbClr val="4E5B99"/>
    <a:srgbClr val="AF007C"/>
    <a:srgbClr val="B7B9B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howGuides="1">
      <p:cViewPr varScale="1">
        <p:scale>
          <a:sx n="88" d="100"/>
          <a:sy n="88" d="100"/>
        </p:scale>
        <p:origin x="-834" y="-114"/>
      </p:cViewPr>
      <p:guideLst>
        <p:guide orient="horz" pos="2160"/>
        <p:guide orient="horz" pos="346"/>
        <p:guide orient="horz" pos="3974"/>
        <p:guide orient="horz" pos="1026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26/11/2014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40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1CAD6E-5CF7-AE4E-816F-CD436672D0F7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3B23E-4D89-7E4F-B08A-B9308276C9E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628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E4B32B-713A-FF45-938B-68DB33D1496F}" type="slidenum">
              <a:rPr lang="en-GB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E4B32B-713A-FF45-938B-68DB33D1496F}" type="slidenum">
              <a:rPr lang="en-GB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E4B32B-713A-FF45-938B-68DB33D1496F}" type="slidenum">
              <a:rPr lang="en-GB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 b="1"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11876" y="6624638"/>
            <a:ext cx="1283812" cy="233362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269918" y="6624638"/>
            <a:ext cx="2045407" cy="233362"/>
          </a:xfrm>
        </p:spPr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70888" y="6624638"/>
            <a:ext cx="744537" cy="215900"/>
          </a:xfrm>
        </p:spPr>
        <p:txBody>
          <a:bodyPr/>
          <a:lstStyle>
            <a:lvl1pPr>
              <a:defRPr/>
            </a:lvl1pPr>
          </a:lstStyle>
          <a:p>
            <a:fld id="{0D324125-A55F-514F-846B-891D9043573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9DA1E-48F0-0747-95FD-3032CA3C86E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931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65163"/>
            <a:ext cx="2057400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65163"/>
            <a:ext cx="601980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405D4-02C0-0941-AFAB-C1C382F13C7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7796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"/>
            <a:ext cx="8229600" cy="590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07400" y="6623050"/>
            <a:ext cx="523875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267DD96-DAA0-7D40-8CE8-403CAC65AFAA}" type="slidenum">
              <a:rPr lang="de-DE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4537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 b="1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209925" y="6624638"/>
            <a:ext cx="950913" cy="2159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235450" y="6624638"/>
            <a:ext cx="4079875" cy="2159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70888" y="6624638"/>
            <a:ext cx="744537" cy="215900"/>
          </a:xfrm>
        </p:spPr>
        <p:txBody>
          <a:bodyPr/>
          <a:lstStyle>
            <a:lvl1pPr>
              <a:defRPr/>
            </a:lvl1pPr>
          </a:lstStyle>
          <a:p>
            <a:fld id="{79B3753B-E156-4EC3-A4DE-44C287F2701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7DA7E-7028-4BC2-B79B-CEAC61FEDCB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19F09-C170-4E9C-B28C-EF50AB4E3AD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2414A-7C9E-4CA2-A0B6-DB36FCCCF29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FA6AF-2EFC-496E-8E56-5B434696D24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658F8-CE9F-44F3-893C-500508A37F1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C2A1A-8504-4793-A277-89972C6CA607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135FD-2573-A941-B75F-912DDDDE1BE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5839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F7A61-6E4F-4AEC-BFFC-7D2879B7436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2A199-6892-44A8-8046-9C1D039BF04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B9F6C-2177-4957-98D4-DEE01884670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65163"/>
            <a:ext cx="2057400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65163"/>
            <a:ext cx="601980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1CBA4-6FC6-4B3E-BC7D-E8381513B91B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  <p:pic>
        <p:nvPicPr>
          <p:cNvPr id="3" name="Image 14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  <p:pic>
        <p:nvPicPr>
          <p:cNvPr id="4" name="Image 14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351600" y="1098000"/>
            <a:ext cx="56124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1098000"/>
            <a:ext cx="2574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727688" y="764704"/>
            <a:ext cx="8236800" cy="5400000"/>
          </a:xfrm>
        </p:spPr>
        <p:txBody>
          <a:bodyPr/>
          <a:lstStyle>
            <a:lvl1pPr>
              <a:defRPr baseline="0"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729597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ESRF COLOUR PALETTE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5" name="Group 4"/>
          <p:cNvGrpSpPr/>
          <p:nvPr/>
        </p:nvGrpSpPr>
        <p:grpSpPr>
          <a:xfrm>
            <a:off x="1751223" y="1016732"/>
            <a:ext cx="6421177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R019G037B119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R237G119B003</a:t>
              </a:r>
              <a:endParaRPr lang="en-GB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R244G163B000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R255G221B000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R081G160B038</a:t>
              </a:r>
              <a:endParaRPr lang="en-GB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R000G152B212</a:t>
              </a:r>
              <a:endParaRPr lang="en-GB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R175G000B124</a:t>
              </a:r>
              <a:endParaRPr lang="en-GB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75%</a:t>
              </a:r>
              <a:endParaRPr lang="en-GB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50%</a:t>
              </a:r>
              <a:endParaRPr lang="en-GB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R183G185B186</a:t>
              </a:r>
              <a:endParaRPr lang="en-GB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R209G210B212</a:t>
              </a:r>
              <a:endParaRPr lang="en-GB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R244G244B244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874857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64495" y="6648628"/>
            <a:ext cx="5093292" cy="209372"/>
          </a:xfrm>
        </p:spPr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33DB7-5647-3B4F-B5F9-80803605DE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4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05C87-CA1D-A34D-A043-E44D9098639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9338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25613" y="6627600"/>
            <a:ext cx="4958435" cy="1908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SRI-11th- Upgrade and Performance of the ESRF -  Revol JL,  July 10th, 2012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7CCB4-342F-F74A-97EE-0A8440D11E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8276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90" y="2"/>
            <a:ext cx="7489825" cy="549275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9" y="549275"/>
            <a:ext cx="7489825" cy="57547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Image 8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701000"/>
            <a:ext cx="7200000" cy="34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51200"/>
            <a:ext cx="8236800" cy="59616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1098000"/>
            <a:ext cx="56124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1098000"/>
            <a:ext cx="2574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6135FD-2573-A941-B75F-912DDDDE1BE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 b="1"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11876" y="6624638"/>
            <a:ext cx="1283812" cy="233362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269923" y="6624638"/>
            <a:ext cx="2045407" cy="233362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IPAC13- ESRF Upgrade Phase II-  Revol JL, May 14th, 2013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70896" y="6624639"/>
            <a:ext cx="744537" cy="215900"/>
          </a:xfrm>
        </p:spPr>
        <p:txBody>
          <a:bodyPr/>
          <a:lstStyle>
            <a:lvl1pPr>
              <a:defRPr/>
            </a:lvl1pPr>
          </a:lstStyle>
          <a:p>
            <a:fld id="{0D324125-A55F-514F-846B-891D9043573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7159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IPAC13- ESRF Upgrade Phase II-  Revol JL, May 14th, 2013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135FD-2573-A941-B75F-912DDDDE1BE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8669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IPAC13- ESRF Upgrade Phase II-  Revol JL, May 14th, 2013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05C87-CA1D-A34D-A043-E44D9098639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363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IPAC13- ESRF Upgrade Phase II-  Revol JL, May 14th, 2013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0D1ED-3CF2-834B-881F-23CE058237F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1486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25521"/>
            <a:ext cx="4040188" cy="52006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925521"/>
            <a:ext cx="4041775" cy="52006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IPAC13- ESRF Upgrade Phase II-  Revol JL, May 14th, 2013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53174-C8EA-B240-80F6-926E2224D4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900000" y="0"/>
            <a:ext cx="6300000" cy="61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srgbClr val="FFFFFF"/>
                </a:solidFill>
                <a:latin typeface="Arial"/>
                <a:ea typeface="ＭＳ Ｐゴシック"/>
              </a:rPr>
              <a:t>Click to edit Master title style</a:t>
            </a: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267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0D1ED-3CF2-834B-881F-23CE058237F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1595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25621" y="6627600"/>
            <a:ext cx="4958435" cy="1908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IPAC13- ESRF Upgrade Phase II-  Revol JL, May 14th, 2013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7CCB4-342F-F74A-97EE-0A8440D11E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5072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64495" y="6648628"/>
            <a:ext cx="5093292" cy="209372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IPAC13- ESRF Upgrade Phase II-  Revol JL, May 14th, 2013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33DB7-5647-3B4F-B5F9-80803605DE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7730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IPAC13- ESRF Upgrade Phase II-  Revol JL, May 14th, 2013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3E345-F29D-5541-86E1-04A889B3AE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6815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IPAC13- ESRF Upgrade Phase II-  Revol JL, May 14th, 2013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74089-608D-1543-966B-9D34B5502C5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9175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IPAC13- ESRF Upgrade Phase II-  Revol JL, May 14th, 2013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9DA1E-48F0-0747-95FD-3032CA3C86E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451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65165"/>
            <a:ext cx="2057400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65165"/>
            <a:ext cx="601980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IPAC13- ESRF Upgrade Phase II-  Revol JL, May 14th, 2013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405D4-02C0-0941-AFAB-C1C382F13C7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92071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6"/>
            <a:ext cx="8229600" cy="590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07408" y="6623050"/>
            <a:ext cx="523875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267DD96-DAA0-7D40-8CE8-403CAC65AFAA}" type="slidenum">
              <a:rPr lang="de-DE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4066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90" y="2"/>
            <a:ext cx="7489825" cy="549275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9" y="549275"/>
            <a:ext cx="7489825" cy="57547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Image 8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701000"/>
            <a:ext cx="7200000" cy="34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51200"/>
            <a:ext cx="8236800" cy="59616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1098000"/>
            <a:ext cx="56124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1098000"/>
            <a:ext cx="2574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6135FD-2573-A941-B75F-912DDDDE1BE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25521"/>
            <a:ext cx="4040188" cy="52006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925521"/>
            <a:ext cx="4041775" cy="52006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53174-C8EA-B240-80F6-926E2224D4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900000" y="0"/>
            <a:ext cx="6300000" cy="61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578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64495" y="6648628"/>
            <a:ext cx="5093292" cy="209372"/>
          </a:xfrm>
        </p:spPr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33DB7-5647-3B4F-B5F9-80803605DE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423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0D5776CF-749B-425B-9491-3F786CA97416}" type="slidenum">
              <a:rPr lang="en-GB">
                <a:solidFill>
                  <a:srgbClr val="132577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132577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0D5776CF-749B-425B-9491-3F786CA97416}" type="slidenum">
              <a:rPr lang="en-GB">
                <a:solidFill>
                  <a:srgbClr val="132577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132577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0D5776CF-749B-425B-9491-3F786CA97416}" type="slidenum">
              <a:rPr lang="en-GB">
                <a:solidFill>
                  <a:srgbClr val="132577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132577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0D5776CF-749B-425B-9491-3F786CA97416}" type="slidenum">
              <a:rPr lang="en-GB">
                <a:solidFill>
                  <a:srgbClr val="132577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132577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25613" y="6627600"/>
            <a:ext cx="4958435" cy="190800"/>
          </a:xfrm>
        </p:spPr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7CCB4-342F-F74A-97EE-0A8440D11E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827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64495" y="6648628"/>
            <a:ext cx="5093292" cy="209372"/>
          </a:xfrm>
        </p:spPr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33DB7-5647-3B4F-B5F9-80803605DE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4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3E345-F29D-5541-86E1-04A889B3AE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335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74089-608D-1543-966B-9D34B5502C5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781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000" y="0"/>
            <a:ext cx="6300000" cy="61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3997"/>
            <a:ext cx="8229600" cy="535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45478" y="6629310"/>
            <a:ext cx="1069393" cy="1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latin typeface="Briem Akademi Std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72359" y="6627600"/>
            <a:ext cx="2811689" cy="1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Briem Akademi Std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5523" y="6627600"/>
            <a:ext cx="410852" cy="1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Briem Akademi Std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79388" indent="-179388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8256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73150" indent="-179388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524000" indent="-18256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600">
          <a:solidFill>
            <a:schemeClr val="tx1"/>
          </a:solidFill>
          <a:latin typeface="+mn-lt"/>
          <a:ea typeface="+mn-ea"/>
        </a:defRPr>
      </a:lvl4pPr>
      <a:lvl5pPr marL="19780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4352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8924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3496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068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65163"/>
            <a:ext cx="8229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0" y="6613525"/>
            <a:ext cx="887413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3700" y="6613525"/>
            <a:ext cx="4168775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34388" y="6613525"/>
            <a:ext cx="66198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05AE12-D14F-4959-9201-0C434B0320E2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8256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2000">
          <a:solidFill>
            <a:schemeClr val="tx1"/>
          </a:solidFill>
          <a:latin typeface="+mn-lt"/>
        </a:defRPr>
      </a:lvl2pPr>
      <a:lvl3pPr marL="1073150" indent="-179388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>
          <a:solidFill>
            <a:schemeClr val="tx1"/>
          </a:solidFill>
          <a:latin typeface="+mn-lt"/>
        </a:defRPr>
      </a:lvl3pPr>
      <a:lvl4pPr marL="1524000" indent="-18256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600">
          <a:solidFill>
            <a:schemeClr val="tx1"/>
          </a:solidFill>
          <a:latin typeface="+mn-lt"/>
        </a:defRPr>
      </a:lvl4pPr>
      <a:lvl5pPr marL="19780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5pPr>
      <a:lvl6pPr marL="24352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6pPr>
      <a:lvl7pPr marL="28924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7pPr>
      <a:lvl8pPr marL="33496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8pPr>
      <a:lvl9pPr marL="38068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text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 smtClean="0"/>
              <a:t>CLICK TO MODIFY THE STYLE OF THE 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764704"/>
            <a:ext cx="82368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modify</a:t>
            </a:r>
            <a:r>
              <a:rPr lang="fr-FR" dirty="0" smtClean="0"/>
              <a:t> </a:t>
            </a:r>
            <a:r>
              <a:rPr lang="fr-FR" dirty="0" err="1" smtClean="0"/>
              <a:t>attributes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19572" y="6483349"/>
            <a:ext cx="612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7951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8" descr="logo_text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712" r:id="rId6"/>
    <p:sldLayoutId id="214748371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884" userDrawn="1">
          <p15:clr>
            <a:srgbClr val="F26B43"/>
          </p15:clr>
        </p15:guide>
        <p15:guide id="2" pos="113" userDrawn="1">
          <p15:clr>
            <a:srgbClr val="F26B43"/>
          </p15:clr>
        </p15:guide>
        <p15:guide id="3" orient="horz" pos="482" userDrawn="1">
          <p15:clr>
            <a:srgbClr val="F26B43"/>
          </p15:clr>
        </p15:guide>
        <p15:guide id="4" pos="453" userDrawn="1">
          <p15:clr>
            <a:srgbClr val="F26B43"/>
          </p15:clr>
        </p15:guide>
        <p15:guide id="5" pos="564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8056" y="6080400"/>
            <a:ext cx="1975944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51200"/>
            <a:ext cx="82368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966326"/>
            <a:ext cx="82368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4"/>
            <a:ext cx="611560" cy="1526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6483349"/>
            <a:ext cx="612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000" y="151200"/>
            <a:ext cx="4968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000" y="0"/>
            <a:ext cx="6300000" cy="61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4000"/>
            <a:ext cx="8229600" cy="535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45486" y="6629310"/>
            <a:ext cx="1069393" cy="1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latin typeface="Briem Akademi Std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72364" y="6627600"/>
            <a:ext cx="2811689" cy="1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Briem Akademi Std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  <a:ea typeface="ＭＳ Ｐゴシック" charset="0"/>
              </a:rPr>
              <a:t>IPAC13- ESRF Upgrade Phase II-  Revol JL, May 14th, 2013</a:t>
            </a:r>
            <a:endParaRPr lang="en-US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5523" y="6627600"/>
            <a:ext cx="410852" cy="1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Briem Akademi Std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6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79388" indent="-179388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8256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73150" indent="-179388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524000" indent="-18256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600">
          <a:solidFill>
            <a:schemeClr val="tx1"/>
          </a:solidFill>
          <a:latin typeface="+mn-lt"/>
          <a:ea typeface="+mn-ea"/>
        </a:defRPr>
      </a:lvl4pPr>
      <a:lvl5pPr marL="19780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4352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8924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3496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068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8056" y="6080400"/>
            <a:ext cx="1975944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51200"/>
            <a:ext cx="82368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966326"/>
            <a:ext cx="82368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4"/>
            <a:ext cx="611560" cy="1526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6483349"/>
            <a:ext cx="612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000" y="151200"/>
            <a:ext cx="4968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em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611560" y="3933056"/>
            <a:ext cx="8136904" cy="2592288"/>
          </a:xfrm>
        </p:spPr>
        <p:txBody>
          <a:bodyPr/>
          <a:lstStyle/>
          <a:p>
            <a:pPr algn="ctr"/>
            <a:r>
              <a:rPr lang="en-GB" sz="2400" dirty="0" smtClean="0">
                <a:solidFill>
                  <a:srgbClr val="0F0272"/>
                </a:solidFill>
              </a:rPr>
              <a:t>ESRF Operation Status Report &amp; </a:t>
            </a:r>
          </a:p>
          <a:p>
            <a:pPr algn="ctr"/>
            <a:r>
              <a:rPr lang="en-GB" sz="2400" dirty="0" smtClean="0">
                <a:solidFill>
                  <a:srgbClr val="0F0272"/>
                </a:solidFill>
              </a:rPr>
              <a:t>Accelerator Upgrade Programme</a:t>
            </a:r>
          </a:p>
          <a:p>
            <a:pPr algn="ctr"/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US" sz="2200" dirty="0" smtClean="0">
                <a:solidFill>
                  <a:srgbClr val="132577"/>
                </a:solidFill>
                <a:latin typeface="+mj-lt"/>
              </a:rPr>
              <a:t>P. Raimondi </a:t>
            </a:r>
          </a:p>
          <a:p>
            <a:pPr algn="ctr"/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On behalf of the Accelerator &amp; Source Division</a:t>
            </a:r>
          </a:p>
          <a:p>
            <a:pPr algn="ctr"/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Grenoble, November 25 - 2014</a:t>
            </a:r>
          </a:p>
        </p:txBody>
      </p:sp>
      <p:sp>
        <p:nvSpPr>
          <p:cNvPr id="74754" name="AutoShape 2" descr="imap://username@imap.esrf.fr:143/fetch%3EUID%3E.Sent%3E1348?part=1.2.2&amp;filename=sideview-B-glass-fusion.jpg"/>
          <p:cNvSpPr>
            <a:spLocks noChangeAspect="1" noChangeArrowheads="1"/>
          </p:cNvSpPr>
          <p:nvPr/>
        </p:nvSpPr>
        <p:spPr bwMode="auto">
          <a:xfrm>
            <a:off x="155575" y="-1608138"/>
            <a:ext cx="6696075" cy="3352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756" name="AutoShape 4" descr="imap://username@imap.esrf.fr:143/fetch%3EUID%3E.INBOX%3E10881?part=1.2.2&amp;filename=sideview-B-glass-fusion.jpg"/>
          <p:cNvSpPr>
            <a:spLocks noChangeAspect="1" noChangeArrowheads="1"/>
          </p:cNvSpPr>
          <p:nvPr/>
        </p:nvSpPr>
        <p:spPr bwMode="auto">
          <a:xfrm>
            <a:off x="155575" y="-1608138"/>
            <a:ext cx="6696075" cy="3352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2010-09-27_SYRF_Layou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36" t="4533" r="7440" b="13152"/>
          <a:stretch>
            <a:fillRect/>
          </a:stretch>
        </p:blipFill>
        <p:spPr bwMode="auto">
          <a:xfrm>
            <a:off x="4261607" y="654342"/>
            <a:ext cx="4790114" cy="369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5"/>
          <p:cNvSpPr txBox="1">
            <a:spLocks noChangeArrowheads="1"/>
          </p:cNvSpPr>
          <p:nvPr/>
        </p:nvSpPr>
        <p:spPr bwMode="auto">
          <a:xfrm rot="1251333">
            <a:off x="8052104" y="2366513"/>
            <a:ext cx="1159126" cy="50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00"/>
                </a:solidFill>
              </a:rPr>
              <a:t>SY: Booster Synchrotron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7144505" y="3508388"/>
            <a:ext cx="18245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75 kW </a:t>
            </a:r>
            <a:r>
              <a:rPr lang="en-US" sz="1400" dirty="0" smtClean="0"/>
              <a:t>tower of </a:t>
            </a:r>
            <a:br>
              <a:rPr lang="en-US" sz="1400" dirty="0" smtClean="0"/>
            </a:br>
            <a:r>
              <a:rPr lang="en-US" sz="1400" dirty="0" smtClean="0"/>
              <a:t>128 RF modules</a:t>
            </a:r>
            <a:endParaRPr lang="en-GB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7790577" y="1760059"/>
            <a:ext cx="1078368" cy="5827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</a:rPr>
              <a:t>4 Waveguide switches 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</a:rPr>
              <a:t>4 water loads</a:t>
            </a:r>
            <a:endParaRPr lang="en-GB" sz="110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  <a:ea typeface="+mn-ea"/>
            </a:endParaRPr>
          </a:p>
        </p:txBody>
      </p:sp>
      <p:cxnSp>
        <p:nvCxnSpPr>
          <p:cNvPr id="46" name="Straight Connector 45"/>
          <p:cNvCxnSpPr>
            <a:endCxn id="44" idx="1"/>
          </p:cNvCxnSpPr>
          <p:nvPr/>
        </p:nvCxnSpPr>
        <p:spPr>
          <a:xfrm>
            <a:off x="7360654" y="2033385"/>
            <a:ext cx="429922" cy="18035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1" name="TextBox 48"/>
          <p:cNvSpPr txBox="1">
            <a:spLocks noChangeArrowheads="1"/>
          </p:cNvSpPr>
          <p:nvPr/>
        </p:nvSpPr>
        <p:spPr bwMode="auto">
          <a:xfrm>
            <a:off x="7508147" y="768447"/>
            <a:ext cx="1325459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/>
              <a:t>2 five-cell cavities </a:t>
            </a:r>
          </a:p>
          <a:p>
            <a:pPr eaLnBrk="1" hangingPunct="1"/>
            <a:r>
              <a:rPr lang="en-US" sz="1100" dirty="0"/>
              <a:t>x 2 couplers</a:t>
            </a:r>
            <a:endParaRPr lang="en-GB" sz="11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22000" y="0"/>
            <a:ext cx="6300000" cy="613426"/>
          </a:xfrm>
        </p:spPr>
        <p:txBody>
          <a:bodyPr/>
          <a:lstStyle/>
          <a:p>
            <a:pPr algn="ctr"/>
            <a:r>
              <a:rPr lang="en-US" b="0" dirty="0" smtClean="0"/>
              <a:t>Solid State RF transmitters</a:t>
            </a:r>
            <a:endParaRPr lang="en-US" b="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8" name="Picture 2" descr="C:\Users\jacob\Documents\WORKSHOPS\ESLS\2011\DSC_0152 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001" y="3246539"/>
            <a:ext cx="3961577" cy="316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4331619" y="5229155"/>
            <a:ext cx="459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Replacing one 352.2 MHz 1.3 MW </a:t>
            </a:r>
            <a:br>
              <a:rPr lang="en-GB" sz="1600" dirty="0" smtClean="0"/>
            </a:br>
            <a:r>
              <a:rPr lang="en-GB" sz="1600" dirty="0" smtClean="0"/>
              <a:t>klystron booster transmitter </a:t>
            </a:r>
            <a:endParaRPr lang="en-GB" dirty="0" smtClean="0"/>
          </a:p>
          <a:p>
            <a:r>
              <a:rPr lang="en-GB" sz="1600" i="1" dirty="0" smtClean="0"/>
              <a:t>SYRF  now ready for </a:t>
            </a:r>
            <a:r>
              <a:rPr lang="en-GB" sz="1600" i="1" dirty="0" err="1" smtClean="0"/>
              <a:t>TopUp</a:t>
            </a:r>
            <a:r>
              <a:rPr lang="en-GB" sz="1600" i="1" dirty="0" smtClean="0"/>
              <a:t> operation, </a:t>
            </a:r>
            <a:br>
              <a:rPr lang="en-GB" sz="1600" i="1" dirty="0" smtClean="0"/>
            </a:br>
            <a:r>
              <a:rPr lang="en-GB" sz="1600" i="1" dirty="0" smtClean="0"/>
              <a:t>(Electrical power reduced from 1200 to 400 kW).</a:t>
            </a:r>
            <a:endParaRPr lang="en-GB" sz="1600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155275" y="2182482"/>
            <a:ext cx="3329797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i="1" u="sng" dirty="0" smtClean="0"/>
              <a:t>Goal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dirty="0" smtClean="0"/>
              <a:t>Prevent klystron obsolescence</a:t>
            </a:r>
          </a:p>
          <a:p>
            <a:r>
              <a:rPr lang="en-GB" dirty="0" smtClean="0"/>
              <a:t>Prepare future upgrades</a:t>
            </a:r>
            <a:endParaRPr lang="en-GB" dirty="0"/>
          </a:p>
        </p:txBody>
      </p:sp>
      <p:pic>
        <p:nvPicPr>
          <p:cNvPr id="4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901" y="854015"/>
            <a:ext cx="2287599" cy="11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72"/>
          <p:cNvSpPr txBox="1">
            <a:spLocks noChangeArrowheads="1"/>
          </p:cNvSpPr>
          <p:nvPr/>
        </p:nvSpPr>
        <p:spPr bwMode="auto">
          <a:xfrm>
            <a:off x="163933" y="691042"/>
            <a:ext cx="25188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i="1" dirty="0"/>
              <a:t>Klystrons </a:t>
            </a:r>
            <a:r>
              <a:rPr lang="fr-FR" i="1" dirty="0" err="1" smtClean="0"/>
              <a:t>at</a:t>
            </a:r>
            <a:r>
              <a:rPr lang="fr-FR" i="1" dirty="0" smtClean="0"/>
              <a:t> </a:t>
            </a:r>
            <a:r>
              <a:rPr lang="fr-FR" i="1" dirty="0"/>
              <a:t>l’ESRF</a:t>
            </a: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618167" y="1877114"/>
            <a:ext cx="168433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b="1" i="1" dirty="0"/>
              <a:t>1.3 MW -352MHz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4296452" y="4443340"/>
            <a:ext cx="5367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Booster RF 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Four </a:t>
            </a:r>
            <a:r>
              <a:rPr lang="en-US" dirty="0"/>
              <a:t>150 kW </a:t>
            </a:r>
            <a:r>
              <a:rPr lang="en-US" dirty="0" smtClean="0"/>
              <a:t>amplifiers in operation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PHASE I: </a:t>
            </a:r>
            <a:r>
              <a:rPr lang="fr-FR" dirty="0" err="1" smtClean="0"/>
              <a:t>top-up</a:t>
            </a:r>
            <a:r>
              <a:rPr lang="fr-FR" dirty="0" smtClean="0"/>
              <a:t> </a:t>
            </a:r>
            <a:r>
              <a:rPr lang="fr-FR" dirty="0" err="1" smtClean="0"/>
              <a:t>feasibility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D7DA7E-7028-4BC2-B79B-CEAC61FEDCBF}" type="slidenum">
              <a:rPr lang="en-GB" smtClean="0">
                <a:solidFill>
                  <a:srgbClr val="FFFFFF"/>
                </a:solidFill>
              </a:rPr>
              <a:pPr/>
              <a:t>11</a:t>
            </a:fld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147415" y="819683"/>
            <a:ext cx="3276600" cy="2675546"/>
            <a:chOff x="6324600" y="1771650"/>
            <a:chExt cx="3810000" cy="4287882"/>
          </a:xfrm>
        </p:grpSpPr>
        <p:pic>
          <p:nvPicPr>
            <p:cNvPr id="8" name="Picture 7" descr="img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4600" y="1771650"/>
              <a:ext cx="3810000" cy="1428750"/>
            </a:xfrm>
            <a:prstGeom prst="rect">
              <a:avLst/>
            </a:prstGeom>
          </p:spPr>
        </p:pic>
        <p:pic>
          <p:nvPicPr>
            <p:cNvPr id="9" name="Picture 8" descr="img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600" y="4630782"/>
              <a:ext cx="3810000" cy="1428750"/>
            </a:xfrm>
            <a:prstGeom prst="rect">
              <a:avLst/>
            </a:prstGeom>
          </p:spPr>
        </p:pic>
        <p:pic>
          <p:nvPicPr>
            <p:cNvPr id="10" name="Picture 9" descr="img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4600" y="3200400"/>
              <a:ext cx="3810000" cy="14287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695344" y="908703"/>
            <a:ext cx="3546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dirty="0" smtClean="0">
                <a:solidFill>
                  <a:srgbClr val="132577"/>
                </a:solidFill>
              </a:rPr>
              <a:t>Optimise the topping sequence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fr-FR" dirty="0" smtClean="0">
              <a:solidFill>
                <a:srgbClr val="132577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dirty="0" smtClean="0">
                <a:solidFill>
                  <a:srgbClr val="132577"/>
                </a:solidFill>
              </a:rPr>
              <a:t>Check the injector reliability</a:t>
            </a:r>
          </a:p>
        </p:txBody>
      </p:sp>
      <p:sp>
        <p:nvSpPr>
          <p:cNvPr id="12" name="Oval 11"/>
          <p:cNvSpPr/>
          <p:nvPr/>
        </p:nvSpPr>
        <p:spPr>
          <a:xfrm>
            <a:off x="239282" y="922946"/>
            <a:ext cx="1307506" cy="393106"/>
          </a:xfrm>
          <a:prstGeom prst="ellipse">
            <a:avLst/>
          </a:prstGeom>
          <a:noFill/>
          <a:ln>
            <a:solidFill>
              <a:srgbClr val="132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1868" y="2623558"/>
            <a:ext cx="5186545" cy="354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707904" y="1844824"/>
            <a:ext cx="295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dirty="0" smtClean="0">
                <a:solidFill>
                  <a:srgbClr val="132577"/>
                </a:solidFill>
              </a:rPr>
              <a:t>Reduce the injection time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229884" y="2837204"/>
            <a:ext cx="1700613" cy="0"/>
          </a:xfrm>
          <a:prstGeom prst="straightConnector1">
            <a:avLst/>
          </a:prstGeom>
          <a:ln w="28575">
            <a:solidFill>
              <a:srgbClr val="13257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83708" y="2375729"/>
            <a:ext cx="1580972" cy="369332"/>
          </a:xfrm>
          <a:prstGeom prst="rect">
            <a:avLst/>
          </a:prstGeom>
          <a:noFill/>
          <a:ln>
            <a:solidFill>
              <a:srgbClr val="132577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132577"/>
                </a:solidFill>
              </a:rPr>
              <a:t>20 seconds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80075" y="1143713"/>
            <a:ext cx="444382" cy="393106"/>
          </a:xfrm>
          <a:prstGeom prst="ellipse">
            <a:avLst/>
          </a:prstGeom>
          <a:noFill/>
          <a:ln>
            <a:solidFill>
              <a:srgbClr val="132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369" y="3565258"/>
            <a:ext cx="3298678" cy="21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904430" y="4938045"/>
            <a:ext cx="2103690" cy="907278"/>
          </a:xfrm>
          <a:prstGeom prst="ellipse">
            <a:avLst/>
          </a:prstGeom>
          <a:noFill/>
          <a:ln>
            <a:solidFill>
              <a:srgbClr val="132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0" y="3492381"/>
            <a:ext cx="1811708" cy="686512"/>
          </a:xfrm>
          <a:prstGeom prst="ellipse">
            <a:avLst/>
          </a:prstGeom>
          <a:noFill/>
          <a:ln>
            <a:solidFill>
              <a:srgbClr val="132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22927" y="3645024"/>
            <a:ext cx="5390194" cy="954107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32577"/>
                </a:solidFill>
              </a:rPr>
              <a:t>Top-Up Operations will start at</a:t>
            </a:r>
          </a:p>
          <a:p>
            <a:pPr algn="ctr"/>
            <a:r>
              <a:rPr lang="en-US" sz="2800" b="1" dirty="0" smtClean="0">
                <a:solidFill>
                  <a:srgbClr val="132577"/>
                </a:solidFill>
              </a:rPr>
              <a:t>beginning of 2016</a:t>
            </a:r>
            <a:endParaRPr lang="en-GB" sz="2800" b="1" dirty="0">
              <a:solidFill>
                <a:srgbClr val="132577"/>
              </a:solidFill>
            </a:endParaRPr>
          </a:p>
        </p:txBody>
      </p:sp>
      <p:sp>
        <p:nvSpPr>
          <p:cNvPr id="27" name="Slide Number Placeholder 4"/>
          <p:cNvSpPr txBox="1">
            <a:spLocks/>
          </p:cNvSpPr>
          <p:nvPr/>
        </p:nvSpPr>
        <p:spPr bwMode="gray">
          <a:xfrm>
            <a:off x="19800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000" dirty="0" smtClean="0"/>
              <a:t>Operation statistics through phase I Up implementation</a:t>
            </a:r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D7DA7E-7028-4BC2-B79B-CEAC61FEDCBF}" type="slidenum">
              <a:rPr lang="en-GB" smtClean="0">
                <a:solidFill>
                  <a:srgbClr val="FFFFFF"/>
                </a:solidFill>
              </a:rPr>
              <a:pPr/>
              <a:t>12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gray">
          <a:xfrm>
            <a:off x="19800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897316" cy="479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560" y="3501008"/>
            <a:ext cx="8208912" cy="954107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Despite the Phase I activities…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machine performances kept to record levels!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STATISTICS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274" y="734906"/>
            <a:ext cx="8581206" cy="563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Main hardware </a:t>
            </a:r>
            <a:r>
              <a:rPr lang="fr-FR" dirty="0" err="1" smtClean="0"/>
              <a:t>activities</a:t>
            </a:r>
            <a:r>
              <a:rPr lang="fr-FR" dirty="0" smtClean="0"/>
              <a:t> </a:t>
            </a:r>
            <a:r>
              <a:rPr lang="fr-FR" dirty="0" err="1" smtClean="0"/>
              <a:t>programmed</a:t>
            </a:r>
            <a:r>
              <a:rPr lang="fr-FR" dirty="0" smtClean="0"/>
              <a:t> for the </a:t>
            </a:r>
            <a:r>
              <a:rPr lang="fr-FR" dirty="0" err="1" smtClean="0"/>
              <a:t>period</a:t>
            </a:r>
            <a:r>
              <a:rPr lang="fr-FR" dirty="0" smtClean="0"/>
              <a:t> 2014-2016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27688" y="1353824"/>
            <a:ext cx="8236800" cy="3299312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 Spares: </a:t>
            </a:r>
            <a:r>
              <a:rPr lang="en-US" dirty="0" err="1" smtClean="0">
                <a:cs typeface="Arial" charset="0"/>
              </a:rPr>
              <a:t>Linac</a:t>
            </a:r>
            <a:r>
              <a:rPr lang="en-US" dirty="0" smtClean="0">
                <a:cs typeface="Arial" charset="0"/>
              </a:rPr>
              <a:t> Modulator, </a:t>
            </a:r>
            <a:r>
              <a:rPr lang="en-US" dirty="0" err="1" smtClean="0">
                <a:cs typeface="Arial" charset="0"/>
              </a:rPr>
              <a:t>Buncher</a:t>
            </a:r>
            <a:r>
              <a:rPr lang="en-US" dirty="0" smtClean="0">
                <a:cs typeface="Arial" charset="0"/>
              </a:rPr>
              <a:t>, Accelerating Structures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 2 Extra cavities in the Booster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 Bunch cleaning in the Booster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 New </a:t>
            </a:r>
            <a:r>
              <a:rPr lang="en-US" dirty="0" err="1" smtClean="0">
                <a:cs typeface="Arial" charset="0"/>
              </a:rPr>
              <a:t>Bpms</a:t>
            </a:r>
            <a:r>
              <a:rPr lang="en-US" dirty="0" smtClean="0">
                <a:cs typeface="Arial" charset="0"/>
              </a:rPr>
              <a:t> electronics and orbit control (movers) in the Booster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 New Booster Power Supply</a:t>
            </a:r>
          </a:p>
          <a:p>
            <a:pPr eaLnBrk="1" hangingPunct="1">
              <a:buFont typeface="Arial"/>
              <a:buChar char="•"/>
            </a:pPr>
            <a:r>
              <a:rPr lang="en-US" dirty="0" smtClean="0">
                <a:cs typeface="Arial" charset="0"/>
              </a:rPr>
              <a:t> 12 HOM Cavities in the SR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cs typeface="Arial" charset="0"/>
              </a:rPr>
              <a:t> Phase II prototyping: Magnets, Vacuum Components, Diagnostic etc…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576" y="4797152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u="sng" dirty="0" smtClean="0">
                <a:solidFill>
                  <a:srgbClr val="FF0000"/>
                </a:solidFill>
              </a:rPr>
              <a:t>Conditioned to maintain </a:t>
            </a:r>
          </a:p>
          <a:p>
            <a:pPr algn="ctr"/>
            <a:r>
              <a:rPr lang="en-GB" sz="2800" b="1" u="sng" dirty="0" smtClean="0">
                <a:solidFill>
                  <a:srgbClr val="FF0000"/>
                </a:solidFill>
              </a:rPr>
              <a:t>Record Performances Operations!</a:t>
            </a:r>
            <a:endParaRPr lang="en-GB" sz="2800" b="1" dirty="0" smtClean="0">
              <a:solidFill>
                <a:srgbClr val="FF0000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gray">
          <a:xfrm>
            <a:off x="251520" y="6453336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15466" y="156741"/>
            <a:ext cx="8249021" cy="567854"/>
          </a:xfrm>
          <a:prstGeom prst="rect">
            <a:avLst/>
          </a:prstGeom>
          <a:solidFill>
            <a:srgbClr val="132577"/>
          </a:solidFill>
          <a:ln>
            <a:solidFill>
              <a:srgbClr val="132577"/>
            </a:solidFill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schemeClr val="bg1"/>
                </a:solidFill>
              </a:rPr>
              <a:t>Accelerator Upgrade Phase II</a:t>
            </a:r>
            <a:endParaRPr lang="en-US" b="1" kern="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51520" y="3476615"/>
            <a:ext cx="82677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47650" algn="l"/>
              </a:tabLst>
            </a:pPr>
            <a:r>
              <a:rPr lang="en-GB" sz="1500" dirty="0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Reduce the horizontal equilibrium </a:t>
            </a:r>
            <a:r>
              <a:rPr lang="en-GB" sz="1500" dirty="0" err="1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emittance</a:t>
            </a:r>
            <a:r>
              <a:rPr lang="en-GB" sz="1500" dirty="0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 from 4 nm to less than 150 pm</a:t>
            </a:r>
            <a:endParaRPr lang="en-GB" sz="1500" dirty="0" smtClean="0">
              <a:solidFill>
                <a:srgbClr val="132577"/>
              </a:solidFill>
              <a:cs typeface="Arial" pitchFamily="34" charset="0"/>
            </a:endParaRPr>
          </a:p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47650" algn="l"/>
              </a:tabLst>
            </a:pPr>
            <a:r>
              <a:rPr lang="en-GB" sz="1500" dirty="0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Maintain the existing ID straights and </a:t>
            </a:r>
            <a:r>
              <a:rPr lang="en-GB" sz="1500" dirty="0" err="1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beamlines</a:t>
            </a:r>
            <a:endParaRPr lang="en-GB" sz="1500" dirty="0" smtClean="0">
              <a:solidFill>
                <a:srgbClr val="132577"/>
              </a:solidFill>
              <a:cs typeface="Arial" pitchFamily="34" charset="0"/>
            </a:endParaRPr>
          </a:p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47650" algn="l"/>
              </a:tabLst>
            </a:pPr>
            <a:r>
              <a:rPr lang="en-GB" sz="1500" dirty="0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Maintain the existing bending magnet </a:t>
            </a:r>
            <a:r>
              <a:rPr lang="en-GB" sz="1500" dirty="0" err="1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beamlines</a:t>
            </a:r>
            <a:endParaRPr lang="en-GB" sz="1500" dirty="0" smtClean="0">
              <a:solidFill>
                <a:srgbClr val="132577"/>
              </a:solidFill>
              <a:cs typeface="Arial" pitchFamily="34" charset="0"/>
            </a:endParaRPr>
          </a:p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47650" algn="l"/>
              </a:tabLst>
            </a:pPr>
            <a:r>
              <a:rPr lang="en-GB" sz="1500" dirty="0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Preserve the time structure operation and a </a:t>
            </a:r>
            <a:r>
              <a:rPr lang="en-GB" sz="1500" dirty="0" err="1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multibunch</a:t>
            </a:r>
            <a:r>
              <a:rPr lang="en-GB" sz="1500" dirty="0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 current of 200 </a:t>
            </a:r>
            <a:r>
              <a:rPr lang="en-GB" sz="1500" dirty="0" err="1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mA</a:t>
            </a:r>
            <a:endParaRPr lang="en-GB" sz="1500" dirty="0" smtClean="0">
              <a:solidFill>
                <a:srgbClr val="132577"/>
              </a:solidFill>
              <a:cs typeface="Arial" pitchFamily="34" charset="0"/>
            </a:endParaRPr>
          </a:p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47650" algn="l"/>
              </a:tabLst>
            </a:pPr>
            <a:r>
              <a:rPr lang="en-GB" sz="1500" dirty="0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Keep the present injector complex</a:t>
            </a:r>
            <a:endParaRPr lang="en-GB" sz="1500" dirty="0" smtClean="0">
              <a:solidFill>
                <a:srgbClr val="132577"/>
              </a:solidFill>
              <a:cs typeface="Arial" pitchFamily="34" charset="0"/>
            </a:endParaRPr>
          </a:p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47650" algn="l"/>
              </a:tabLst>
            </a:pPr>
            <a:r>
              <a:rPr lang="en-GB" sz="1500" dirty="0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Reuse, as much as possible, existing hardware</a:t>
            </a:r>
            <a:endParaRPr lang="en-GB" sz="1500" dirty="0" smtClean="0">
              <a:solidFill>
                <a:srgbClr val="132577"/>
              </a:solidFill>
              <a:cs typeface="Arial" pitchFamily="34" charset="0"/>
            </a:endParaRPr>
          </a:p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47650" algn="l"/>
              </a:tabLst>
            </a:pPr>
            <a:r>
              <a:rPr lang="en-GB" sz="1500" dirty="0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Minimize the energy lost in synchrotron radiation </a:t>
            </a:r>
            <a:endParaRPr lang="en-GB" sz="1500" dirty="0" smtClean="0">
              <a:solidFill>
                <a:srgbClr val="132577"/>
              </a:solidFill>
              <a:cs typeface="Arial" pitchFamily="34" charset="0"/>
            </a:endParaRPr>
          </a:p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47650" algn="l"/>
              </a:tabLst>
            </a:pPr>
            <a:r>
              <a:rPr lang="en-GB" sz="1500" dirty="0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Minimize operation costs, particularly wall-plug power</a:t>
            </a:r>
            <a:endParaRPr lang="en-GB" sz="1500" dirty="0" smtClean="0">
              <a:solidFill>
                <a:srgbClr val="132577"/>
              </a:solidFill>
              <a:cs typeface="Arial" pitchFamily="34" charset="0"/>
            </a:endParaRPr>
          </a:p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47650" algn="l"/>
              </a:tabLst>
            </a:pPr>
            <a:r>
              <a:rPr lang="en-GB" sz="1500" dirty="0" smtClean="0">
                <a:solidFill>
                  <a:srgbClr val="132577"/>
                </a:solidFill>
                <a:ea typeface="Times New Roman" pitchFamily="18" charset="0"/>
                <a:cs typeface="Arial" pitchFamily="34" charset="0"/>
              </a:rPr>
              <a:t>Limit the downtime for installation and commissioning to 19.5 months.</a:t>
            </a:r>
          </a:p>
          <a:p>
            <a:pPr marL="180975" indent="-180975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7650" algn="l"/>
              </a:tabLst>
            </a:pPr>
            <a:endParaRPr lang="en-GB" sz="1500" dirty="0" smtClean="0">
              <a:solidFill>
                <a:srgbClr val="132577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431" y="2492896"/>
            <a:ext cx="838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i="1" dirty="0" smtClean="0">
                <a:solidFill>
                  <a:srgbClr val="132577"/>
                </a:solidFill>
              </a:rPr>
              <a:t>In the context of the R&amp;D on “Ultimate Storage Ring”, the ESRF has developed a solution, based on the following requirements and constraints:</a:t>
            </a:r>
            <a:endParaRPr lang="en-GB" i="1" dirty="0">
              <a:solidFill>
                <a:srgbClr val="132577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gray">
          <a:xfrm>
            <a:off x="251520" y="6525344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799" y="908720"/>
            <a:ext cx="8443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B050"/>
                </a:solidFill>
              </a:rPr>
              <a:t>The Accelerator Upgrade Phase II aims to: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B05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B050"/>
                </a:solidFill>
              </a:rPr>
              <a:t>- Substantially decrease the Store Ring Equilibrium Horizontal </a:t>
            </a:r>
            <a:r>
              <a:rPr lang="en-US" dirty="0" err="1" smtClean="0">
                <a:solidFill>
                  <a:srgbClr val="00B050"/>
                </a:solidFill>
              </a:rPr>
              <a:t>Emittance</a:t>
            </a:r>
            <a:endParaRPr lang="en-US" dirty="0" smtClean="0">
              <a:solidFill>
                <a:srgbClr val="00B05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 Increase the source brilliance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 Increase its coherent fraction.</a:t>
            </a:r>
            <a:endParaRPr lang="en-GB" i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2191" y="5805264"/>
            <a:ext cx="6934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7650" algn="l"/>
              </a:tabLst>
            </a:pPr>
            <a:r>
              <a:rPr lang="en-US" sz="2400" b="1" dirty="0" smtClean="0">
                <a:solidFill>
                  <a:srgbClr val="FF0000"/>
                </a:solidFill>
                <a:cs typeface="Arial" pitchFamily="34" charset="0"/>
              </a:rPr>
              <a:t>Maintain standard User-Mode Operations until</a:t>
            </a:r>
          </a:p>
          <a:p>
            <a:pPr marL="180975" indent="-180975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7650" algn="l"/>
              </a:tabLst>
            </a:pPr>
            <a:r>
              <a:rPr lang="en-US" sz="2400" b="1" dirty="0" smtClean="0">
                <a:solidFill>
                  <a:srgbClr val="FF0000"/>
                </a:solidFill>
                <a:cs typeface="Arial" pitchFamily="34" charset="0"/>
              </a:rPr>
              <a:t>the day of shut-down for installation</a:t>
            </a:r>
            <a:endParaRPr lang="en-GB" sz="2400" b="1" dirty="0" smtClean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149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02" y="764704"/>
            <a:ext cx="852143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466" y="148531"/>
            <a:ext cx="8032997" cy="576064"/>
          </a:xfrm>
        </p:spPr>
        <p:txBody>
          <a:bodyPr/>
          <a:lstStyle/>
          <a:p>
            <a:r>
              <a:rPr lang="en-US" dirty="0" smtClean="0"/>
              <a:t>Low </a:t>
            </a:r>
            <a:r>
              <a:rPr lang="en-US" dirty="0" err="1" smtClean="0"/>
              <a:t>Emittance</a:t>
            </a:r>
            <a:r>
              <a:rPr lang="en-US" dirty="0" smtClean="0"/>
              <a:t> Rings Trend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6135FD-2573-A941-B75F-912DDDDE1BE6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35896" y="2780928"/>
            <a:ext cx="3960440" cy="17281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67744" y="1196752"/>
            <a:ext cx="3971131" cy="172819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27851" y="3873822"/>
            <a:ext cx="2108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>
                <a:solidFill>
                  <a:srgbClr val="002060"/>
                </a:solidFill>
              </a:rPr>
              <a:t>Existing machines</a:t>
            </a:r>
          </a:p>
          <a:p>
            <a:pPr marL="342900" indent="-342900"/>
            <a:r>
              <a:rPr lang="en-US" dirty="0" smtClean="0">
                <a:solidFill>
                  <a:srgbClr val="00B0F0"/>
                </a:solidFill>
              </a:rPr>
              <a:t>In Construction</a:t>
            </a:r>
          </a:p>
          <a:p>
            <a:pPr marL="342900" indent="-342900"/>
            <a:r>
              <a:rPr lang="en-US" dirty="0" smtClean="0">
                <a:solidFill>
                  <a:srgbClr val="00B050"/>
                </a:solidFill>
              </a:rPr>
              <a:t>Advanced Projects</a:t>
            </a:r>
          </a:p>
          <a:p>
            <a:pPr marL="342900" indent="-342900"/>
            <a:r>
              <a:rPr lang="en-US" dirty="0" smtClean="0">
                <a:solidFill>
                  <a:srgbClr val="FF0000"/>
                </a:solidFill>
              </a:rPr>
              <a:t>Concept stage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28800" y="3214800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05200" y="2498400"/>
            <a:ext cx="108000" cy="108000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72800" y="2325600"/>
            <a:ext cx="108000" cy="108000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57200" y="3356992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4048" y="321297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APS</a:t>
            </a:r>
            <a:endParaRPr lang="en-GB" sz="1200" dirty="0"/>
          </a:p>
        </p:txBody>
      </p:sp>
      <p:sp>
        <p:nvSpPr>
          <p:cNvPr id="15" name="Oval 14"/>
          <p:cNvSpPr/>
          <p:nvPr/>
        </p:nvSpPr>
        <p:spPr>
          <a:xfrm>
            <a:off x="5346000" y="3429000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0072" y="3512041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SPring8</a:t>
            </a:r>
            <a:endParaRPr lang="en-GB" sz="1200" dirty="0"/>
          </a:p>
        </p:txBody>
      </p:sp>
      <p:sp>
        <p:nvSpPr>
          <p:cNvPr id="20" name="Oval 19"/>
          <p:cNvSpPr/>
          <p:nvPr/>
        </p:nvSpPr>
        <p:spPr>
          <a:xfrm>
            <a:off x="3808800" y="2600920"/>
            <a:ext cx="108000" cy="108000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60200" y="249289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Sirius</a:t>
            </a:r>
            <a:endParaRPr lang="en-GB" sz="1200" dirty="0"/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 bwMode="gray">
          <a:xfrm>
            <a:off x="125993" y="6525344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03122" y="5068341"/>
            <a:ext cx="6037230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Several facilities will implement 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Low Horizontal </a:t>
            </a:r>
            <a:r>
              <a:rPr lang="en-US" sz="2800" b="1" dirty="0" err="1" smtClean="0">
                <a:solidFill>
                  <a:srgbClr val="002060"/>
                </a:solidFill>
              </a:rPr>
              <a:t>Emittance</a:t>
            </a:r>
            <a:r>
              <a:rPr lang="en-US" sz="2800" b="1" dirty="0" smtClean="0">
                <a:solidFill>
                  <a:srgbClr val="002060"/>
                </a:solidFill>
              </a:rPr>
              <a:t> Lattices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by the next decade</a:t>
            </a:r>
            <a:endParaRPr lang="en-GB" sz="2800" b="1" dirty="0">
              <a:solidFill>
                <a:srgbClr val="00206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004048" y="1340768"/>
            <a:ext cx="57606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004048" y="1700808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52120" y="1124744"/>
            <a:ext cx="2541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Based on 1980 </a:t>
            </a:r>
            <a:r>
              <a:rPr lang="en-US" sz="1600" dirty="0" err="1" smtClean="0">
                <a:solidFill>
                  <a:srgbClr val="002060"/>
                </a:solidFill>
              </a:rPr>
              <a:t>KnowHow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52120" y="1434262"/>
            <a:ext cx="2424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F1121"/>
                </a:solidFill>
              </a:rPr>
              <a:t>Based on state of the art</a:t>
            </a:r>
          </a:p>
          <a:p>
            <a:r>
              <a:rPr lang="en-US" sz="1600" dirty="0" smtClean="0">
                <a:solidFill>
                  <a:srgbClr val="EF1121"/>
                </a:solidFill>
              </a:rPr>
              <a:t>technologies</a:t>
            </a:r>
            <a:endParaRPr lang="en-GB" sz="1600" dirty="0">
              <a:solidFill>
                <a:srgbClr val="EF112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10000" y="2348880"/>
            <a:ext cx="108000" cy="108000"/>
          </a:xfrm>
          <a:prstGeom prst="ellipse">
            <a:avLst/>
          </a:prstGeom>
          <a:solidFill>
            <a:srgbClr val="0F027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09747D2-6F81-BA4E-9E75-3A786F4DE738}" type="slidenum">
              <a:rPr lang="en-GB" smtClean="0">
                <a:solidFill>
                  <a:srgbClr val="FFFFFF"/>
                </a:solidFill>
              </a:rPr>
              <a:pPr/>
              <a:t>17</a:t>
            </a:fld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003800" y="1219201"/>
            <a:ext cx="414020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Double-Bend </a:t>
            </a:r>
            <a:r>
              <a:rPr lang="en-US" sz="2000" b="1" dirty="0" err="1" smtClean="0">
                <a:solidFill>
                  <a:srgbClr val="0000FF"/>
                </a:solidFill>
              </a:rPr>
              <a:t>Achromat</a:t>
            </a:r>
            <a:r>
              <a:rPr lang="en-US" sz="2000" b="1" dirty="0" smtClean="0">
                <a:solidFill>
                  <a:srgbClr val="0000FF"/>
                </a:solidFill>
              </a:rPr>
              <a:t> (DBA)</a:t>
            </a:r>
          </a:p>
          <a:p>
            <a:pPr marL="266700" lvl="1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 Many 3</a:t>
            </a:r>
            <a:r>
              <a:rPr lang="en-US" sz="2100" baseline="30000" dirty="0" smtClean="0">
                <a:solidFill>
                  <a:srgbClr val="000000"/>
                </a:solidFill>
              </a:rPr>
              <a:t>rd</a:t>
            </a:r>
            <a:r>
              <a:rPr lang="en-US" sz="2100" dirty="0" smtClean="0">
                <a:solidFill>
                  <a:srgbClr val="000000"/>
                </a:solidFill>
              </a:rPr>
              <a:t> gen. SR sources</a:t>
            </a:r>
          </a:p>
          <a:p>
            <a:pPr marL="444500" lvl="1" indent="-177800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Local dispersion bump  (originally closed) for chromaticity correction </a:t>
            </a:r>
            <a:endParaRPr lang="en-US" sz="2100" dirty="0">
              <a:solidFill>
                <a:srgbClr val="000000"/>
              </a:solidFill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>
            <a:lum bright="-30000" contrast="50000"/>
          </a:blip>
          <a:stretch>
            <a:fillRect/>
          </a:stretch>
        </p:blipFill>
        <p:spPr bwMode="auto">
          <a:xfrm>
            <a:off x="88901" y="1266914"/>
            <a:ext cx="4800599" cy="336881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3500" y="6605587"/>
            <a:ext cx="4953000" cy="227013"/>
          </a:xfrm>
          <a:noFill/>
        </p:spPr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Andrea Franchi 	</a:t>
            </a:r>
            <a:r>
              <a:rPr b="1" dirty="0" smtClean="0">
                <a:solidFill>
                  <a:srgbClr val="FFFFFF"/>
                </a:solidFill>
              </a:rPr>
              <a:t>Optimization of dynamic aperture for the ESRF upgrade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6911"/>
            <a:ext cx="8229600" cy="495300"/>
          </a:xfrm>
        </p:spPr>
        <p:txBody>
          <a:bodyPr/>
          <a:lstStyle/>
          <a:p>
            <a:pPr eaLnBrk="1" hangingPunct="1"/>
            <a:r>
              <a:rPr lang="en-US" dirty="0" smtClean="0"/>
              <a:t>The evolution to Multi-Bend Lattice</a:t>
            </a:r>
          </a:p>
        </p:txBody>
      </p:sp>
    </p:spTree>
    <p:extLst>
      <p:ext uri="{BB962C8B-B14F-4D97-AF65-F5344CB8AC3E}">
        <p14:creationId xmlns="" xmlns:p14="http://schemas.microsoft.com/office/powerpoint/2010/main" val="2043907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09747D2-6F81-BA4E-9E75-3A786F4DE738}" type="slidenum">
              <a:rPr lang="en-GB" smtClean="0">
                <a:solidFill>
                  <a:srgbClr val="FFFFFF"/>
                </a:solidFill>
              </a:rPr>
              <a:pPr/>
              <a:t>18</a:t>
            </a:fld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6911"/>
            <a:ext cx="8229600" cy="495300"/>
          </a:xfrm>
        </p:spPr>
        <p:txBody>
          <a:bodyPr/>
          <a:lstStyle/>
          <a:p>
            <a:pPr eaLnBrk="1" hangingPunct="1"/>
            <a:r>
              <a:rPr lang="en-US" dirty="0" smtClean="0"/>
              <a:t>The evolution to Multi-Bend Lattice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lum bright="-30000" contrast="50000"/>
          </a:blip>
          <a:stretch>
            <a:fillRect/>
          </a:stretch>
        </p:blipFill>
        <p:spPr bwMode="auto">
          <a:xfrm>
            <a:off x="88901" y="1266914"/>
            <a:ext cx="4800599" cy="336881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2700" y="4876800"/>
            <a:ext cx="41529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Multi-Bend </a:t>
            </a:r>
            <a:r>
              <a:rPr lang="en-US" sz="2000" b="1" dirty="0" err="1" smtClean="0">
                <a:solidFill>
                  <a:srgbClr val="008000"/>
                </a:solidFill>
              </a:rPr>
              <a:t>Achromat</a:t>
            </a:r>
            <a:r>
              <a:rPr lang="en-US" sz="2000" b="1" dirty="0" smtClean="0">
                <a:solidFill>
                  <a:srgbClr val="008000"/>
                </a:solidFill>
              </a:rPr>
              <a:t> (MBA)</a:t>
            </a:r>
          </a:p>
          <a:p>
            <a:pPr marL="266700" lvl="1" indent="-177800">
              <a:buFont typeface="Arial"/>
              <a:buChar char="•"/>
              <a:tabLst>
                <a:tab pos="266700" algn="l"/>
              </a:tabLst>
            </a:pPr>
            <a:r>
              <a:rPr lang="en-US" sz="2100" dirty="0" smtClean="0">
                <a:solidFill>
                  <a:srgbClr val="000000"/>
                </a:solidFill>
              </a:rPr>
              <a:t>MAX IV and other </a:t>
            </a:r>
            <a:r>
              <a:rPr lang="en-US" sz="2100" dirty="0" err="1" smtClean="0">
                <a:solidFill>
                  <a:srgbClr val="000000"/>
                </a:solidFill>
              </a:rPr>
              <a:t>USRs</a:t>
            </a:r>
            <a:endParaRPr lang="en-US" sz="2100" dirty="0" smtClean="0">
              <a:solidFill>
                <a:srgbClr val="000000"/>
              </a:solidFill>
            </a:endParaRPr>
          </a:p>
          <a:p>
            <a:pPr marL="266700" lvl="1" indent="-177800">
              <a:buFont typeface="Arial"/>
              <a:buChar char="•"/>
              <a:tabLst>
                <a:tab pos="266700" algn="l"/>
              </a:tabLst>
            </a:pPr>
            <a:r>
              <a:rPr lang="en-US" sz="2100" dirty="0" smtClean="0">
                <a:solidFill>
                  <a:srgbClr val="000000"/>
                </a:solidFill>
              </a:rPr>
              <a:t>No dispersion bump, its value is a trade-off between emittance and sextupoles (DA)</a:t>
            </a: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003800" y="1219201"/>
            <a:ext cx="414020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Double-Bend </a:t>
            </a:r>
            <a:r>
              <a:rPr lang="en-US" sz="2000" b="1" dirty="0" err="1" smtClean="0">
                <a:solidFill>
                  <a:srgbClr val="0000FF"/>
                </a:solidFill>
              </a:rPr>
              <a:t>Achromat</a:t>
            </a:r>
            <a:r>
              <a:rPr lang="en-US" sz="2000" b="1" dirty="0" smtClean="0">
                <a:solidFill>
                  <a:srgbClr val="0000FF"/>
                </a:solidFill>
              </a:rPr>
              <a:t> (DBA)</a:t>
            </a:r>
          </a:p>
          <a:p>
            <a:pPr marL="266700" lvl="1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 Many 3</a:t>
            </a:r>
            <a:r>
              <a:rPr lang="en-US" sz="2100" baseline="30000" dirty="0" smtClean="0">
                <a:solidFill>
                  <a:srgbClr val="000000"/>
                </a:solidFill>
              </a:rPr>
              <a:t>rd</a:t>
            </a:r>
            <a:r>
              <a:rPr lang="en-US" sz="2100" dirty="0" smtClean="0">
                <a:solidFill>
                  <a:srgbClr val="000000"/>
                </a:solidFill>
              </a:rPr>
              <a:t> gen. SR sources</a:t>
            </a:r>
          </a:p>
          <a:p>
            <a:pPr marL="444500" lvl="1" indent="-177800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Local dispersion bump (originally closed) for chromaticity correction </a:t>
            </a:r>
            <a:endParaRPr lang="en-US" sz="2100" dirty="0">
              <a:solidFill>
                <a:srgbClr val="000000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lum bright="-30000" contras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2887842"/>
            <a:ext cx="5130800" cy="365837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3500" y="6605587"/>
            <a:ext cx="4953000" cy="227013"/>
          </a:xfrm>
          <a:noFill/>
        </p:spPr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Andrea Franchi 	</a:t>
            </a:r>
            <a:r>
              <a:rPr b="1" dirty="0" smtClean="0">
                <a:solidFill>
                  <a:srgbClr val="FFFFFF"/>
                </a:solidFill>
              </a:rPr>
              <a:t>Optimization of dynamic aperture for the ESRF upgrade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0443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09747D2-6F81-BA4E-9E75-3A786F4DE738}" type="slidenum">
              <a:rPr lang="en-GB" smtClean="0">
                <a:solidFill>
                  <a:srgbClr val="FFFFFF"/>
                </a:solidFill>
              </a:rPr>
              <a:pPr/>
              <a:t>19</a:t>
            </a:fld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8225"/>
            <a:ext cx="8229600" cy="495300"/>
          </a:xfrm>
        </p:spPr>
        <p:txBody>
          <a:bodyPr/>
          <a:lstStyle/>
          <a:p>
            <a:pPr eaLnBrk="1" hangingPunct="1"/>
            <a:r>
              <a:rPr lang="en-US" dirty="0" smtClean="0"/>
              <a:t>The Hybrid Multi-Bend (HMB) lattice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003800" y="1270001"/>
            <a:ext cx="4140201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ESRF existing (DBA) cell</a:t>
            </a:r>
          </a:p>
          <a:p>
            <a:pPr marL="266700" lvl="1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 Ex = 4 </a:t>
            </a:r>
            <a:r>
              <a:rPr lang="en-US" sz="2100" dirty="0" err="1" smtClean="0">
                <a:solidFill>
                  <a:srgbClr val="000000"/>
                </a:solidFill>
              </a:rPr>
              <a:t>nm</a:t>
            </a:r>
            <a:r>
              <a:rPr lang="en-US" sz="15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sz="2100" dirty="0" err="1" smtClean="0">
                <a:solidFill>
                  <a:srgbClr val="000000"/>
                </a:solidFill>
              </a:rPr>
              <a:t>rad</a:t>
            </a:r>
            <a:endParaRPr lang="en-US" sz="2100" dirty="0" smtClean="0">
              <a:solidFill>
                <a:srgbClr val="000000"/>
              </a:solidFill>
            </a:endParaRPr>
          </a:p>
          <a:p>
            <a:pPr marL="444500" lvl="1" indent="-177800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tunes (36.44,13.39)</a:t>
            </a:r>
          </a:p>
          <a:p>
            <a:pPr marL="444500" lvl="1" indent="-177800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nat. chromaticity (-130, -58)</a:t>
            </a:r>
            <a:endParaRPr lang="en-US" sz="2100" dirty="0">
              <a:solidFill>
                <a:srgbClr val="000000"/>
              </a:solidFill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>
            <a:lum bright="-30000" contrast="50000"/>
          </a:blip>
          <a:stretch>
            <a:fillRect/>
          </a:stretch>
        </p:blipFill>
        <p:spPr bwMode="auto">
          <a:xfrm>
            <a:off x="88901" y="1266914"/>
            <a:ext cx="4800599" cy="336881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12700" y="4876800"/>
            <a:ext cx="40005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Proposed HMB cell</a:t>
            </a:r>
          </a:p>
          <a:p>
            <a:pPr marL="266700" lvl="1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 Ex = 140 </a:t>
            </a:r>
            <a:r>
              <a:rPr lang="en-US" sz="2100" dirty="0" err="1" smtClean="0">
                <a:solidFill>
                  <a:srgbClr val="000000"/>
                </a:solidFill>
              </a:rPr>
              <a:t>pm</a:t>
            </a:r>
            <a:r>
              <a:rPr lang="en-US" sz="15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sz="2100" dirty="0" err="1" smtClean="0">
                <a:solidFill>
                  <a:srgbClr val="000000"/>
                </a:solidFill>
              </a:rPr>
              <a:t>rad</a:t>
            </a:r>
            <a:endParaRPr lang="en-US" sz="2100" dirty="0" smtClean="0">
              <a:solidFill>
                <a:srgbClr val="000000"/>
              </a:solidFill>
            </a:endParaRPr>
          </a:p>
          <a:p>
            <a:pPr marL="444500" lvl="1" indent="-177800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tunes (75.60, 27.60)</a:t>
            </a:r>
          </a:p>
          <a:p>
            <a:pPr marL="444500" lvl="1" indent="-177800"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nat. chromaticity (-92, -82)</a:t>
            </a:r>
          </a:p>
          <a:p>
            <a:pPr marL="266700" lvl="1" indent="-177800">
              <a:buFont typeface="Arial"/>
              <a:buChar char="•"/>
              <a:tabLst>
                <a:tab pos="266700" algn="l"/>
              </a:tabLst>
            </a:pPr>
            <a:endParaRPr lang="en-US" sz="2100" dirty="0" smtClean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3500" y="6605587"/>
            <a:ext cx="4953000" cy="227013"/>
          </a:xfrm>
          <a:noFill/>
        </p:spPr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Andrea Franchi 	</a:t>
            </a:r>
            <a:r>
              <a:rPr b="1" dirty="0" smtClean="0">
                <a:solidFill>
                  <a:srgbClr val="FFFFFF"/>
                </a:solidFill>
              </a:rPr>
              <a:t>Optimization of dynamic aperture for the ESRF upgrade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lum bright="-27000" contrast="27000"/>
          </a:blip>
          <a:srcRect/>
          <a:stretch>
            <a:fillRect/>
          </a:stretch>
        </p:blipFill>
        <p:spPr bwMode="auto">
          <a:xfrm>
            <a:off x="3923928" y="2776082"/>
            <a:ext cx="5088611" cy="382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943756" y="2740944"/>
            <a:ext cx="4198288" cy="1600438"/>
          </a:xfrm>
          <a:prstGeom prst="rect">
            <a:avLst/>
          </a:prstGeom>
          <a:solidFill>
            <a:srgbClr val="FFFF00">
              <a:alpha val="57000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66700" lvl="1" indent="-177800">
              <a:tabLst>
                <a:tab pos="266700" algn="l"/>
              </a:tabLst>
            </a:pPr>
            <a:r>
              <a:rPr lang="en-US" sz="1400" b="1" dirty="0" smtClean="0">
                <a:solidFill>
                  <a:srgbClr val="800000"/>
                </a:solidFill>
              </a:rPr>
              <a:t>- Multi-bend for lower emittance</a:t>
            </a:r>
          </a:p>
          <a:p>
            <a:pPr marL="266700" lvl="1" indent="-177800">
              <a:buFontTx/>
              <a:buChar char="-"/>
              <a:tabLst>
                <a:tab pos="266700" algn="l"/>
              </a:tabLst>
            </a:pPr>
            <a:r>
              <a:rPr lang="en-US" sz="1400" b="1" dirty="0" smtClean="0">
                <a:solidFill>
                  <a:srgbClr val="800000"/>
                </a:solidFill>
              </a:rPr>
              <a:t>Dispersion bump for efficient chromaticity correction =&gt; “weak” sextupoles (&lt;0.6kT/m)</a:t>
            </a:r>
          </a:p>
          <a:p>
            <a:pPr marL="266700" lvl="1" indent="-177800">
              <a:buFontTx/>
              <a:buChar char="-"/>
              <a:tabLst>
                <a:tab pos="266700" algn="l"/>
              </a:tabLst>
            </a:pPr>
            <a:r>
              <a:rPr lang="en-US" sz="1400" b="1" dirty="0" smtClean="0">
                <a:solidFill>
                  <a:srgbClr val="800000"/>
                </a:solidFill>
              </a:rPr>
              <a:t>Fewer </a:t>
            </a:r>
            <a:r>
              <a:rPr lang="en-US" sz="1400" b="1" dirty="0" err="1" smtClean="0">
                <a:solidFill>
                  <a:srgbClr val="800000"/>
                </a:solidFill>
              </a:rPr>
              <a:t>sextupoles</a:t>
            </a:r>
            <a:r>
              <a:rPr lang="en-US" sz="1400" b="1" dirty="0" smtClean="0">
                <a:solidFill>
                  <a:srgbClr val="800000"/>
                </a:solidFill>
              </a:rPr>
              <a:t> than in DBA</a:t>
            </a:r>
          </a:p>
          <a:p>
            <a:pPr marL="266700" lvl="1" indent="-177800">
              <a:buFontTx/>
              <a:buChar char="-"/>
              <a:tabLst>
                <a:tab pos="266700" algn="l"/>
              </a:tabLst>
            </a:pPr>
            <a:r>
              <a:rPr lang="en-US" sz="1400" b="1" dirty="0" smtClean="0">
                <a:solidFill>
                  <a:srgbClr val="800000"/>
                </a:solidFill>
              </a:rPr>
              <a:t>Longer and weaker dipoles =&gt; less SR</a:t>
            </a:r>
            <a:endParaRPr lang="en-US" sz="1400" b="1" baseline="30000" dirty="0" smtClean="0">
              <a:solidFill>
                <a:srgbClr val="800000"/>
              </a:solidFill>
            </a:endParaRPr>
          </a:p>
          <a:p>
            <a:pPr marL="266700" lvl="1" indent="-177800">
              <a:tabLst>
                <a:tab pos="266700" algn="l"/>
              </a:tabLst>
            </a:pPr>
            <a:r>
              <a:rPr lang="en-US" sz="1400" b="1" dirty="0" smtClean="0">
                <a:solidFill>
                  <a:srgbClr val="800000"/>
                </a:solidFill>
              </a:rPr>
              <a:t>-  No need of “large” dispersion on the inner dipoles =&gt; small </a:t>
            </a:r>
            <a:r>
              <a:rPr lang="en-US" sz="1400" b="1" i="1" dirty="0" err="1" smtClean="0">
                <a:solidFill>
                  <a:srgbClr val="800000"/>
                </a:solidFill>
              </a:rPr>
              <a:t>H</a:t>
            </a:r>
            <a:r>
              <a:rPr lang="en-US" sz="1400" b="1" dirty="0" err="1" smtClean="0">
                <a:solidFill>
                  <a:srgbClr val="800000"/>
                </a:solidFill>
              </a:rPr>
              <a:t>x</a:t>
            </a:r>
            <a:r>
              <a:rPr lang="en-US" sz="1400" b="1" dirty="0" smtClean="0">
                <a:solidFill>
                  <a:srgbClr val="800000"/>
                </a:solidFill>
              </a:rPr>
              <a:t> and Ex</a:t>
            </a:r>
            <a:endParaRPr lang="en-US" sz="1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0248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 l="6328" t="1359" r="4373" b="2088"/>
          <a:stretch>
            <a:fillRect/>
          </a:stretch>
        </p:blipFill>
        <p:spPr bwMode="auto">
          <a:xfrm>
            <a:off x="123568" y="848497"/>
            <a:ext cx="5231027" cy="560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16171" y="630871"/>
            <a:ext cx="5184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 i="1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15925" y="1646571"/>
            <a:ext cx="27527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 </a:t>
            </a:r>
          </a:p>
          <a:p>
            <a:endParaRPr lang="fr-FR"/>
          </a:p>
          <a:p>
            <a:pPr>
              <a:spcBef>
                <a:spcPct val="50000"/>
              </a:spcBef>
              <a:buFontTx/>
              <a:buChar char="•"/>
            </a:pPr>
            <a:endParaRPr lang="fr-FR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458303" y="994347"/>
            <a:ext cx="23463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 dirty="0"/>
              <a:t>Storage ring</a:t>
            </a:r>
          </a:p>
          <a:p>
            <a:r>
              <a:rPr lang="fr-FR" sz="1600" b="1" dirty="0"/>
              <a:t>6GeV, 844 m</a:t>
            </a:r>
          </a:p>
        </p:txBody>
      </p:sp>
      <p:cxnSp>
        <p:nvCxnSpPr>
          <p:cNvPr id="9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4408994" y="1651024"/>
            <a:ext cx="1238250" cy="1212850"/>
          </a:xfrm>
          <a:prstGeom prst="straightConnector1">
            <a:avLst/>
          </a:prstGeom>
          <a:noFill/>
          <a:ln w="66675" cmpd="dbl" algn="ctr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054350" y="3426158"/>
            <a:ext cx="186372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/>
              <a:t>Booster synchrotron</a:t>
            </a:r>
          </a:p>
          <a:p>
            <a:r>
              <a:rPr lang="fr-FR" sz="1200" b="1"/>
              <a:t>200 MeV </a:t>
            </a:r>
            <a:r>
              <a:rPr lang="fr-FR" sz="1200" b="1">
                <a:sym typeface="Wingdings" pitchFamily="2" charset="2"/>
              </a:rPr>
              <a:t> 6 GeV</a:t>
            </a:r>
          </a:p>
          <a:p>
            <a:r>
              <a:rPr lang="fr-FR" sz="1400" b="1">
                <a:sym typeface="Wingdings" pitchFamily="2" charset="2"/>
              </a:rPr>
              <a:t>300m, 10 Hz</a:t>
            </a:r>
            <a:endParaRPr lang="fr-FR" sz="1400" b="1"/>
          </a:p>
        </p:txBody>
      </p:sp>
      <p:cxnSp>
        <p:nvCxnSpPr>
          <p:cNvPr id="11" name="Straight Arrow Connector 15"/>
          <p:cNvCxnSpPr>
            <a:cxnSpLocks noChangeShapeType="1"/>
          </p:cNvCxnSpPr>
          <p:nvPr/>
        </p:nvCxnSpPr>
        <p:spPr bwMode="auto">
          <a:xfrm rot="16200000" flipV="1">
            <a:off x="3352801" y="3086433"/>
            <a:ext cx="601662" cy="338137"/>
          </a:xfrm>
          <a:prstGeom prst="straightConnector1">
            <a:avLst/>
          </a:prstGeom>
          <a:noFill/>
          <a:ln w="66675" cmpd="dbl" algn="ctr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752179" y="3944413"/>
            <a:ext cx="185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 dirty="0"/>
              <a:t>E- </a:t>
            </a:r>
            <a:r>
              <a:rPr lang="fr-FR" sz="1600" b="1" dirty="0" err="1"/>
              <a:t>Linac</a:t>
            </a:r>
            <a:endParaRPr lang="fr-FR" sz="1600" b="1" dirty="0"/>
          </a:p>
          <a:p>
            <a:r>
              <a:rPr lang="fr-FR" sz="1600" b="1" dirty="0"/>
              <a:t>200 MeV</a:t>
            </a:r>
          </a:p>
        </p:txBody>
      </p:sp>
      <p:sp>
        <p:nvSpPr>
          <p:cNvPr id="13" name="Text Box 444"/>
          <p:cNvSpPr txBox="1">
            <a:spLocks noChangeArrowheads="1"/>
          </p:cNvSpPr>
          <p:nvPr/>
        </p:nvSpPr>
        <p:spPr bwMode="auto">
          <a:xfrm>
            <a:off x="6243638" y="3600783"/>
            <a:ext cx="2517775" cy="26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2252663">
              <a:spcBef>
                <a:spcPct val="50000"/>
              </a:spcBef>
              <a:defRPr/>
            </a:pPr>
            <a:r>
              <a:rPr lang="en-GB" sz="1100" b="1" dirty="0"/>
              <a:t/>
            </a:r>
            <a:br>
              <a:rPr lang="en-GB" sz="1100" b="1" dirty="0"/>
            </a:br>
            <a:r>
              <a:rPr lang="en-GB" sz="1400" b="1" dirty="0"/>
              <a:t>32  </a:t>
            </a:r>
            <a:r>
              <a:rPr lang="en-GB" sz="1400" b="1" dirty="0" smtClean="0"/>
              <a:t>straight sections</a:t>
            </a:r>
          </a:p>
          <a:p>
            <a:pPr algn="ctr" defTabSz="2252663">
              <a:spcBef>
                <a:spcPct val="50000"/>
              </a:spcBef>
              <a:defRPr/>
            </a:pPr>
            <a:r>
              <a:rPr lang="en-GB" sz="1400" i="1" dirty="0" smtClean="0"/>
              <a:t>DBA lattice</a:t>
            </a:r>
            <a:endParaRPr lang="en-GB" sz="1400" i="1" dirty="0"/>
          </a:p>
          <a:p>
            <a:pPr algn="ctr" defTabSz="2252663">
              <a:spcBef>
                <a:spcPct val="50000"/>
              </a:spcBef>
              <a:defRPr/>
            </a:pPr>
            <a:r>
              <a:rPr lang="en-GB" sz="1400" b="1" dirty="0"/>
              <a:t>42 </a:t>
            </a:r>
            <a:r>
              <a:rPr lang="en-GB" sz="1400" b="1" dirty="0" err="1"/>
              <a:t>Beamlines</a:t>
            </a:r>
            <a:r>
              <a:rPr lang="en-GB" sz="1400" b="1" dirty="0"/>
              <a:t> </a:t>
            </a:r>
          </a:p>
          <a:p>
            <a:pPr algn="ctr" defTabSz="2252663">
              <a:spcBef>
                <a:spcPct val="50000"/>
              </a:spcBef>
              <a:defRPr/>
            </a:pPr>
            <a:r>
              <a:rPr lang="en-GB" sz="1400" b="1" dirty="0"/>
              <a:t>12 on dipoles</a:t>
            </a:r>
          </a:p>
          <a:p>
            <a:pPr algn="ctr" defTabSz="2252663">
              <a:spcBef>
                <a:spcPct val="50000"/>
              </a:spcBef>
              <a:defRPr/>
            </a:pPr>
            <a:r>
              <a:rPr lang="en-GB" sz="1400" b="1" dirty="0"/>
              <a:t>30 on insertion devices</a:t>
            </a:r>
            <a:endParaRPr lang="en-GB" sz="1100" b="1" dirty="0"/>
          </a:p>
          <a:p>
            <a:pPr defTabSz="2252663">
              <a:spcBef>
                <a:spcPct val="50000"/>
              </a:spcBef>
              <a:defRPr/>
            </a:pPr>
            <a:r>
              <a:rPr lang="en-GB" sz="1200" i="1" dirty="0"/>
              <a:t>72 insertion devices: </a:t>
            </a:r>
            <a:br>
              <a:rPr lang="en-GB" sz="1200" i="1" dirty="0"/>
            </a:br>
            <a:r>
              <a:rPr lang="en-GB" sz="1200" i="1" dirty="0" smtClean="0"/>
              <a:t>55 </a:t>
            </a:r>
            <a:r>
              <a:rPr lang="en-GB" sz="1200" i="1" dirty="0"/>
              <a:t>in-air </a:t>
            </a:r>
            <a:r>
              <a:rPr lang="en-GB" sz="1200" i="1" dirty="0" err="1"/>
              <a:t>undulators</a:t>
            </a:r>
            <a:r>
              <a:rPr lang="en-GB" sz="1200" i="1" dirty="0"/>
              <a:t>, 6 wigglers, </a:t>
            </a:r>
            <a:br>
              <a:rPr lang="en-GB" sz="1200" i="1" dirty="0"/>
            </a:br>
            <a:r>
              <a:rPr lang="en-GB" sz="1200" i="1" dirty="0"/>
              <a:t>11 in-vacuum </a:t>
            </a:r>
            <a:r>
              <a:rPr lang="en-GB" sz="1200" i="1" dirty="0" err="1"/>
              <a:t>undulators</a:t>
            </a:r>
            <a:r>
              <a:rPr lang="en-GB" sz="1200" i="1" dirty="0"/>
              <a:t>, including </a:t>
            </a:r>
            <a:r>
              <a:rPr lang="en-GB" sz="1200" i="1" dirty="0" smtClean="0"/>
              <a:t>2 </a:t>
            </a:r>
            <a:r>
              <a:rPr lang="en-GB" sz="1200" i="1" dirty="0"/>
              <a:t>cryogenic</a:t>
            </a:r>
          </a:p>
        </p:txBody>
      </p:sp>
      <p:graphicFrame>
        <p:nvGraphicFramePr>
          <p:cNvPr id="15" name="Group 521"/>
          <p:cNvGraphicFramePr>
            <a:graphicFrameLocks noGrp="1"/>
          </p:cNvGraphicFramePr>
          <p:nvPr/>
        </p:nvGraphicFramePr>
        <p:xfrm>
          <a:off x="5392738" y="2189496"/>
          <a:ext cx="3751222" cy="1300472"/>
        </p:xfrm>
        <a:graphic>
          <a:graphicData uri="http://schemas.openxmlformats.org/drawingml/2006/table">
            <a:tbl>
              <a:tblPr/>
              <a:tblGrid>
                <a:gridCol w="2047141"/>
                <a:gridCol w="843072"/>
                <a:gridCol w="861009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Energy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9377" marR="119377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GeV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9377" marR="119377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6.04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9377" marR="119377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Multibunch Current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9377" marR="119377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9377" marR="119377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9377" marR="119377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Horizontal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emittance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9377" marR="119377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nm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9377" marR="119377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9377" marR="119377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Vertical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emittance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9377" marR="119377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pm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9377" marR="119377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9377" marR="119377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755576" y="116632"/>
            <a:ext cx="8208912" cy="52322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The ESRF today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apertures: </a:t>
            </a:r>
            <a:r>
              <a:rPr lang="en-US" dirty="0" err="1" smtClean="0"/>
              <a:t>wp</a:t>
            </a:r>
            <a:r>
              <a:rPr lang="en-US" dirty="0" smtClean="0"/>
              <a:t> 76.23 27.34  lifetime &gt; 24hrs (with errors)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4th APAC MEETING - 22-23 OCTOBER 2014 - Nicola </a:t>
            </a:r>
            <a:r>
              <a:rPr lang="en-GB" dirty="0" err="1" smtClean="0"/>
              <a:t>Carmignani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877" y="1011037"/>
            <a:ext cx="4056325" cy="24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3774638"/>
            <a:ext cx="4091625" cy="244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2812" y="1012338"/>
            <a:ext cx="4118179" cy="240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9334" y="3774638"/>
            <a:ext cx="4185550" cy="244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69070" y="1355170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6"/>
                </a:solidFill>
              </a:rPr>
              <a:t>Nominal</a:t>
            </a: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sextupoles</a:t>
            </a:r>
            <a:endParaRPr lang="en-GB" sz="1200" b="1" dirty="0" smtClean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9070" y="4033868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6"/>
                </a:solidFill>
              </a:rPr>
              <a:t>Optimized</a:t>
            </a:r>
          </a:p>
          <a:p>
            <a:r>
              <a:rPr lang="en-US" sz="1200" b="1" dirty="0" err="1" smtClean="0">
                <a:solidFill>
                  <a:schemeClr val="accent6"/>
                </a:solidFill>
              </a:rPr>
              <a:t>sextupoles</a:t>
            </a:r>
            <a:endParaRPr lang="en-GB" sz="1200" b="1" dirty="0" smtClean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0597" y="3356992"/>
            <a:ext cx="7205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Beta_x</a:t>
            </a:r>
            <a:r>
              <a:rPr lang="en-US" dirty="0" smtClean="0"/>
              <a:t> = 5.3m (Injection cell will have </a:t>
            </a:r>
            <a:r>
              <a:rPr lang="en-US" dirty="0" err="1" smtClean="0"/>
              <a:t>beta_x</a:t>
            </a:r>
            <a:r>
              <a:rPr lang="en-US" dirty="0" smtClean="0"/>
              <a:t> at least 2 times larger) 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47664" y="3212976"/>
            <a:ext cx="216024" cy="21602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9550"/>
            <a:ext cx="7419169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8818" y="142214"/>
            <a:ext cx="8173662" cy="478474"/>
          </a:xfrm>
          <a:prstGeom prst="rect">
            <a:avLst/>
          </a:prstGeom>
          <a:solidFill>
            <a:srgbClr val="132577"/>
          </a:solidFill>
        </p:spPr>
        <p:txBody>
          <a:bodyPr/>
          <a:lstStyle/>
          <a:p>
            <a:pPr>
              <a:defRPr/>
            </a:pPr>
            <a:r>
              <a:rPr lang="en-US" b="1" kern="0" dirty="0" smtClean="0">
                <a:solidFill>
                  <a:schemeClr val="bg1"/>
                </a:solidFill>
                <a:latin typeface="Arial"/>
              </a:rPr>
              <a:t>The ESRF Low </a:t>
            </a:r>
            <a:r>
              <a:rPr lang="en-US" b="1" kern="0" dirty="0" err="1" smtClean="0">
                <a:solidFill>
                  <a:schemeClr val="bg1"/>
                </a:solidFill>
                <a:latin typeface="Arial"/>
              </a:rPr>
              <a:t>Emittance</a:t>
            </a:r>
            <a:r>
              <a:rPr lang="en-US" b="1" kern="0" dirty="0" smtClean="0">
                <a:solidFill>
                  <a:schemeClr val="bg1"/>
                </a:solidFill>
                <a:latin typeface="Arial"/>
              </a:rPr>
              <a:t> Lattice</a:t>
            </a:r>
            <a:endParaRPr lang="en-US" b="1" kern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692696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000000"/>
                </a:solidFill>
              </a:rPr>
              <a:t>Proposed hybrid 7 bend lattice Ex = 146 pm.rad 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8685" y="4522176"/>
            <a:ext cx="86753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 smtClean="0">
                <a:solidFill>
                  <a:srgbClr val="132577"/>
                </a:solidFill>
                <a:latin typeface="Arial" pitchFamily="34" charset="0"/>
                <a:ea typeface="Times New Roman"/>
                <a:cs typeface="Arial" pitchFamily="34" charset="0"/>
              </a:rPr>
              <a:t>Several iterations made between:</a:t>
            </a:r>
            <a:endParaRPr lang="en-US" i="1" u="sng" dirty="0" smtClean="0">
              <a:solidFill>
                <a:srgbClr val="132577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dirty="0" smtClean="0">
                <a:solidFill>
                  <a:srgbClr val="132577"/>
                </a:solidFill>
                <a:latin typeface="Arial" pitchFamily="34" charset="0"/>
                <a:cs typeface="Arial" pitchFamily="34" charset="0"/>
              </a:rPr>
              <a:t>Optics optimization: general performances in terms of </a:t>
            </a:r>
            <a:r>
              <a:rPr lang="en-US" dirty="0" err="1" smtClean="0">
                <a:solidFill>
                  <a:srgbClr val="132577"/>
                </a:solidFill>
                <a:latin typeface="Arial" pitchFamily="34" charset="0"/>
                <a:cs typeface="Arial" pitchFamily="34" charset="0"/>
              </a:rPr>
              <a:t>emittance</a:t>
            </a:r>
            <a:r>
              <a:rPr lang="en-US" dirty="0" smtClean="0">
                <a:solidFill>
                  <a:srgbClr val="132577"/>
                </a:solidFill>
                <a:latin typeface="Arial" pitchFamily="34" charset="0"/>
                <a:cs typeface="Arial" pitchFamily="34" charset="0"/>
              </a:rPr>
              <a:t>, dynamic    aperture, energy spread etc…</a:t>
            </a:r>
            <a:endParaRPr lang="en-US" dirty="0">
              <a:solidFill>
                <a:srgbClr val="132577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32577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Magnets requirements: </a:t>
            </a:r>
            <a:r>
              <a:rPr lang="en-US" dirty="0" err="1" smtClean="0">
                <a:solidFill>
                  <a:srgbClr val="132577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felds</a:t>
            </a:r>
            <a:r>
              <a:rPr lang="en-US" dirty="0" smtClean="0">
                <a:solidFill>
                  <a:srgbClr val="132577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gradients…</a:t>
            </a:r>
            <a:endParaRPr lang="en-US" dirty="0">
              <a:solidFill>
                <a:srgbClr val="132577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32577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Vacuum system requirements: chambers, absorbers, pumping etc</a:t>
            </a:r>
            <a:endParaRPr lang="en-US" dirty="0">
              <a:solidFill>
                <a:srgbClr val="132577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32577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Diagnostic requirements</a:t>
            </a:r>
            <a:endParaRPr lang="en-US" dirty="0">
              <a:solidFill>
                <a:srgbClr val="132577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32577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Bending beam lines source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6496" y="2276872"/>
            <a:ext cx="8890000" cy="1384995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32577"/>
                </a:solidFill>
              </a:rPr>
              <a:t>Design virtually finalized. Only minor modifications (~cm) are expected upon complete engineering of all the elements </a:t>
            </a:r>
            <a:endParaRPr lang="en-US" sz="2800" dirty="0">
              <a:solidFill>
                <a:srgbClr val="132577"/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gray">
          <a:xfrm>
            <a:off x="251520" y="6525344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35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01400" y="54430"/>
            <a:ext cx="4821916" cy="5889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400" b="1" kern="0" dirty="0" smtClean="0">
                <a:solidFill>
                  <a:srgbClr val="FFFFFF"/>
                </a:solidFill>
              </a:rPr>
              <a:t>       Improved Coherence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2556915"/>
              </p:ext>
            </p:extLst>
          </p:nvPr>
        </p:nvGraphicFramePr>
        <p:xfrm>
          <a:off x="467545" y="3789040"/>
          <a:ext cx="3384375" cy="127444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16223"/>
                <a:gridCol w="576064"/>
                <a:gridCol w="792088"/>
              </a:tblGrid>
              <a:tr h="3342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Hor. </a:t>
                      </a:r>
                      <a:r>
                        <a:rPr lang="en-US" sz="1400" dirty="0" err="1" smtClean="0"/>
                        <a:t>Emittance</a:t>
                      </a:r>
                      <a:r>
                        <a:rPr lang="en-US" sz="1400" dirty="0" smtClean="0"/>
                        <a:t> [nm]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4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0.15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398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Vert.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Emittance</a:t>
                      </a:r>
                      <a:r>
                        <a:rPr lang="en-US" sz="1400" b="1" baseline="0" dirty="0" smtClean="0"/>
                        <a:t> [pm]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398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Energy spread [%]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0.1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0.09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398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1400" b="1" baseline="-25000" dirty="0" err="1" smtClean="0"/>
                        <a:t>x</a:t>
                      </a:r>
                      <a:r>
                        <a:rPr lang="en-US" sz="1400" b="1" dirty="0" smtClean="0"/>
                        <a:t>[m]/</a:t>
                      </a:r>
                      <a:r>
                        <a:rPr lang="en-US" sz="1400" b="1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1400" b="1" baseline="-25000" dirty="0" err="1" smtClean="0"/>
                        <a:t>z</a:t>
                      </a:r>
                      <a:r>
                        <a:rPr lang="en-US" sz="1400" b="1" baseline="0" dirty="0" smtClean="0"/>
                        <a:t> [m]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37/3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4.3/2.6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573016"/>
            <a:ext cx="512598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5004048" y="1484784"/>
            <a:ext cx="1436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132577"/>
                </a:solidFill>
              </a:rPr>
              <a:t>Brilliance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gray">
          <a:xfrm>
            <a:off x="323528" y="652896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>
              <a:defRPr/>
            </a:pPr>
            <a:r>
              <a:rPr lang="en-US" sz="800" b="1" dirty="0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z="800" b="1" smtClean="0">
                <a:solidFill>
                  <a:srgbClr val="132577"/>
                </a:solidFill>
              </a:rPr>
              <a:pPr>
                <a:defRPr/>
              </a:pPr>
              <a:t>22</a:t>
            </a:fld>
            <a:endParaRPr lang="en-US" sz="800" b="1" dirty="0">
              <a:solidFill>
                <a:srgbClr val="132577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27200" y="151200"/>
            <a:ext cx="8236800" cy="596160"/>
          </a:xfrm>
          <a:prstGeom prst="rect">
            <a:avLst/>
          </a:prstGeom>
          <a:solidFill>
            <a:srgbClr val="132577"/>
          </a:solidFill>
          <a:ln>
            <a:solidFill>
              <a:srgbClr val="132577"/>
            </a:solidFill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1600" b="1" cap="all" dirty="0" smtClean="0">
                <a:solidFill>
                  <a:prstClr val="white"/>
                </a:solidFill>
              </a:rPr>
              <a:t> </a:t>
            </a:r>
            <a:r>
              <a:rPr lang="en-US" sz="2400" b="1" cap="all" dirty="0" smtClean="0">
                <a:solidFill>
                  <a:prstClr val="white"/>
                </a:solidFill>
              </a:rPr>
              <a:t>brilliance and coherence increase</a:t>
            </a:r>
            <a:endParaRPr lang="en-US" sz="2400" b="1" cap="all" dirty="0">
              <a:solidFill>
                <a:prstClr val="white"/>
              </a:solidFill>
            </a:endParaRPr>
          </a:p>
        </p:txBody>
      </p:sp>
      <p:pic>
        <p:nvPicPr>
          <p:cNvPr id="10" name="Picture 9" descr="Graph0_4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4968552" cy="2875915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051720" y="5559623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132577"/>
                </a:solidFill>
              </a:rPr>
              <a:t>Coherence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7046" y="138229"/>
            <a:ext cx="7959409" cy="588963"/>
          </a:xfrm>
        </p:spPr>
        <p:txBody>
          <a:bodyPr/>
          <a:lstStyle/>
          <a:p>
            <a:r>
              <a:rPr lang="en-US" sz="1800" dirty="0" smtClean="0">
                <a:solidFill>
                  <a:schemeClr val="bg1"/>
                </a:solidFill>
              </a:rPr>
              <a:t>Improvement of undulator X-ray beam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D7DA7E-7028-4BC2-B79B-CEAC61FEDCBF}" type="slidenum">
              <a:rPr lang="en-GB" smtClean="0">
                <a:solidFill>
                  <a:srgbClr val="FFFFFF"/>
                </a:solidFill>
              </a:rPr>
              <a:pPr/>
              <a:t>23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00" y="764704"/>
            <a:ext cx="7912100" cy="424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1700" y="736600"/>
            <a:ext cx="18410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Undulator: CPMU18,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K=1.68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L=2m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gray">
          <a:xfrm>
            <a:off x="251520" y="652896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2556915"/>
              </p:ext>
            </p:extLst>
          </p:nvPr>
        </p:nvGraphicFramePr>
        <p:xfrm>
          <a:off x="2051720" y="5085184"/>
          <a:ext cx="4464496" cy="158783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59699"/>
                <a:gridCol w="1044884"/>
                <a:gridCol w="759913"/>
              </a:tblGrid>
              <a:tr h="3342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Hor. </a:t>
                      </a:r>
                      <a:r>
                        <a:rPr lang="en-US" sz="1400" dirty="0" err="1" smtClean="0"/>
                        <a:t>Emittance</a:t>
                      </a:r>
                      <a:r>
                        <a:rPr lang="en-US" sz="1400" dirty="0" smtClean="0"/>
                        <a:t> [nm]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4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0.15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398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Vert.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Emittance</a:t>
                      </a:r>
                      <a:r>
                        <a:rPr lang="en-US" sz="1400" b="1" baseline="0" dirty="0" smtClean="0"/>
                        <a:t> [pm]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398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Energy spread [%]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0.1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0.09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398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1400" b="1" baseline="-25000" dirty="0" err="1" smtClean="0"/>
                        <a:t>x</a:t>
                      </a:r>
                      <a:r>
                        <a:rPr lang="en-US" sz="1400" b="1" dirty="0" smtClean="0"/>
                        <a:t>[m]</a:t>
                      </a:r>
                      <a:r>
                        <a:rPr lang="en-US" sz="1400" b="1" baseline="0" dirty="0" smtClean="0"/>
                        <a:t> High/Low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37/0.3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5.2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398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1400" b="1" baseline="-25000" dirty="0" err="1" smtClean="0"/>
                        <a:t>z</a:t>
                      </a:r>
                      <a:r>
                        <a:rPr lang="en-US" sz="1400" b="1" baseline="0" dirty="0" smtClean="0"/>
                        <a:t> [m]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3.1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2.6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5817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Bending magnets source: 3-Pole wiggler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23528" y="6453337"/>
            <a:ext cx="504056" cy="259229"/>
          </a:xfrm>
        </p:spPr>
        <p:txBody>
          <a:bodyPr/>
          <a:lstStyle/>
          <a:p>
            <a:r>
              <a:rPr lang="en-GB" sz="800" dirty="0" smtClean="0">
                <a:solidFill>
                  <a:srgbClr val="132577"/>
                </a:solidFill>
                <a:latin typeface="Arial"/>
              </a:rPr>
              <a:t>Page </a:t>
            </a:r>
            <a:fld id="{ABD7DA7E-7028-4BC2-B79B-CEAC61FEDCBF}" type="slidenum">
              <a:rPr lang="en-GB" sz="800" smtClean="0">
                <a:solidFill>
                  <a:srgbClr val="132577"/>
                </a:solidFill>
                <a:latin typeface="Arial"/>
              </a:rPr>
              <a:pPr/>
              <a:t>24</a:t>
            </a:fld>
            <a:endParaRPr lang="en-GB" sz="800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9" name="Picture 8" descr="3pw11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939" b="89939" l="1403" r="8990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243408"/>
            <a:ext cx="3424653" cy="39145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22460" y="1032991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132577"/>
                </a:solidFill>
                <a:latin typeface="Arial"/>
              </a:rPr>
              <a:t>Half assembly</a:t>
            </a:r>
            <a:endParaRPr lang="en-US" sz="1400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2060848"/>
            <a:ext cx="2237438" cy="13645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9555" y="908720"/>
            <a:ext cx="3820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132577"/>
                </a:solidFill>
                <a:latin typeface="Arial"/>
              </a:rPr>
              <a:t>Field Customized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132577"/>
                </a:solidFill>
                <a:latin typeface="Arial"/>
              </a:rPr>
              <a:t>Large fan with flat top field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132577"/>
                </a:solidFill>
                <a:latin typeface="Arial"/>
              </a:rPr>
              <a:t>2 </a:t>
            </a:r>
            <a:r>
              <a:rPr lang="en-US" dirty="0" err="1" smtClean="0">
                <a:solidFill>
                  <a:srgbClr val="132577"/>
                </a:solidFill>
                <a:latin typeface="Arial"/>
              </a:rPr>
              <a:t>mrad</a:t>
            </a:r>
            <a:r>
              <a:rPr lang="en-US" dirty="0" smtClean="0">
                <a:solidFill>
                  <a:srgbClr val="132577"/>
                </a:solidFill>
                <a:latin typeface="Arial"/>
              </a:rPr>
              <a:t> feasible for 1.1 T 3PW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132577"/>
                </a:solidFill>
                <a:latin typeface="Arial"/>
              </a:rPr>
              <a:t>2 </a:t>
            </a:r>
            <a:r>
              <a:rPr lang="en-US" dirty="0" err="1" smtClean="0">
                <a:solidFill>
                  <a:srgbClr val="132577"/>
                </a:solidFill>
                <a:latin typeface="Arial"/>
              </a:rPr>
              <a:t>mrad</a:t>
            </a:r>
            <a:r>
              <a:rPr lang="en-US" dirty="0" smtClean="0">
                <a:solidFill>
                  <a:srgbClr val="132577"/>
                </a:solidFill>
                <a:latin typeface="Arial"/>
              </a:rPr>
              <a:t> difficult for 0.85 T version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132577"/>
                </a:solidFill>
                <a:latin typeface="Arial"/>
              </a:rPr>
              <a:t>Mechanical length ≤ 150 mm</a:t>
            </a:r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2492896"/>
            <a:ext cx="5138051" cy="37300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576" y="414908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251AE"/>
                </a:solidFill>
              </a:rPr>
              <a:t>Flux from 3PW</a:t>
            </a:r>
            <a:endParaRPr lang="en-GB" b="1" dirty="0">
              <a:solidFill>
                <a:srgbClr val="1251A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28592" y="3429000"/>
            <a:ext cx="35638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ED7703"/>
                </a:solidFill>
              </a:rPr>
              <a:t>All new projects of diffraction limited storage rings have to deal with:</a:t>
            </a:r>
          </a:p>
          <a:p>
            <a:endParaRPr lang="en-US" sz="1400" b="1" dirty="0" smtClean="0">
              <a:solidFill>
                <a:srgbClr val="ED7703"/>
              </a:solidFill>
            </a:endParaRPr>
          </a:p>
          <a:p>
            <a:r>
              <a:rPr lang="en-US" sz="1400" dirty="0" smtClean="0">
                <a:solidFill>
                  <a:srgbClr val="132577"/>
                </a:solidFill>
              </a:rPr>
              <a:t>Increased number of bending magnets / cell =&gt; BM field reduction</a:t>
            </a:r>
          </a:p>
          <a:p>
            <a:endParaRPr lang="en-US" sz="1400" dirty="0" smtClean="0">
              <a:solidFill>
                <a:srgbClr val="132577"/>
              </a:solidFill>
            </a:endParaRPr>
          </a:p>
          <a:p>
            <a:r>
              <a:rPr lang="en-US" sz="1400" dirty="0" err="1" smtClean="0">
                <a:solidFill>
                  <a:srgbClr val="132577"/>
                </a:solidFill>
              </a:rPr>
              <a:t>Cconflict</a:t>
            </a:r>
            <a:r>
              <a:rPr lang="en-US" sz="1400" dirty="0" smtClean="0">
                <a:solidFill>
                  <a:srgbClr val="132577"/>
                </a:solidFill>
              </a:rPr>
              <a:t> with hard X-ray demand from BM </a:t>
            </a:r>
            <a:r>
              <a:rPr lang="en-US" sz="1400" dirty="0" err="1" smtClean="0">
                <a:solidFill>
                  <a:srgbClr val="132577"/>
                </a:solidFill>
              </a:rPr>
              <a:t>beamlines</a:t>
            </a:r>
            <a:endParaRPr lang="en-US" sz="1400" dirty="0" smtClean="0">
              <a:solidFill>
                <a:srgbClr val="132577"/>
              </a:solidFill>
            </a:endParaRPr>
          </a:p>
          <a:p>
            <a:endParaRPr lang="en-US" sz="1400" dirty="0" smtClean="0">
              <a:solidFill>
                <a:srgbClr val="132577"/>
              </a:solidFill>
            </a:endParaRPr>
          </a:p>
          <a:p>
            <a:r>
              <a:rPr lang="en-US" sz="1400" dirty="0" smtClean="0">
                <a:solidFill>
                  <a:srgbClr val="132577"/>
                </a:solidFill>
              </a:rPr>
              <a:t>ESRF will go from 0.85 T BM  to 0.54 T BM</a:t>
            </a:r>
          </a:p>
          <a:p>
            <a:endParaRPr lang="en-US" sz="1400" b="1" dirty="0" smtClean="0">
              <a:solidFill>
                <a:srgbClr val="132577"/>
              </a:solidFill>
            </a:endParaRPr>
          </a:p>
          <a:p>
            <a:r>
              <a:rPr lang="en-US" sz="1400" b="1" dirty="0" smtClean="0">
                <a:solidFill>
                  <a:srgbClr val="132577"/>
                </a:solidFill>
              </a:rPr>
              <a:t>The BM Source can be replaced by a dedicated 3-Pole Wiggler </a:t>
            </a:r>
          </a:p>
        </p:txBody>
      </p:sp>
    </p:spTree>
    <p:extLst>
      <p:ext uri="{BB962C8B-B14F-4D97-AF65-F5344CB8AC3E}">
        <p14:creationId xmlns="" xmlns:p14="http://schemas.microsoft.com/office/powerpoint/2010/main" val="4472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mtClean="0">
                <a:solidFill>
                  <a:srgbClr val="FFFFFF"/>
                </a:solidFill>
              </a:rPr>
              <a:pPr/>
              <a:t>25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725" y="2257426"/>
            <a:ext cx="6591300" cy="159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36733" y="137898"/>
            <a:ext cx="8064896" cy="613426"/>
          </a:xfrm>
          <a:prstGeom prst="rect">
            <a:avLst/>
          </a:prstGeom>
          <a:solidFill>
            <a:srgbClr val="132577"/>
          </a:solidFill>
          <a:ln>
            <a:solidFill>
              <a:srgbClr val="132577"/>
            </a:solidFill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Technical challenge: Magnets System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21000909">
            <a:off x="3486706" y="2750083"/>
            <a:ext cx="1907988" cy="523875"/>
          </a:xfrm>
          <a:prstGeom prst="ellipse">
            <a:avLst/>
          </a:prstGeom>
          <a:noFill/>
          <a:ln>
            <a:solidFill>
              <a:srgbClr val="DD202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21000909">
            <a:off x="5789992" y="2301270"/>
            <a:ext cx="2140855" cy="523875"/>
          </a:xfrm>
          <a:prstGeom prst="ellipse">
            <a:avLst/>
          </a:prstGeom>
          <a:noFill/>
          <a:ln>
            <a:solidFill>
              <a:srgbClr val="DD202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rot="21000909">
            <a:off x="3765384" y="2827113"/>
            <a:ext cx="1339661" cy="339885"/>
          </a:xfrm>
          <a:prstGeom prst="ellipse">
            <a:avLst/>
          </a:prstGeom>
          <a:noFill/>
          <a:ln>
            <a:solidFill>
              <a:srgbClr val="1B5092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211960" y="3284986"/>
            <a:ext cx="360040" cy="504054"/>
          </a:xfrm>
          <a:prstGeom prst="straightConnector1">
            <a:avLst/>
          </a:prstGeom>
          <a:ln>
            <a:solidFill>
              <a:srgbClr val="1B5092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953250" y="3171825"/>
            <a:ext cx="866775" cy="447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 rot="21000909">
            <a:off x="5984576" y="2496481"/>
            <a:ext cx="913168" cy="268804"/>
          </a:xfrm>
          <a:prstGeom prst="ellipse">
            <a:avLst/>
          </a:prstGeom>
          <a:noFill/>
          <a:ln>
            <a:solidFill>
              <a:srgbClr val="33996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792975" y="3600451"/>
            <a:ext cx="121552" cy="723899"/>
          </a:xfrm>
          <a:prstGeom prst="straightConnector1">
            <a:avLst/>
          </a:prstGeom>
          <a:ln>
            <a:solidFill>
              <a:srgbClr val="1B5092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476375" y="3171825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1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57500" y="2847975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2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29225" y="2419350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6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24650" y="2200275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7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14750" y="3062287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3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10050" y="2976562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4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76775" y="2890837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5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gray">
          <a:xfrm>
            <a:off x="251520" y="6525344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2" descr="C:\Users\lebec\Documents\Communication\Presentations\APAC\2014-05\Figures\88120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2183672" cy="2304256"/>
          </a:xfrm>
          <a:prstGeom prst="rect">
            <a:avLst/>
          </a:prstGeom>
          <a:noFill/>
        </p:spPr>
      </p:pic>
      <p:pic>
        <p:nvPicPr>
          <p:cNvPr id="36" name="Picture 2" descr="C:\Users\lebec\Documents\Communication\Presentations\APAC\2014-05\Figures\791100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8"/>
            <a:ext cx="2404456" cy="1928924"/>
          </a:xfrm>
          <a:prstGeom prst="rect">
            <a:avLst/>
          </a:prstGeom>
          <a:noFill/>
        </p:spPr>
      </p:pic>
      <p:pic>
        <p:nvPicPr>
          <p:cNvPr id="40" name="Picture 3" descr="C:\Users\lebec\Documents\Communication\Presentations\APAC\2014-05\Figures\ASSY_2_POLES_SUP_INF_DQ1-B_V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077975"/>
            <a:ext cx="2016224" cy="1655281"/>
          </a:xfrm>
          <a:prstGeom prst="rect">
            <a:avLst/>
          </a:prstGeom>
          <a:noFill/>
        </p:spPr>
      </p:pic>
      <p:pic>
        <p:nvPicPr>
          <p:cNvPr id="51" name="Picture 2" descr="C:\Users\lebec\Documents\Communication\Presentations\APAC\2014-05\Figures\791300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1620" y="4077072"/>
            <a:ext cx="2252380" cy="220058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-4945" y="2780928"/>
            <a:ext cx="2704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High gradient </a:t>
            </a:r>
            <a:r>
              <a:rPr lang="en-US" sz="1600" dirty="0" err="1" smtClean="0">
                <a:solidFill>
                  <a:srgbClr val="000000"/>
                </a:solidFill>
              </a:rPr>
              <a:t>quadrupoles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pic>
        <p:nvPicPr>
          <p:cNvPr id="53" name="Picture 52" descr="C:\Users\lebec\Documents\Communication\Presentations\APAC\Figures\Octupo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19865" y="1700808"/>
            <a:ext cx="1224135" cy="1497228"/>
          </a:xfrm>
          <a:prstGeom prst="rect">
            <a:avLst/>
          </a:prstGeom>
          <a:noFill/>
        </p:spPr>
      </p:pic>
      <p:sp>
        <p:nvSpPr>
          <p:cNvPr id="56" name="Content Placeholder 2"/>
          <p:cNvSpPr txBox="1">
            <a:spLocks/>
          </p:cNvSpPr>
          <p:nvPr/>
        </p:nvSpPr>
        <p:spPr>
          <a:xfrm>
            <a:off x="2267744" y="764704"/>
            <a:ext cx="5356969" cy="20261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Mechanical design final drawing phase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Soft iron, bulk yoke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Large positioning pins for opening repeatability</a:t>
            </a:r>
          </a:p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Tight tolerances on pole profiles</a:t>
            </a:r>
          </a:p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Prototypes to be delivered in the period:</a:t>
            </a:r>
          </a:p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en-US" sz="1400" dirty="0" smtClean="0">
                <a:solidFill>
                  <a:srgbClr val="ED7703"/>
                </a:solidFill>
              </a:rPr>
              <a:t>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September 2014-Spring 2015</a:t>
            </a:r>
          </a:p>
        </p:txBody>
      </p:sp>
      <p:cxnSp>
        <p:nvCxnSpPr>
          <p:cNvPr id="19" name="Straight Arrow Connector 18"/>
          <p:cNvCxnSpPr>
            <a:endCxn id="45" idx="3"/>
          </p:cNvCxnSpPr>
          <p:nvPr/>
        </p:nvCxnSpPr>
        <p:spPr>
          <a:xfrm>
            <a:off x="2051720" y="2852936"/>
            <a:ext cx="1539205" cy="164316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610352" y="2800351"/>
            <a:ext cx="1130000" cy="1276721"/>
          </a:xfrm>
          <a:prstGeom prst="straightConnector1">
            <a:avLst/>
          </a:prstGeom>
          <a:ln>
            <a:solidFill>
              <a:srgbClr val="339966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660233" y="1700808"/>
            <a:ext cx="1368151" cy="72008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"/>
          <p:cNvSpPr txBox="1">
            <a:spLocks noChangeArrowheads="1"/>
          </p:cNvSpPr>
          <p:nvPr/>
        </p:nvSpPr>
        <p:spPr bwMode="auto">
          <a:xfrm>
            <a:off x="35496" y="3028907"/>
            <a:ext cx="2618254" cy="104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Gradient: 90 T/m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b="1" kern="0" dirty="0" smtClean="0">
                <a:solidFill>
                  <a:srgbClr val="000000"/>
                </a:solidFill>
              </a:rPr>
              <a:t>Bore radius: 12.5 mm 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srgbClr val="000000"/>
                </a:solidFill>
              </a:rPr>
              <a:t>L</a:t>
            </a:r>
            <a:r>
              <a:rPr lang="en-US" sz="1200" kern="0" dirty="0" smtClean="0">
                <a:solidFill>
                  <a:srgbClr val="000000"/>
                </a:solidFill>
              </a:rPr>
              <a:t>ength: 390/490 mm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Power: 1-2 kW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1600" b="1" kern="0" dirty="0" smtClean="0">
              <a:solidFill>
                <a:srgbClr val="1B5092"/>
              </a:solidFill>
            </a:endParaRP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1600" b="1" kern="0" dirty="0">
              <a:solidFill>
                <a:srgbClr val="1B509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51920" y="3645024"/>
            <a:ext cx="366489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Combined Dipole-</a:t>
            </a:r>
            <a:r>
              <a:rPr lang="en-US" sz="1600" dirty="0" err="1" smtClean="0">
                <a:solidFill>
                  <a:srgbClr val="000000"/>
                </a:solidFill>
              </a:rPr>
              <a:t>Quadrupoles</a:t>
            </a:r>
            <a:endParaRPr lang="en-US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</a:rPr>
              <a:t>0.54 T / 34 Tm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-1 </a:t>
            </a:r>
            <a:r>
              <a:rPr lang="en-US" sz="1400" i="1" dirty="0" smtClean="0">
                <a:solidFill>
                  <a:srgbClr val="000000"/>
                </a:solidFill>
              </a:rPr>
              <a:t> &amp; 0.43 T / 34 Tm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-1</a:t>
            </a:r>
            <a:endParaRPr lang="en-GB" sz="1400" i="1" baseline="3000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03648" y="5941149"/>
            <a:ext cx="51648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Permanent magnet (Sm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Co</a:t>
            </a:r>
            <a:r>
              <a:rPr lang="en-US" baseline="-25000" dirty="0" smtClean="0">
                <a:solidFill>
                  <a:srgbClr val="000000"/>
                </a:solidFill>
              </a:rPr>
              <a:t>17</a:t>
            </a:r>
            <a:r>
              <a:rPr lang="en-US" dirty="0" smtClean="0">
                <a:solidFill>
                  <a:srgbClr val="000000"/>
                </a:solidFill>
              </a:rPr>
              <a:t>) dipoles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longitudinal gradient 0.16 </a:t>
            </a:r>
            <a:r>
              <a:rPr lang="en-US" sz="1400" dirty="0" smtClean="0">
                <a:solidFill>
                  <a:srgbClr val="000000"/>
                </a:solidFill>
                <a:sym typeface="Symbol"/>
              </a:rPr>
              <a:t></a:t>
            </a:r>
            <a:r>
              <a:rPr lang="en-US" sz="1400" dirty="0" smtClean="0">
                <a:solidFill>
                  <a:srgbClr val="000000"/>
                </a:solidFill>
              </a:rPr>
              <a:t> 0.65 T, magnetic gap 25 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1.8 meters long, 5 modules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52320" y="3429000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Sextupoles</a:t>
            </a:r>
            <a:endParaRPr 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sym typeface="Symbol"/>
              </a:rPr>
              <a:t>Length 200mm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sym typeface="Symbol"/>
              </a:rPr>
              <a:t>Gradient: 3500 Tm</a:t>
            </a:r>
            <a:r>
              <a:rPr lang="en-US" sz="1200" baseline="30000" dirty="0" smtClean="0">
                <a:solidFill>
                  <a:srgbClr val="000000"/>
                </a:solidFill>
                <a:sym typeface="Symbol"/>
              </a:rPr>
              <a:t>-2</a:t>
            </a:r>
            <a:endParaRPr lang="en-GB" sz="1200" baseline="30000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60798" y="1196752"/>
            <a:ext cx="13756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</a:rPr>
              <a:t>Quadrupole</a:t>
            </a:r>
            <a:endParaRPr lang="en-US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</a:rPr>
              <a:t>Around 52Tm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-1</a:t>
            </a:r>
            <a:endParaRPr lang="en-US" sz="1400" i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5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kern="0" dirty="0" smtClean="0"/>
              <a:t>Technical challenge: </a:t>
            </a:r>
            <a:r>
              <a:rPr lang="en-US" sz="2400" dirty="0" smtClean="0"/>
              <a:t>Vacuum System</a:t>
            </a:r>
            <a:endParaRPr lang="en-GB" sz="2400" dirty="0"/>
          </a:p>
        </p:txBody>
      </p:sp>
      <p:pic>
        <p:nvPicPr>
          <p:cNvPr id="6" name="Content Placeholder 5" descr="P:\PROJECTS\ASD UPGRADE\TDS\001_TDS STATUS\12_PART 6 JLR\03_IMPLEMENATION JLR\ok for gary\S28ALattic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92696"/>
            <a:ext cx="9001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6135FD-2573-A941-B75F-912DDDDE1BE6}" type="slidenum">
              <a:rPr lang="en-US" smtClean="0">
                <a:solidFill>
                  <a:srgbClr val="FFFFFF"/>
                </a:solidFill>
              </a:rPr>
              <a:pPr/>
              <a:t>26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 descr="78400000_upstreamPartv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1916832"/>
            <a:ext cx="6345842" cy="1790700"/>
          </a:xfrm>
          <a:prstGeom prst="rect">
            <a:avLst/>
          </a:prstGeom>
        </p:spPr>
      </p:pic>
      <p:pic>
        <p:nvPicPr>
          <p:cNvPr id="8" name="Picture 7" descr="Chapter 2.4.3.2 fig3.jpg"/>
          <p:cNvPicPr/>
          <p:nvPr/>
        </p:nvPicPr>
        <p:blipFill>
          <a:blip r:embed="rId4" cstate="print"/>
          <a:srcRect r="38812" b="44073"/>
          <a:stretch>
            <a:fillRect/>
          </a:stretch>
        </p:blipFill>
        <p:spPr>
          <a:xfrm>
            <a:off x="4882268" y="3212976"/>
            <a:ext cx="3938204" cy="2038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4797152"/>
            <a:ext cx="67153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32577"/>
                </a:solidFill>
              </a:rPr>
              <a:t> Vacuum System Design very advanced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32577"/>
                </a:solidFill>
              </a:rPr>
              <a:t> System solutions very similar to the present ones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32577"/>
                </a:solidFill>
              </a:rPr>
              <a:t> Expected performances similar or better than the present ones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32577"/>
                </a:solidFill>
              </a:rPr>
              <a:t> </a:t>
            </a:r>
            <a:r>
              <a:rPr lang="en-US" dirty="0" err="1" smtClean="0">
                <a:solidFill>
                  <a:srgbClr val="132577"/>
                </a:solidFill>
              </a:rPr>
              <a:t>Antichambers</a:t>
            </a:r>
            <a:r>
              <a:rPr lang="en-US" dirty="0" smtClean="0">
                <a:solidFill>
                  <a:srgbClr val="132577"/>
                </a:solidFill>
              </a:rPr>
              <a:t> everywhere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132577"/>
                </a:solidFill>
              </a:rPr>
              <a:t> Synchrotron Radiation handling by lumped absorbers</a:t>
            </a:r>
          </a:p>
          <a:p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gray">
          <a:xfrm>
            <a:off x="350402" y="6525344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72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the Upgrade phase II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9593" t="17748" r="28225"/>
          <a:stretch>
            <a:fillRect/>
          </a:stretch>
        </p:blipFill>
        <p:spPr bwMode="auto">
          <a:xfrm>
            <a:off x="611560" y="836712"/>
            <a:ext cx="3890900" cy="545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16016" y="1052736"/>
            <a:ext cx="43009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Technical Design Study (TDS)</a:t>
            </a:r>
          </a:p>
          <a:p>
            <a:r>
              <a:rPr lang="en-US" dirty="0" smtClean="0"/>
              <a:t>Completed</a:t>
            </a:r>
            <a:r>
              <a:rPr lang="en-US" dirty="0"/>
              <a:t> </a:t>
            </a:r>
            <a:r>
              <a:rPr lang="en-US" dirty="0" smtClean="0"/>
              <a:t>and submitted to:</a:t>
            </a:r>
          </a:p>
          <a:p>
            <a:endParaRPr lang="en-US" dirty="0" smtClean="0"/>
          </a:p>
          <a:p>
            <a:r>
              <a:rPr lang="en-US" dirty="0" smtClean="0"/>
              <a:t>Science Advisory Committee (SAC) </a:t>
            </a:r>
          </a:p>
          <a:p>
            <a:endParaRPr lang="en-US" dirty="0" smtClean="0"/>
          </a:p>
          <a:p>
            <a:r>
              <a:rPr lang="en-US" dirty="0" smtClean="0"/>
              <a:t>Accelerator Project Committee (APAC)</a:t>
            </a:r>
          </a:p>
          <a:p>
            <a:endParaRPr lang="en-US" dirty="0" smtClean="0"/>
          </a:p>
          <a:p>
            <a:r>
              <a:rPr lang="en-US" dirty="0" smtClean="0"/>
              <a:t>Cost Review Panel (CRP)</a:t>
            </a:r>
          </a:p>
          <a:p>
            <a:endParaRPr lang="en-US" dirty="0" smtClean="0"/>
          </a:p>
          <a:p>
            <a:r>
              <a:rPr lang="en-US" dirty="0" smtClean="0"/>
              <a:t>ESRF Council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4869160"/>
            <a:ext cx="8460118" cy="64633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All committees very positive to go ahead</a:t>
            </a:r>
            <a:endParaRPr lang="en-US" sz="3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645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kern="0" dirty="0" smtClean="0">
                <a:solidFill>
                  <a:srgbClr val="FFFFFF"/>
                </a:solidFill>
                <a:ea typeface="ＭＳ Ｐゴシック"/>
              </a:rPr>
              <a:t>Accelerator Project Roadmap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6135FD-2573-A941-B75F-912DDDDE1BE6}" type="slidenum">
              <a:rPr lang="en-US" smtClean="0">
                <a:solidFill>
                  <a:srgbClr val="FFFFFF"/>
                </a:solidFill>
              </a:rPr>
              <a:pPr/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548" y="904652"/>
            <a:ext cx="8338104" cy="2585323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71675" algn="r"/>
                <a:tab pos="2330450" algn="l"/>
              </a:tabLst>
              <a:defRPr/>
            </a:pPr>
            <a:r>
              <a:rPr kumimoji="0" lang="en-GB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Project Schedule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71675" algn="r"/>
                <a:tab pos="2330450" algn="l"/>
              </a:tabLst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	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◊ </a:t>
            </a:r>
            <a:r>
              <a:rPr kumimoji="0" lang="en-GB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Nov 2012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	White paper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71675" algn="r"/>
                <a:tab pos="2330450" algn="l"/>
              </a:tabLst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	</a:t>
            </a:r>
            <a:r>
              <a:rPr kumimoji="0" lang="en-GB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Nov 2012- Nov 2014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	Technical Design Study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971675" algn="r"/>
                <a:tab pos="2330450" algn="l"/>
              </a:tabLst>
              <a:defRPr/>
            </a:pPr>
            <a:r>
              <a:rPr lang="en-GB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GB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           </a:t>
            </a:r>
            <a:r>
              <a:rPr lang="en-GB" b="1" kern="0" dirty="0">
                <a:solidFill>
                  <a:srgbClr val="C00000"/>
                </a:solidFill>
                <a:latin typeface="Arial" charset="0"/>
                <a:ea typeface="ＭＳ Ｐゴシック" charset="0"/>
              </a:rPr>
              <a:t>◊ </a:t>
            </a:r>
            <a:r>
              <a:rPr lang="en-GB" sz="1600" i="1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June 2014 </a:t>
            </a:r>
            <a:r>
              <a:rPr lang="en-GB" kern="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</a:t>
            </a:r>
            <a:r>
              <a:rPr lang="en-GB" kern="0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Project approved by Council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71675" algn="r"/>
                <a:tab pos="2330450" algn="l"/>
              </a:tabLst>
              <a:defRPr/>
            </a:pPr>
            <a:r>
              <a:rPr kumimoji="0" lang="en-GB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Jan 2015 – Oct 2018	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	Design finalized, Prototypes,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71675" algn="r"/>
                <a:tab pos="2330450" algn="l"/>
              </a:tabLst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                                   Procurement, Pre-Assembly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71675" algn="r"/>
                <a:tab pos="2330450" algn="l"/>
              </a:tabLst>
              <a:defRPr/>
            </a:pPr>
            <a:r>
              <a:rPr kumimoji="0" lang="en-GB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Oct 2018 – Sep 2019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	Installation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71675" algn="r"/>
                <a:tab pos="2330450" algn="l"/>
              </a:tabLst>
              <a:defRPr/>
            </a:pPr>
            <a:r>
              <a:rPr kumimoji="0" lang="en-GB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Sep 2019 – Jun 2020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	Commissioning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71675" algn="r"/>
                <a:tab pos="2330450" algn="l"/>
              </a:tabLst>
              <a:defRPr/>
            </a:pPr>
            <a:r>
              <a:rPr kumimoji="0" lang="en-GB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	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◊ </a:t>
            </a:r>
            <a:r>
              <a:rPr kumimoji="0" lang="en-GB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Jun 2020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	User Mode Operation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4128" y="1218238"/>
            <a:ext cx="1376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  <a:latin typeface="Arial" charset="0"/>
                <a:ea typeface="ＭＳ Ｐゴシック" charset="0"/>
              </a:rPr>
              <a:t> Done</a:t>
            </a:r>
            <a:endParaRPr lang="en-GB" sz="1600" dirty="0">
              <a:solidFill>
                <a:srgbClr val="00B05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5124" y="1506270"/>
            <a:ext cx="2879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  <a:latin typeface="Arial" charset="0"/>
                <a:ea typeface="ＭＳ Ｐゴシック" charset="0"/>
              </a:rPr>
              <a:t> TDS submitted for review</a:t>
            </a:r>
            <a:endParaRPr lang="en-GB" sz="1600" dirty="0">
              <a:solidFill>
                <a:srgbClr val="00B05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5124" y="2052137"/>
            <a:ext cx="2879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  <a:latin typeface="Arial" charset="0"/>
                <a:ea typeface="ＭＳ Ｐゴシック" charset="0"/>
              </a:rPr>
              <a:t> Design very advanced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B050"/>
                </a:solidFill>
                <a:latin typeface="Arial" charset="0"/>
                <a:ea typeface="ＭＳ Ｐゴシック" charset="0"/>
              </a:rPr>
              <a:t> Prototyping in progress</a:t>
            </a:r>
            <a:endParaRPr lang="en-GB" sz="1600" dirty="0">
              <a:solidFill>
                <a:srgbClr val="00B05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3501008"/>
            <a:ext cx="3852821" cy="2462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r"/>
                <a:tab pos="714375" algn="l"/>
              </a:tabLst>
            </a:pPr>
            <a:r>
              <a:rPr lang="en-GB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10 Work Packages defined in the TDS: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r"/>
                <a:tab pos="714375" algn="l"/>
              </a:tabLst>
            </a:pPr>
            <a:r>
              <a:rPr lang="en-US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WP0:   Installation</a:t>
            </a:r>
            <a:endParaRPr lang="en-GB" sz="1400" i="1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r"/>
                <a:tab pos="714375" algn="l"/>
              </a:tabLst>
            </a:pPr>
            <a:r>
              <a:rPr lang="en-GB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WP1: 	Beam dynamics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r"/>
                <a:tab pos="714375" algn="l"/>
              </a:tabLst>
            </a:pPr>
            <a:r>
              <a:rPr lang="en-GB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  WP2:  	Magnets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r"/>
                <a:tab pos="714375" algn="l"/>
              </a:tabLst>
            </a:pPr>
            <a:r>
              <a:rPr lang="en-GB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WP3: 	Mechanical and Vacuum Engineering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r"/>
                <a:tab pos="714375" algn="l"/>
              </a:tabLst>
            </a:pPr>
            <a:r>
              <a:rPr lang="en-GB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WP4: 	Power supplies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r"/>
                <a:tab pos="714375" algn="l"/>
              </a:tabLst>
            </a:pPr>
            <a:r>
              <a:rPr lang="en-GB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WP5: 	Radiofrequency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r"/>
                <a:tab pos="714375" algn="l"/>
              </a:tabLst>
            </a:pPr>
            <a:r>
              <a:rPr lang="en-GB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WP6: 	Control System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r"/>
                <a:tab pos="714375" algn="l"/>
              </a:tabLst>
            </a:pPr>
            <a:r>
              <a:rPr lang="en-GB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WP7: 	Diagnostics and feedbacks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r"/>
                <a:tab pos="714375" algn="l"/>
              </a:tabLst>
            </a:pPr>
            <a:r>
              <a:rPr lang="en-GB" sz="14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GB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WP8:	    Photon source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r"/>
                <a:tab pos="714375" algn="l"/>
              </a:tabLst>
            </a:pPr>
            <a:r>
              <a:rPr lang="en-GB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WP9: 	Injector upgrade</a:t>
            </a:r>
            <a:endParaRPr lang="en-GB" sz="1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/>
          <a:srcRect r="1456"/>
          <a:stretch>
            <a:fillRect/>
          </a:stretch>
        </p:blipFill>
        <p:spPr bwMode="auto">
          <a:xfrm>
            <a:off x="209548" y="3486002"/>
            <a:ext cx="4895850" cy="152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9548" y="5457998"/>
            <a:ext cx="7980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95350" algn="r"/>
                <a:tab pos="1076325" algn="l"/>
              </a:tabLst>
            </a:pPr>
            <a:r>
              <a:rPr lang="en-GB" i="1" u="sng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Accelerator Project Budget: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95350" algn="r"/>
                <a:tab pos="1076325" algn="l"/>
              </a:tabLst>
            </a:pPr>
            <a:endParaRPr lang="en-GB" i="1" u="sng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95350" algn="r"/>
                <a:tab pos="1076325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103.5 M€ 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Construction and commissioning of the new storage 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95350" algn="r"/>
                <a:tab pos="1076325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</a:t>
            </a:r>
          </a:p>
        </p:txBody>
      </p:sp>
    </p:spTree>
    <p:extLst>
      <p:ext uri="{BB962C8B-B14F-4D97-AF65-F5344CB8AC3E}">
        <p14:creationId xmlns="" xmlns:p14="http://schemas.microsoft.com/office/powerpoint/2010/main" val="165533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z="800" smtClean="0">
                <a:solidFill>
                  <a:srgbClr val="FFFFFF"/>
                </a:solidFill>
              </a:rPr>
              <a:pPr/>
              <a:t>29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67586" name="AutoShape 2" descr="se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7588" name="AutoShape 4" descr="se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5576" y="151278"/>
            <a:ext cx="7632848" cy="469410"/>
          </a:xfrm>
          <a:prstGeom prst="rect">
            <a:avLst/>
          </a:prstGeom>
          <a:solidFill>
            <a:srgbClr val="132577"/>
          </a:solid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Conclusions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340768"/>
            <a:ext cx="868680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en-US" sz="2000" b="1" dirty="0" smtClean="0">
                <a:solidFill>
                  <a:srgbClr val="000000"/>
                </a:solidFill>
              </a:rPr>
              <a:t>    </a:t>
            </a:r>
            <a:r>
              <a:rPr lang="en-US" sz="2000" b="1" dirty="0" smtClean="0">
                <a:solidFill>
                  <a:srgbClr val="132577"/>
                </a:solidFill>
              </a:rPr>
              <a:t>Through the years ASD has delivered very high quality beam that have greatly contributed to maintain ESRF among the leaders of the SR facilities.</a:t>
            </a: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    </a:t>
            </a:r>
            <a:r>
              <a:rPr lang="en-US" sz="2000" b="1" dirty="0" smtClean="0">
                <a:solidFill>
                  <a:srgbClr val="132577"/>
                </a:solidFill>
              </a:rPr>
              <a:t>Phase I has been the opportunity to further push the Source performances, the </a:t>
            </a:r>
            <a:r>
              <a:rPr lang="en-US" sz="2000" b="1" dirty="0" err="1" smtClean="0">
                <a:solidFill>
                  <a:srgbClr val="132577"/>
                </a:solidFill>
              </a:rPr>
              <a:t>programme</a:t>
            </a:r>
            <a:r>
              <a:rPr lang="en-US" sz="2000" b="1" dirty="0" smtClean="0">
                <a:solidFill>
                  <a:srgbClr val="132577"/>
                </a:solidFill>
              </a:rPr>
              <a:t> is being completed while maintaining the high standards beam delivery.</a:t>
            </a: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    </a:t>
            </a:r>
            <a:r>
              <a:rPr lang="en-US" sz="2000" b="1" dirty="0" smtClean="0">
                <a:solidFill>
                  <a:srgbClr val="132577"/>
                </a:solidFill>
              </a:rPr>
              <a:t>Phase II will further expand the ESRF frontiers and will insure the continuation of its leadership in Science and in Synchrotron Accelerators for the next decade.</a:t>
            </a: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gray">
          <a:xfrm>
            <a:off x="350402" y="6525344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dirty="0" smtClean="0"/>
              <a:t>Accelerator and source division (ASD) mission</a:t>
            </a:r>
            <a:endParaRPr lang="en-GB" sz="1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55576" y="2060848"/>
            <a:ext cx="8236800" cy="3672408"/>
          </a:xfrm>
        </p:spPr>
        <p:txBody>
          <a:bodyPr/>
          <a:lstStyle/>
          <a:p>
            <a:pPr marL="266700" indent="-2667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Deliver  the X-ray Beam to the USERs &gt; 5000 hours/year</a:t>
            </a: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Deliver the Accelerator Phase I Upgrade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Programme</a:t>
            </a: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Implement the proposed Accelerator Phase II Upgrade Project</a:t>
            </a: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marL="266700" indent="-2667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B050"/>
                </a:solidFill>
                <a:latin typeface="+mj-lt"/>
              </a:rPr>
              <a:t>The ASD has the additional duty of constantly improving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B050"/>
                </a:solidFill>
                <a:latin typeface="+mj-lt"/>
              </a:rPr>
              <a:t>the performances and reliability of the Source independently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B050"/>
                </a:solidFill>
                <a:latin typeface="+mj-lt"/>
              </a:rPr>
              <a:t>from the Upgrade </a:t>
            </a:r>
            <a:r>
              <a:rPr lang="en-US" dirty="0" err="1" smtClean="0">
                <a:solidFill>
                  <a:srgbClr val="00B050"/>
                </a:solidFill>
                <a:latin typeface="+mj-lt"/>
              </a:rPr>
              <a:t>Programmes</a:t>
            </a:r>
            <a:r>
              <a:rPr lang="en-US" dirty="0" smtClean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633DB7-5647-3B4F-B5F9-80803605DE38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7586" name="AutoShape 2" descr="se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7588" name="AutoShape 4" descr="se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gray">
          <a:xfrm>
            <a:off x="19800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54_web_1.jpg"/>
          <p:cNvPicPr>
            <a:picLocks noChangeAspect="1"/>
          </p:cNvPicPr>
          <p:nvPr/>
        </p:nvPicPr>
        <p:blipFill>
          <a:blip r:embed="rId2" cstate="print"/>
          <a:srcRect l="416" t="-405" r="671"/>
          <a:stretch>
            <a:fillRect/>
          </a:stretch>
        </p:blipFill>
        <p:spPr>
          <a:xfrm>
            <a:off x="727865" y="836717"/>
            <a:ext cx="8244000" cy="5250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Many thanks for your attention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</a:rPr>
              <a:pPr/>
              <a:t>30</a:t>
            </a:fld>
            <a:endParaRPr lang="en-US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993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696" y="142513"/>
            <a:ext cx="8125776" cy="478175"/>
          </a:xfrm>
        </p:spPr>
        <p:txBody>
          <a:bodyPr/>
          <a:lstStyle/>
          <a:p>
            <a:r>
              <a:rPr lang="en-US" sz="1800" dirty="0" smtClean="0"/>
              <a:t>Accelerator Upgrade Phase I 2009-2015 Main Projects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38" y="836929"/>
            <a:ext cx="5475014" cy="535941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Upgrade of BPM electronics</a:t>
            </a:r>
          </a:p>
          <a:p>
            <a:pPr lvl="1"/>
            <a:r>
              <a:rPr lang="en-US" sz="1600" dirty="0" smtClean="0">
                <a:latin typeface="Arial" pitchFamily="34" charset="0"/>
                <a:cs typeface="Arial" pitchFamily="34" charset="0"/>
              </a:rPr>
              <a:t>Improvement of the beam position stability</a:t>
            </a:r>
          </a:p>
          <a:p>
            <a:pPr lvl="1"/>
            <a:r>
              <a:rPr lang="en-US" sz="1600" dirty="0" smtClean="0">
                <a:latin typeface="Arial" pitchFamily="34" charset="0"/>
                <a:cs typeface="Arial" pitchFamily="34" charset="0"/>
              </a:rPr>
              <a:t>Coupling reduction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6 m long straight sections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Cryogenic in-vacuum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undulators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7 m straight sections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New RF SSA Transmitters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New RF Cavities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Top-up operation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Studies for the reduction of the horizontal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emittance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6135FD-2573-A941-B75F-912DDDDE1BE6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64" y="5563320"/>
            <a:ext cx="3718554" cy="96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jacob\Documents\WORKSHOPS\ESLS\2011\DSC_0152 Re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1293" y="2820731"/>
            <a:ext cx="1462385" cy="117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348090" y="1196752"/>
            <a:ext cx="1376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</a:rPr>
              <a:t> Done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9354" y="162880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</a:rPr>
              <a:t> Done </a:t>
            </a:r>
            <a:r>
              <a:rPr lang="en-GB" sz="1400" i="1" dirty="0" smtClean="0">
                <a:solidFill>
                  <a:srgbClr val="00B050"/>
                </a:solidFill>
              </a:rPr>
              <a:t>(4pm)</a:t>
            </a:r>
            <a:endParaRPr lang="en-GB" sz="1600" i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3968" y="248870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</a:rPr>
              <a:t> Done 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3410" y="2924944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</a:rPr>
              <a:t> Done</a:t>
            </a:r>
            <a:endParaRPr lang="en-GB" sz="1600" i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30016" y="3284984"/>
            <a:ext cx="1113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</a:rPr>
              <a:t> Done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1482" y="2111084"/>
            <a:ext cx="1008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</a:rPr>
              <a:t> Done </a:t>
            </a:r>
            <a:endParaRPr lang="en-GB" sz="1600" i="1" dirty="0" smtClean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56772" y="4077072"/>
            <a:ext cx="2879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</a:rPr>
              <a:t> Project ongoing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5298" y="4797152"/>
            <a:ext cx="2879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</a:rPr>
              <a:t> TDS completed</a:t>
            </a:r>
            <a:endParaRPr lang="en-GB" sz="1600" dirty="0">
              <a:solidFill>
                <a:srgbClr val="00B050"/>
              </a:solidFill>
            </a:endParaRPr>
          </a:p>
        </p:txBody>
      </p:sp>
      <p:pic>
        <p:nvPicPr>
          <p:cNvPr id="24" name="Picture 3" descr="P:\MACH\OPERATION\photophil\Girdermounting\P10609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6702" y="800792"/>
            <a:ext cx="1802532" cy="1351858"/>
          </a:xfrm>
          <a:prstGeom prst="rect">
            <a:avLst/>
          </a:prstGeom>
          <a:noFill/>
        </p:spPr>
      </p:pic>
      <p:pic>
        <p:nvPicPr>
          <p:cNvPr id="25" name="Picture 24" descr="P106088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3005" y="2250998"/>
            <a:ext cx="1323701" cy="176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8355" y="4757713"/>
            <a:ext cx="3720713" cy="83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7483665" y="6254858"/>
            <a:ext cx="1104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0" i="1" dirty="0" smtClean="0">
                <a:solidFill>
                  <a:srgbClr val="000000"/>
                </a:solidFill>
              </a:rPr>
              <a:t>7 metre ID23</a:t>
            </a:r>
            <a:endParaRPr lang="en-GB" sz="1100" i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24641" y="5418394"/>
            <a:ext cx="1771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0" i="1" dirty="0" smtClean="0">
                <a:solidFill>
                  <a:srgbClr val="000000"/>
                </a:solidFill>
              </a:rPr>
              <a:t>6 metre canted ID16</a:t>
            </a:r>
            <a:endParaRPr lang="en-GB" sz="1100" i="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86576" y="1781175"/>
            <a:ext cx="11048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0" i="1" dirty="0" smtClean="0">
                <a:solidFill>
                  <a:srgbClr val="FFFFFF"/>
                </a:solidFill>
              </a:rPr>
              <a:t>7 metre </a:t>
            </a:r>
            <a:br>
              <a:rPr lang="en-GB" sz="1100" i="1" dirty="0" smtClean="0">
                <a:solidFill>
                  <a:srgbClr val="FFFFFF"/>
                </a:solidFill>
              </a:rPr>
            </a:br>
            <a:r>
              <a:rPr lang="en-GB" sz="1100" i="1" dirty="0" smtClean="0">
                <a:solidFill>
                  <a:srgbClr val="FFFFFF"/>
                </a:solidFill>
              </a:rPr>
              <a:t>ID23</a:t>
            </a:r>
            <a:endParaRPr lang="en-GB" sz="1100" i="1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44034" y="836712"/>
            <a:ext cx="1376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</a:rPr>
              <a:t> Done</a:t>
            </a:r>
            <a:endParaRPr lang="en-GB" sz="1600" dirty="0">
              <a:solidFill>
                <a:srgbClr val="00B050"/>
              </a:solidFill>
            </a:endParaRPr>
          </a:p>
        </p:txBody>
      </p:sp>
      <p:pic>
        <p:nvPicPr>
          <p:cNvPr id="23" name="Picture 4" descr="installed_s.jpg                                                0024C3F1HD                             C3621A85: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7890" y="1488284"/>
            <a:ext cx="1454454" cy="109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318555" y="1544381"/>
            <a:ext cx="6286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0" i="1" dirty="0" smtClean="0">
                <a:solidFill>
                  <a:srgbClr val="FFFFFF"/>
                </a:solidFill>
              </a:rPr>
              <a:t>CPMU</a:t>
            </a:r>
            <a:endParaRPr lang="en-GB" sz="1100" i="1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62732" y="2193655"/>
            <a:ext cx="10858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0" i="1" dirty="0" smtClean="0">
                <a:solidFill>
                  <a:srgbClr val="FFFFFF"/>
                </a:solidFill>
              </a:rPr>
              <a:t>Single cell HOM damped cavity</a:t>
            </a:r>
            <a:endParaRPr lang="en-GB" sz="1100" i="1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16981" y="3754181"/>
            <a:ext cx="6286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0" i="1" dirty="0" smtClean="0">
                <a:solidFill>
                  <a:srgbClr val="FFFFFF"/>
                </a:solidFill>
              </a:rPr>
              <a:t>SSA</a:t>
            </a:r>
            <a:endParaRPr lang="en-GB" sz="1100" i="1" dirty="0">
              <a:solidFill>
                <a:srgbClr val="FFFFFF"/>
              </a:solidFill>
            </a:endParaRPr>
          </a:p>
        </p:txBody>
      </p:sp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9" cstate="print"/>
          <a:srcRect l="11887" t="1042" r="13550"/>
          <a:stretch>
            <a:fillRect/>
          </a:stretch>
        </p:blipFill>
        <p:spPr bwMode="auto">
          <a:xfrm rot="5400000">
            <a:off x="6719694" y="2584486"/>
            <a:ext cx="757860" cy="371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7801720" y="4545076"/>
            <a:ext cx="10639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0" i="1" dirty="0" smtClean="0">
                <a:solidFill>
                  <a:srgbClr val="000000"/>
                </a:solidFill>
              </a:rPr>
              <a:t>Standard cell</a:t>
            </a:r>
            <a:endParaRPr lang="en-GB" sz="1100" i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3370" y="3717032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B050"/>
                </a:solidFill>
              </a:rPr>
              <a:t> Done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gray">
          <a:xfrm>
            <a:off x="179512" y="6525344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173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8280920" cy="496794"/>
          </a:xfrm>
        </p:spPr>
        <p:txBody>
          <a:bodyPr/>
          <a:lstStyle/>
          <a:p>
            <a:pPr algn="ctr"/>
            <a:r>
              <a:rPr lang="en-US" b="0" dirty="0"/>
              <a:t>Upgrade of BPM Electronics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52990" y="5428655"/>
            <a:ext cx="6180892" cy="1024681"/>
          </a:xfrm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 sz="1600" b="1" dirty="0" smtClean="0"/>
              <a:t>Sum signal </a:t>
            </a:r>
            <a:r>
              <a:rPr lang="en-US" sz="1600" b="1" dirty="0"/>
              <a:t>of </a:t>
            </a:r>
            <a:r>
              <a:rPr lang="en-US" sz="1600" b="1" dirty="0" smtClean="0"/>
              <a:t>the 4 buttons</a:t>
            </a:r>
            <a:r>
              <a:rPr lang="en-US" sz="1600" b="1" dirty="0"/>
              <a:t>: </a:t>
            </a:r>
          </a:p>
          <a:p>
            <a:pPr marL="268288" lvl="1"/>
            <a:r>
              <a:rPr lang="en-US" sz="1600" dirty="0"/>
              <a:t>Lifetime monitor</a:t>
            </a:r>
          </a:p>
          <a:p>
            <a:pPr marL="268288" lvl="1"/>
            <a:r>
              <a:rPr lang="en-US" sz="1600" dirty="0"/>
              <a:t>Instant Fractional-</a:t>
            </a:r>
            <a:r>
              <a:rPr lang="en-US" sz="1600" dirty="0" err="1"/>
              <a:t>Beamloss</a:t>
            </a:r>
            <a:r>
              <a:rPr lang="en-US" sz="1600" dirty="0"/>
              <a:t> monitor </a:t>
            </a: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3582988" y="2529476"/>
            <a:ext cx="1716087" cy="9382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224 </a:t>
            </a:r>
            <a:r>
              <a:rPr lang="en-US" b="1" dirty="0" err="1" smtClean="0">
                <a:solidFill>
                  <a:srgbClr val="FFFF00"/>
                </a:solidFill>
              </a:rPr>
              <a:t>Libera</a:t>
            </a:r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Brillance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173" name="Line 9"/>
          <p:cNvSpPr>
            <a:spLocks noChangeShapeType="1"/>
          </p:cNvSpPr>
          <p:nvPr/>
        </p:nvSpPr>
        <p:spPr bwMode="auto">
          <a:xfrm flipV="1">
            <a:off x="4419600" y="1999251"/>
            <a:ext cx="0" cy="485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 flipH="1" flipV="1">
            <a:off x="2867025" y="2970801"/>
            <a:ext cx="6731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175" name="Line 11"/>
          <p:cNvSpPr>
            <a:spLocks noChangeShapeType="1"/>
          </p:cNvSpPr>
          <p:nvPr/>
        </p:nvSpPr>
        <p:spPr bwMode="auto">
          <a:xfrm>
            <a:off x="4419600" y="3504201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176" name="Line 12"/>
          <p:cNvSpPr>
            <a:spLocks noChangeShapeType="1"/>
          </p:cNvSpPr>
          <p:nvPr/>
        </p:nvSpPr>
        <p:spPr bwMode="auto">
          <a:xfrm>
            <a:off x="5372100" y="2997789"/>
            <a:ext cx="8763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177" name="Rectangle 13"/>
          <p:cNvSpPr>
            <a:spLocks noChangeArrowheads="1"/>
          </p:cNvSpPr>
          <p:nvPr/>
        </p:nvSpPr>
        <p:spPr bwMode="auto">
          <a:xfrm>
            <a:off x="3124602" y="1295989"/>
            <a:ext cx="2596346" cy="65094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7DA9DA"/>
              </a:buClr>
            </a:pPr>
            <a:r>
              <a:rPr lang="en-US" b="1" dirty="0"/>
              <a:t>Slow Acquisition</a:t>
            </a:r>
            <a:r>
              <a:rPr lang="en-US" dirty="0"/>
              <a:t> 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7DA9DA"/>
              </a:buClr>
            </a:pPr>
            <a:r>
              <a:rPr lang="en-US" dirty="0"/>
              <a:t>(10 Hz, orbit correction)  </a:t>
            </a:r>
          </a:p>
        </p:txBody>
      </p:sp>
      <p:sp>
        <p:nvSpPr>
          <p:cNvPr id="7178" name="Rectangle 14"/>
          <p:cNvSpPr>
            <a:spLocks noChangeArrowheads="1"/>
          </p:cNvSpPr>
          <p:nvPr/>
        </p:nvSpPr>
        <p:spPr bwMode="auto">
          <a:xfrm>
            <a:off x="2989263" y="4201114"/>
            <a:ext cx="3279775" cy="6524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7DA9DA"/>
              </a:buClr>
            </a:pPr>
            <a:r>
              <a:rPr lang="en-US" b="1" dirty="0"/>
              <a:t>Fast Acquisition</a:t>
            </a:r>
            <a:r>
              <a:rPr lang="en-US" dirty="0"/>
              <a:t>  (10 kHz) 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7DA9DA"/>
              </a:buClr>
            </a:pPr>
            <a:r>
              <a:rPr lang="en-US" dirty="0"/>
              <a:t>For fast global orbit correction </a:t>
            </a:r>
          </a:p>
        </p:txBody>
      </p:sp>
      <p:sp>
        <p:nvSpPr>
          <p:cNvPr id="7179" name="Rectangle 15"/>
          <p:cNvSpPr>
            <a:spLocks noChangeArrowheads="1"/>
          </p:cNvSpPr>
          <p:nvPr/>
        </p:nvSpPr>
        <p:spPr bwMode="auto">
          <a:xfrm>
            <a:off x="271132" y="2155558"/>
            <a:ext cx="2607240" cy="159428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7DA9DA"/>
              </a:buClr>
            </a:pPr>
            <a:r>
              <a:rPr lang="en-US" b="1" dirty="0">
                <a:solidFill>
                  <a:schemeClr val="bg2"/>
                </a:solidFill>
              </a:rPr>
              <a:t>Turn by Turn</a:t>
            </a:r>
            <a:r>
              <a:rPr lang="en-US" dirty="0">
                <a:solidFill>
                  <a:schemeClr val="bg2"/>
                </a:solidFill>
              </a:rPr>
              <a:t>    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7DA9DA"/>
              </a:buClr>
            </a:pPr>
            <a:r>
              <a:rPr lang="en-US" sz="1400" dirty="0">
                <a:solidFill>
                  <a:schemeClr val="bg2"/>
                </a:solidFill>
              </a:rPr>
              <a:t>(355 kHz, </a:t>
            </a:r>
            <a:r>
              <a:rPr lang="en-US" sz="1400" dirty="0" smtClean="0">
                <a:solidFill>
                  <a:schemeClr val="bg2"/>
                </a:solidFill>
              </a:rPr>
              <a:t> for </a:t>
            </a:r>
            <a:r>
              <a:rPr lang="en-US" sz="1400" dirty="0">
                <a:solidFill>
                  <a:schemeClr val="bg2"/>
                </a:solidFill>
              </a:rPr>
              <a:t>lattice studies</a:t>
            </a:r>
            <a:r>
              <a:rPr lang="en-US" sz="1400" dirty="0" smtClean="0">
                <a:solidFill>
                  <a:schemeClr val="bg2"/>
                </a:solidFill>
              </a:rPr>
              <a:t>)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7DA9DA"/>
              </a:buClr>
            </a:pPr>
            <a:endParaRPr lang="en-US" sz="1400" dirty="0" smtClean="0">
              <a:solidFill>
                <a:schemeClr val="bg2"/>
              </a:solidFill>
            </a:endParaRP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7DA9DA"/>
              </a:buClr>
            </a:pPr>
            <a:r>
              <a:rPr lang="en-US" b="1" dirty="0" smtClean="0">
                <a:solidFill>
                  <a:schemeClr val="bg2"/>
                </a:solidFill>
              </a:rPr>
              <a:t>First Turn mode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7DA9DA"/>
              </a:buClr>
            </a:pPr>
            <a:r>
              <a:rPr lang="en-US" sz="1400" dirty="0" smtClean="0">
                <a:solidFill>
                  <a:schemeClr val="bg2"/>
                </a:solidFill>
              </a:rPr>
              <a:t>(For injection tuning)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7DA9DA"/>
              </a:buClr>
            </a:pP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7180" name="Rectangle 16"/>
          <p:cNvSpPr>
            <a:spLocks noChangeArrowheads="1"/>
          </p:cNvSpPr>
          <p:nvPr/>
        </p:nvSpPr>
        <p:spPr bwMode="auto">
          <a:xfrm>
            <a:off x="6284913" y="2499314"/>
            <a:ext cx="2251075" cy="97872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7DA9DA"/>
              </a:buClr>
            </a:pPr>
            <a:r>
              <a:rPr lang="en-US" b="1" dirty="0">
                <a:solidFill>
                  <a:schemeClr val="bg2"/>
                </a:solidFill>
              </a:rPr>
              <a:t>Post-Mortem </a:t>
            </a:r>
          </a:p>
          <a:p>
            <a:pPr algn="ctr" eaLnBrk="0" hangingPunct="0">
              <a:spcBef>
                <a:spcPct val="20000"/>
              </a:spcBef>
              <a:buClr>
                <a:srgbClr val="7DA9DA"/>
              </a:buClr>
            </a:pPr>
            <a:r>
              <a:rPr lang="en-US" dirty="0" smtClean="0">
                <a:solidFill>
                  <a:schemeClr val="bg2"/>
                </a:solidFill>
              </a:rPr>
              <a:t>(Data logging on trigger)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CB4-342F-F74A-97EE-0A8440D11E2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5" name="Picture 4" descr="pic-libera-01"/>
          <p:cNvPicPr>
            <a:picLocks noChangeAspect="1" noChangeArrowheads="1"/>
          </p:cNvPicPr>
          <p:nvPr/>
        </p:nvPicPr>
        <p:blipFill>
          <a:blip r:embed="rId3" cstate="print"/>
          <a:srcRect t="40970"/>
          <a:stretch>
            <a:fillRect/>
          </a:stretch>
        </p:blipFill>
        <p:spPr bwMode="auto">
          <a:xfrm>
            <a:off x="159026" y="801379"/>
            <a:ext cx="2926080" cy="113214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5576" y="116632"/>
            <a:ext cx="8064896" cy="496794"/>
          </a:xfrm>
        </p:spPr>
        <p:txBody>
          <a:bodyPr/>
          <a:lstStyle/>
          <a:p>
            <a:pPr algn="ctr"/>
            <a:r>
              <a:rPr lang="en-US" b="0" dirty="0" smtClean="0"/>
              <a:t>Coupling reduction</a:t>
            </a:r>
            <a:endParaRPr lang="en-US" b="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Maintaining low emittance during USM: 1 week delivery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135FD-2573-A941-B75F-912DDDDE1BE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 descr="zemittanc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35" y="1489532"/>
            <a:ext cx="6121400" cy="431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5779" y="6030263"/>
            <a:ext cx="4804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/>
              <a:t>@ Vertical Diffraction Limit reached routinely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180523" y="1757237"/>
            <a:ext cx="8905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chemeClr val="accent5">
                    <a:lumMod val="50000"/>
                  </a:schemeClr>
                </a:solidFill>
              </a:rPr>
              <a:t>Current</a:t>
            </a:r>
            <a:endParaRPr lang="en-GB" sz="16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0178" y="3093056"/>
            <a:ext cx="16459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solidFill>
                  <a:srgbClr val="993300"/>
                </a:solidFill>
              </a:rPr>
              <a:t>Vertical </a:t>
            </a:r>
            <a:r>
              <a:rPr lang="en-GB" sz="1400" i="1" dirty="0" err="1" smtClean="0">
                <a:solidFill>
                  <a:srgbClr val="993300"/>
                </a:solidFill>
              </a:rPr>
              <a:t>emittance</a:t>
            </a:r>
            <a:endParaRPr lang="en-GB" sz="1400" i="1" dirty="0">
              <a:solidFill>
                <a:srgbClr val="99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8087" y="4374541"/>
            <a:ext cx="9952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solidFill>
                  <a:srgbClr val="FF0000"/>
                </a:solidFill>
              </a:rPr>
              <a:t>Lifetime</a:t>
            </a:r>
            <a:endParaRPr lang="en-GB" sz="1400" i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836751" y="3800723"/>
            <a:ext cx="5208104" cy="31806"/>
          </a:xfrm>
          <a:prstGeom prst="line">
            <a:avLst/>
          </a:prstGeom>
          <a:ln w="12700">
            <a:solidFill>
              <a:srgbClr val="9933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17771" y="3617843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993300"/>
                </a:solidFill>
              </a:rPr>
              <a:t>3.5 pm</a:t>
            </a:r>
            <a:endParaRPr lang="en-GB" dirty="0">
              <a:solidFill>
                <a:srgbClr val="99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0241" y="3873609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50 hours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307191" y="4096241"/>
            <a:ext cx="5208104" cy="31806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40491" y="1934816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1B5092"/>
                </a:solidFill>
              </a:rPr>
              <a:t>200 </a:t>
            </a:r>
            <a:r>
              <a:rPr lang="en-GB" dirty="0" err="1" smtClean="0">
                <a:solidFill>
                  <a:srgbClr val="1B5092"/>
                </a:solidFill>
              </a:rPr>
              <a:t>mA</a:t>
            </a:r>
            <a:endParaRPr lang="en-GB" dirty="0">
              <a:solidFill>
                <a:srgbClr val="1B5092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348272" y="2141545"/>
            <a:ext cx="5208104" cy="31806"/>
          </a:xfrm>
          <a:prstGeom prst="line">
            <a:avLst/>
          </a:prstGeom>
          <a:ln w="12700">
            <a:solidFill>
              <a:srgbClr val="1B509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827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21211" y="6627600"/>
            <a:ext cx="4962838" cy="230400"/>
          </a:xfrm>
        </p:spPr>
        <p:txBody>
          <a:bodyPr/>
          <a:lstStyle/>
          <a:p>
            <a:r>
              <a:rPr lang="en-GB" dirty="0" smtClean="0"/>
              <a:t>Upgrade and Performance of the ESRF -  </a:t>
            </a:r>
            <a:r>
              <a:rPr lang="en-GB" dirty="0" err="1" smtClean="0"/>
              <a:t>Revol</a:t>
            </a:r>
            <a:r>
              <a:rPr lang="en-GB" dirty="0" smtClean="0"/>
              <a:t> JL,  July 10th, 2012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135FD-2573-A941-B75F-912DDDDE1BE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operator.capture.jpg"/>
          <p:cNvPicPr>
            <a:picLocks noChangeAspect="1"/>
          </p:cNvPicPr>
          <p:nvPr/>
        </p:nvPicPr>
        <p:blipFill>
          <a:blip r:embed="rId2" cstate="print"/>
          <a:srcRect l="10609" t="7635" r="4435"/>
          <a:stretch>
            <a:fillRect/>
          </a:stretch>
        </p:blipFill>
        <p:spPr>
          <a:xfrm>
            <a:off x="357808" y="723588"/>
            <a:ext cx="7768424" cy="3384832"/>
          </a:xfrm>
          <a:prstGeom prst="rect">
            <a:avLst/>
          </a:prstGeom>
        </p:spPr>
      </p:pic>
      <p:pic>
        <p:nvPicPr>
          <p:cNvPr id="7" name="Picture 2" descr="And now enjoy ....  ultra-stable beam positioning !"/>
          <p:cNvPicPr>
            <a:picLocks noChangeAspect="1" noChangeArrowheads="1"/>
          </p:cNvPicPr>
          <p:nvPr/>
        </p:nvPicPr>
        <p:blipFill>
          <a:blip r:embed="rId3" cstate="print"/>
          <a:srcRect l="80434" b="17746"/>
          <a:stretch>
            <a:fillRect/>
          </a:stretch>
        </p:blipFill>
        <p:spPr bwMode="auto">
          <a:xfrm>
            <a:off x="7418567" y="645519"/>
            <a:ext cx="1512693" cy="476933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365760" y="4015416"/>
            <a:ext cx="7044856" cy="1611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8650" y="3713301"/>
            <a:ext cx="116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8 </a:t>
            </a:r>
            <a:r>
              <a:rPr lang="en-GB" i="1" dirty="0" err="1" smtClean="0">
                <a:solidFill>
                  <a:schemeClr val="bg1"/>
                </a:solidFill>
              </a:rPr>
              <a:t>mn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6264" y="1113224"/>
            <a:ext cx="10654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ID11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3919" y="1702946"/>
            <a:ext cx="10654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ID17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7589" y="2682282"/>
            <a:ext cx="10654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ID27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4619" y="2258215"/>
            <a:ext cx="1709531" cy="369332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 smtClean="0"/>
              <a:t>Feedback OFF</a:t>
            </a:r>
            <a:endParaRPr lang="en-GB" i="1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827584" y="116632"/>
            <a:ext cx="7992888" cy="496794"/>
          </a:xfrm>
        </p:spPr>
        <p:txBody>
          <a:bodyPr/>
          <a:lstStyle/>
          <a:p>
            <a:pPr algn="ctr"/>
            <a:r>
              <a:rPr lang="en-US" b="0" dirty="0" smtClean="0"/>
              <a:t>New orbit feedback</a:t>
            </a:r>
            <a:endParaRPr lang="en-US" b="0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450627" y="4265383"/>
            <a:ext cx="1724025" cy="14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200" b="1" dirty="0">
                <a:solidFill>
                  <a:srgbClr val="61E1DB"/>
                </a:solidFill>
                <a:latin typeface="Verdana" charset="0"/>
                <a:cs typeface="Times New Roman" charset="0"/>
              </a:rPr>
              <a:t>Horizontal OFF</a:t>
            </a:r>
          </a:p>
          <a:p>
            <a:pPr algn="l" eaLnBrk="1" hangingPunct="1"/>
            <a:endParaRPr lang="en-US" sz="1600" dirty="0" smtClean="0">
              <a:cs typeface="Times New Roman" charset="0"/>
            </a:endParaRPr>
          </a:p>
          <a:p>
            <a:pPr algn="l" eaLnBrk="1" hangingPunct="1"/>
            <a:endParaRPr lang="en-US" sz="1400" dirty="0">
              <a:cs typeface="Times New Roman" charset="0"/>
            </a:endParaRPr>
          </a:p>
          <a:p>
            <a:pPr eaLnBrk="1" hangingPunct="1"/>
            <a:r>
              <a:rPr lang="en-US" sz="1200" b="1" dirty="0" smtClean="0">
                <a:solidFill>
                  <a:srgbClr val="0033CC"/>
                </a:solidFill>
                <a:latin typeface="Verdana" charset="0"/>
                <a:cs typeface="Times New Roman" charset="0"/>
              </a:rPr>
              <a:t>Horizontal ON</a:t>
            </a:r>
          </a:p>
          <a:p>
            <a:pPr eaLnBrk="1" hangingPunct="1"/>
            <a:endParaRPr lang="en-US" sz="1100" b="1" dirty="0" smtClean="0">
              <a:solidFill>
                <a:srgbClr val="C00000"/>
              </a:solidFill>
              <a:latin typeface="Verdana" charset="0"/>
              <a:cs typeface="Times New Roman" charset="0"/>
            </a:endParaRPr>
          </a:p>
          <a:p>
            <a:pPr eaLnBrk="1" hangingPunct="1"/>
            <a:r>
              <a:rPr lang="en-US" sz="1200" b="1" dirty="0" smtClean="0">
                <a:solidFill>
                  <a:srgbClr val="CC00FF"/>
                </a:solidFill>
                <a:latin typeface="Verdana" charset="0"/>
                <a:cs typeface="Times New Roman" charset="0"/>
              </a:rPr>
              <a:t>Vertical </a:t>
            </a:r>
            <a:r>
              <a:rPr lang="en-US" sz="1200" b="1" dirty="0">
                <a:solidFill>
                  <a:srgbClr val="CC00FF"/>
                </a:solidFill>
                <a:latin typeface="Verdana" charset="0"/>
                <a:cs typeface="Times New Roman" charset="0"/>
              </a:rPr>
              <a:t>OFF</a:t>
            </a:r>
          </a:p>
          <a:p>
            <a:pPr algn="l" eaLnBrk="1" hangingPunct="1"/>
            <a:r>
              <a:rPr lang="en-US" sz="1200" b="1" dirty="0" smtClean="0">
                <a:solidFill>
                  <a:srgbClr val="C00000"/>
                </a:solidFill>
                <a:latin typeface="Verdana" charset="0"/>
                <a:cs typeface="Times New Roman" charset="0"/>
              </a:rPr>
              <a:t>Vertical </a:t>
            </a:r>
            <a:r>
              <a:rPr lang="en-US" sz="1200" b="1" dirty="0">
                <a:solidFill>
                  <a:srgbClr val="C00000"/>
                </a:solidFill>
                <a:latin typeface="Verdana" charset="0"/>
                <a:cs typeface="Times New Roman" charset="0"/>
              </a:rPr>
              <a:t>ON</a:t>
            </a:r>
          </a:p>
        </p:txBody>
      </p:sp>
      <p:pic>
        <p:nvPicPr>
          <p:cNvPr id="18" name="Picture 17" descr="operator.capture57.jpg"/>
          <p:cNvPicPr>
            <a:picLocks noChangeAspect="1"/>
          </p:cNvPicPr>
          <p:nvPr/>
        </p:nvPicPr>
        <p:blipFill>
          <a:blip r:embed="rId4" cstate="print"/>
          <a:srcRect l="1718" t="51474" r="974" b="3040"/>
          <a:stretch>
            <a:fillRect/>
          </a:stretch>
        </p:blipFill>
        <p:spPr>
          <a:xfrm>
            <a:off x="357809" y="4150581"/>
            <a:ext cx="5112688" cy="19003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84834" y="4868987"/>
            <a:ext cx="1411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accent6"/>
                </a:solidFill>
              </a:rPr>
              <a:t>2.5 </a:t>
            </a:r>
            <a:r>
              <a:rPr lang="en-GB" sz="1100" dirty="0" smtClean="0">
                <a:solidFill>
                  <a:schemeClr val="accent6"/>
                </a:solidFill>
                <a:latin typeface="Symbol" pitchFamily="18" charset="2"/>
              </a:rPr>
              <a:t>m</a:t>
            </a:r>
            <a:r>
              <a:rPr lang="en-GB" sz="1100" dirty="0" smtClean="0">
                <a:solidFill>
                  <a:schemeClr val="accent6"/>
                </a:solidFill>
              </a:rPr>
              <a:t>m</a:t>
            </a:r>
            <a:endParaRPr lang="en-GB" sz="1100" dirty="0">
              <a:solidFill>
                <a:schemeClr val="accent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95347" y="5344784"/>
            <a:ext cx="1411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0000"/>
                </a:solidFill>
              </a:rPr>
              <a:t>0.9 </a:t>
            </a:r>
            <a:r>
              <a:rPr lang="en-GB" sz="11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GB" sz="1100" dirty="0" smtClean="0">
                <a:solidFill>
                  <a:srgbClr val="FF0000"/>
                </a:solidFill>
              </a:rPr>
              <a:t>m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14206" y="6023029"/>
            <a:ext cx="4261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/>
              <a:t>~0.1</a:t>
            </a:r>
            <a:r>
              <a:rPr lang="en-US" kern="0" dirty="0" smtClean="0">
                <a:latin typeface="Symbol" pitchFamily="18" charset="2"/>
              </a:rPr>
              <a:t>m</a:t>
            </a:r>
            <a:r>
              <a:rPr lang="en-US" kern="0" dirty="0" smtClean="0"/>
              <a:t>m stability routinely achieved in V</a:t>
            </a:r>
          </a:p>
          <a:p>
            <a:r>
              <a:rPr lang="en-US" kern="0" dirty="0" smtClean="0"/>
              <a:t>~1.0</a:t>
            </a:r>
            <a:r>
              <a:rPr lang="en-US" kern="0" dirty="0" smtClean="0">
                <a:latin typeface="Symbol" pitchFamily="18" charset="2"/>
              </a:rPr>
              <a:t>m</a:t>
            </a:r>
            <a:r>
              <a:rPr lang="en-US" kern="0" dirty="0" smtClean="0"/>
              <a:t>m stability routinely achieved in H</a:t>
            </a:r>
            <a:endParaRPr lang="en-GB" dirty="0"/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5959503" y="4735001"/>
            <a:ext cx="40551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205749" y="874655"/>
            <a:ext cx="69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/>
              <a:t>rms</a:t>
            </a:r>
            <a:endParaRPr lang="en-GB" b="1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-1286359" y="2378989"/>
            <a:ext cx="311515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5723" y="681926"/>
            <a:ext cx="107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Cell1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6387" y="3647268"/>
            <a:ext cx="107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Cell32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431391" y="2332386"/>
            <a:ext cx="1185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224 BPM</a:t>
            </a:r>
            <a:endParaRPr lang="en-GB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9516" y="763326"/>
            <a:ext cx="8984974" cy="5724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63" y="2356579"/>
            <a:ext cx="4818489" cy="34308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dirty="0" smtClean="0"/>
              <a:t>6&amp;7 m straight sections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Upgrade and Performance of the ESRF -  </a:t>
            </a:r>
            <a:r>
              <a:rPr lang="en-GB" dirty="0" err="1" smtClean="0"/>
              <a:t>Revol</a:t>
            </a:r>
            <a:r>
              <a:rPr lang="en-GB" dirty="0" smtClean="0"/>
              <a:t> JL,  July 10th, 2012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7CCB4-342F-F74A-97EE-0A8440D11E2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376" y="3789185"/>
            <a:ext cx="6103212" cy="158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5799"/>
          <a:stretch>
            <a:fillRect/>
          </a:stretch>
        </p:blipFill>
        <p:spPr bwMode="auto">
          <a:xfrm>
            <a:off x="5452765" y="2587980"/>
            <a:ext cx="1535599" cy="11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3"/>
          <p:cNvSpPr txBox="1">
            <a:spLocks noChangeArrowheads="1"/>
          </p:cNvSpPr>
          <p:nvPr/>
        </p:nvSpPr>
        <p:spPr bwMode="auto">
          <a:xfrm>
            <a:off x="2339752" y="5524490"/>
            <a:ext cx="6326309" cy="784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GB" sz="1800" b="1" dirty="0" smtClean="0">
                <a:solidFill>
                  <a:schemeClr val="accent2"/>
                </a:solidFill>
              </a:rPr>
              <a:t> 7 m section installed in 2013</a:t>
            </a:r>
            <a:endParaRPr lang="en-GB" b="1" dirty="0" smtClean="0">
              <a:solidFill>
                <a:schemeClr val="accent2"/>
              </a:solidFill>
            </a:endParaRPr>
          </a:p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GB" sz="1800" b="1" dirty="0" smtClean="0">
                <a:solidFill>
                  <a:schemeClr val="accent2"/>
                </a:solidFill>
              </a:rPr>
              <a:t> RF cavities </a:t>
            </a:r>
            <a:r>
              <a:rPr lang="en-GB" b="1" dirty="0" smtClean="0">
                <a:solidFill>
                  <a:schemeClr val="accent2"/>
                </a:solidFill>
              </a:rPr>
              <a:t>installed in the</a:t>
            </a:r>
            <a:r>
              <a:rPr lang="en-GB" sz="1800" b="1" dirty="0" smtClean="0">
                <a:solidFill>
                  <a:schemeClr val="accent2"/>
                </a:solidFill>
              </a:rPr>
              <a:t> second half 2013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 t="1003"/>
          <a:stretch>
            <a:fillRect/>
          </a:stretch>
        </p:blipFill>
        <p:spPr bwMode="auto">
          <a:xfrm rot="5400000">
            <a:off x="5042338" y="-1533518"/>
            <a:ext cx="1419157" cy="580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087659" y="580200"/>
            <a:ext cx="392181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i="1" dirty="0" smtClean="0"/>
              <a:t>5 metre standard Section</a:t>
            </a:r>
            <a:endParaRPr lang="en-GB" i="1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 rot="19794857">
            <a:off x="523845" y="3304603"/>
            <a:ext cx="31589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/>
              <a:t>6 metre Section (</a:t>
            </a:r>
            <a:r>
              <a:rPr lang="en-GB" i="1" dirty="0" smtClean="0"/>
              <a:t>6173 mm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8" name="Text Box 73"/>
          <p:cNvSpPr txBox="1">
            <a:spLocks noChangeArrowheads="1"/>
          </p:cNvSpPr>
          <p:nvPr/>
        </p:nvSpPr>
        <p:spPr bwMode="auto">
          <a:xfrm>
            <a:off x="170355" y="1780047"/>
            <a:ext cx="578517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800" b="1" dirty="0" smtClean="0">
                <a:solidFill>
                  <a:schemeClr val="accent2"/>
                </a:solidFill>
              </a:rPr>
              <a:t>7 straight sections already converted to 6 metres</a:t>
            </a:r>
            <a:r>
              <a:rPr lang="en-GB" b="1" dirty="0" smtClean="0">
                <a:solidFill>
                  <a:schemeClr val="accent2"/>
                </a:solidFill>
              </a:rPr>
              <a:t/>
            </a:r>
            <a:br>
              <a:rPr lang="en-GB" b="1" dirty="0" smtClean="0">
                <a:solidFill>
                  <a:schemeClr val="accent2"/>
                </a:solidFill>
              </a:rPr>
            </a:br>
            <a:r>
              <a:rPr lang="en-GB" sz="1800" b="1" dirty="0" smtClean="0">
                <a:solidFill>
                  <a:schemeClr val="accent2"/>
                </a:solidFill>
              </a:rPr>
              <a:t>First larg</a:t>
            </a:r>
            <a:r>
              <a:rPr lang="en-GB" b="1" dirty="0" smtClean="0">
                <a:solidFill>
                  <a:schemeClr val="accent2"/>
                </a:solidFill>
              </a:rPr>
              <a:t>e canting installation  this summer</a:t>
            </a:r>
            <a:endParaRPr lang="en-GB" sz="1800" b="1" dirty="0" smtClean="0">
              <a:solidFill>
                <a:schemeClr val="accent2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 rot="21053768">
            <a:off x="4596237" y="3552417"/>
            <a:ext cx="31589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/>
              <a:t>7 metre Section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2811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8" name="Picture 2" descr="wp13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024" y="1046666"/>
            <a:ext cx="43783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133586" y="1045078"/>
            <a:ext cx="223202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 indent="-85725">
              <a:spcBef>
                <a:spcPct val="30000"/>
              </a:spcBef>
              <a:buFontTx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9 MV with 12 to 18 cavities  (4.7 ± 0.4 M</a:t>
            </a:r>
            <a:r>
              <a:rPr lang="en-US" sz="1400" dirty="0">
                <a:solidFill>
                  <a:schemeClr val="bg1"/>
                </a:solidFill>
                <a:sym typeface="Symbol" pitchFamily="18" charset="2"/>
              </a:rPr>
              <a:t>)</a:t>
            </a:r>
            <a:endParaRPr lang="en-US" sz="1400" dirty="0">
              <a:solidFill>
                <a:schemeClr val="bg1"/>
              </a:solidFill>
            </a:endParaRPr>
          </a:p>
          <a:p>
            <a:pPr marL="85725" indent="-85725">
              <a:spcBef>
                <a:spcPct val="30000"/>
              </a:spcBef>
              <a:buFontTx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Planned operation at 300 </a:t>
            </a:r>
            <a:r>
              <a:rPr lang="en-US" sz="1400" dirty="0" err="1">
                <a:solidFill>
                  <a:schemeClr val="bg1"/>
                </a:solidFill>
              </a:rPr>
              <a:t>mA</a:t>
            </a:r>
            <a:endParaRPr lang="en-US" sz="1400" dirty="0">
              <a:solidFill>
                <a:schemeClr val="bg1"/>
              </a:solidFill>
            </a:endParaRPr>
          </a:p>
          <a:p>
            <a:pPr marL="85725" indent="-85725">
              <a:spcBef>
                <a:spcPct val="30000"/>
              </a:spcBef>
              <a:buFontTx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Power capability to sustain up to  500 </a:t>
            </a:r>
            <a:r>
              <a:rPr lang="en-US" sz="1400" dirty="0" err="1">
                <a:solidFill>
                  <a:schemeClr val="bg1"/>
                </a:solidFill>
              </a:rPr>
              <a:t>mA</a:t>
            </a:r>
            <a:endParaRPr lang="en-US" sz="1400" dirty="0">
              <a:solidFill>
                <a:schemeClr val="bg1"/>
              </a:solidFill>
            </a:endParaRPr>
          </a:p>
          <a:p>
            <a:pPr marL="85725" indent="-85725">
              <a:spcBef>
                <a:spcPct val="30000"/>
              </a:spcBef>
              <a:buFontTx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No HOM up to 1 A</a:t>
            </a:r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2941874" y="1219703"/>
            <a:ext cx="15843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>
                <a:solidFill>
                  <a:srgbClr val="FF0000"/>
                </a:solidFill>
              </a:rPr>
              <a:t>HOM absorbers:</a:t>
            </a:r>
          </a:p>
          <a:p>
            <a:pPr algn="ctr">
              <a:spcAft>
                <a:spcPts val="600"/>
              </a:spcAft>
            </a:pPr>
            <a:r>
              <a:rPr lang="en-US" sz="1400">
                <a:solidFill>
                  <a:srgbClr val="FF0000"/>
                </a:solidFill>
              </a:rPr>
              <a:t>Ferrite loaded tapered ridges</a:t>
            </a:r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205024" y="4532816"/>
            <a:ext cx="31686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FFFF00"/>
                </a:solidFill>
              </a:rPr>
              <a:t>HOM dampers = ridge </a:t>
            </a:r>
            <a:r>
              <a:rPr lang="en-US" sz="1400" b="1" dirty="0" smtClean="0">
                <a:solidFill>
                  <a:srgbClr val="FFFF00"/>
                </a:solidFill>
              </a:rPr>
              <a:t>waveguides</a:t>
            </a:r>
            <a:endParaRPr lang="en-US" sz="1400" b="1" dirty="0">
              <a:solidFill>
                <a:srgbClr val="FFFF00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797411" y="1508628"/>
            <a:ext cx="288925" cy="215900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 flipH="1" flipV="1">
            <a:off x="1069418" y="4141497"/>
            <a:ext cx="503237" cy="73025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205024" y="5313866"/>
            <a:ext cx="4392612" cy="814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i="1" dirty="0">
                <a:solidFill>
                  <a:srgbClr val="000099"/>
                </a:solidFill>
                <a:latin typeface="+mn-lt"/>
                <a:ea typeface="+mn-ea"/>
              </a:rPr>
              <a:t>Based on 500 MHz BESSY, MLS, ALBA design      [E. </a:t>
            </a:r>
            <a:r>
              <a:rPr lang="en-US" sz="1400" i="1" dirty="0" err="1">
                <a:solidFill>
                  <a:srgbClr val="000099"/>
                </a:solidFill>
                <a:latin typeface="+mn-lt"/>
                <a:ea typeface="+mn-ea"/>
              </a:rPr>
              <a:t>Weihreter</a:t>
            </a:r>
            <a:r>
              <a:rPr lang="en-US" sz="1400" i="1" dirty="0">
                <a:solidFill>
                  <a:srgbClr val="000099"/>
                </a:solidFill>
                <a:latin typeface="+mn-lt"/>
                <a:ea typeface="+mn-ea"/>
              </a:rPr>
              <a:t> et al.]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i="1" dirty="0">
                <a:solidFill>
                  <a:srgbClr val="000099"/>
                </a:solidFill>
                <a:latin typeface="+mn-lt"/>
                <a:ea typeface="+mn-ea"/>
              </a:rPr>
              <a:t>ESRF 352.2 MHz design: several improvements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3084749" y="4429628"/>
            <a:ext cx="288925" cy="144463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723466" y="0"/>
            <a:ext cx="7697069" cy="613426"/>
          </a:xfrm>
        </p:spPr>
        <p:txBody>
          <a:bodyPr/>
          <a:lstStyle/>
          <a:p>
            <a:pPr algn="ctr"/>
            <a:r>
              <a:rPr lang="en-GB" b="0" dirty="0" smtClean="0"/>
              <a:t>Single cell NC HOM damped cavity</a:t>
            </a:r>
            <a:endParaRPr lang="en-GB" b="0" dirty="0"/>
          </a:p>
        </p:txBody>
      </p:sp>
      <p:sp>
        <p:nvSpPr>
          <p:cNvPr id="63" name="TextBox 62"/>
          <p:cNvSpPr txBox="1"/>
          <p:nvPr/>
        </p:nvSpPr>
        <p:spPr>
          <a:xfrm>
            <a:off x="1504058" y="41361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352 MHz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4" name="Picture 63" descr="C:\Users\jacob\Documents\WORKSHOPS\ESLS\2011\DSC_0140-4 - 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3860" y="2972691"/>
            <a:ext cx="3817802" cy="329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5148064" y="2276872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3 cavities operational in the SR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128928" y="909159"/>
            <a:ext cx="3329797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i="1" u="sng" dirty="0" smtClean="0"/>
              <a:t>Goal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dirty="0" smtClean="0"/>
              <a:t>RF distribution to create a new experimental station</a:t>
            </a:r>
          </a:p>
          <a:p>
            <a:r>
              <a:rPr lang="en-GB" dirty="0" smtClean="0"/>
              <a:t>Prepare future upgrades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RF_presentation_silver">
  <a:themeElements>
    <a:clrScheme name="ESRF_presentation_silver 13">
      <a:dk1>
        <a:srgbClr val="000000"/>
      </a:dk1>
      <a:lt1>
        <a:srgbClr val="FFFFFF"/>
      </a:lt1>
      <a:dk2>
        <a:srgbClr val="000000"/>
      </a:dk2>
      <a:lt2>
        <a:srgbClr val="8A8B8E"/>
      </a:lt2>
      <a:accent1>
        <a:srgbClr val="7DA9DA"/>
      </a:accent1>
      <a:accent2>
        <a:srgbClr val="1B5092"/>
      </a:accent2>
      <a:accent3>
        <a:srgbClr val="FFFFFF"/>
      </a:accent3>
      <a:accent4>
        <a:srgbClr val="000000"/>
      </a:accent4>
      <a:accent5>
        <a:srgbClr val="BFD1EA"/>
      </a:accent5>
      <a:accent6>
        <a:srgbClr val="174884"/>
      </a:accent6>
      <a:hlink>
        <a:srgbClr val="DD2026"/>
      </a:hlink>
      <a:folHlink>
        <a:srgbClr val="9E1C20"/>
      </a:folHlink>
    </a:clrScheme>
    <a:fontScheme name="ESRF_presentation_silv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RF_presentation_sil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3">
        <a:dk1>
          <a:srgbClr val="000000"/>
        </a:dk1>
        <a:lt1>
          <a:srgbClr val="FFFFFF"/>
        </a:lt1>
        <a:dk2>
          <a:srgbClr val="000000"/>
        </a:dk2>
        <a:lt2>
          <a:srgbClr val="8A8B8E"/>
        </a:lt2>
        <a:accent1>
          <a:srgbClr val="7DA9DA"/>
        </a:accent1>
        <a:accent2>
          <a:srgbClr val="1B5092"/>
        </a:accent2>
        <a:accent3>
          <a:srgbClr val="FFFFFF"/>
        </a:accent3>
        <a:accent4>
          <a:srgbClr val="000000"/>
        </a:accent4>
        <a:accent5>
          <a:srgbClr val="BFD1EA"/>
        </a:accent5>
        <a:accent6>
          <a:srgbClr val="174884"/>
        </a:accent6>
        <a:hlink>
          <a:srgbClr val="DD2026"/>
        </a:hlink>
        <a:folHlink>
          <a:srgbClr val="9E1C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SRF_presentation_silver">
  <a:themeElements>
    <a:clrScheme name="ESRF_presentation_silver 13">
      <a:dk1>
        <a:srgbClr val="000000"/>
      </a:dk1>
      <a:lt1>
        <a:srgbClr val="FFFFFF"/>
      </a:lt1>
      <a:dk2>
        <a:srgbClr val="000000"/>
      </a:dk2>
      <a:lt2>
        <a:srgbClr val="8A8B8E"/>
      </a:lt2>
      <a:accent1>
        <a:srgbClr val="7DA9DA"/>
      </a:accent1>
      <a:accent2>
        <a:srgbClr val="1B5092"/>
      </a:accent2>
      <a:accent3>
        <a:srgbClr val="FFFFFF"/>
      </a:accent3>
      <a:accent4>
        <a:srgbClr val="000000"/>
      </a:accent4>
      <a:accent5>
        <a:srgbClr val="BFD1EA"/>
      </a:accent5>
      <a:accent6>
        <a:srgbClr val="174884"/>
      </a:accent6>
      <a:hlink>
        <a:srgbClr val="DD2026"/>
      </a:hlink>
      <a:folHlink>
        <a:srgbClr val="9E1C20"/>
      </a:folHlink>
    </a:clrScheme>
    <a:fontScheme name="ESRF_presentation_silv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RF_presentation_sil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3">
        <a:dk1>
          <a:srgbClr val="000000"/>
        </a:dk1>
        <a:lt1>
          <a:srgbClr val="FFFFFF"/>
        </a:lt1>
        <a:dk2>
          <a:srgbClr val="000000"/>
        </a:dk2>
        <a:lt2>
          <a:srgbClr val="8A8B8E"/>
        </a:lt2>
        <a:accent1>
          <a:srgbClr val="7DA9DA"/>
        </a:accent1>
        <a:accent2>
          <a:srgbClr val="1B5092"/>
        </a:accent2>
        <a:accent3>
          <a:srgbClr val="FFFFFF"/>
        </a:accent3>
        <a:accent4>
          <a:srgbClr val="000000"/>
        </a:accent4>
        <a:accent5>
          <a:srgbClr val="BFD1EA"/>
        </a:accent5>
        <a:accent6>
          <a:srgbClr val="174884"/>
        </a:accent6>
        <a:hlink>
          <a:srgbClr val="DD2026"/>
        </a:hlink>
        <a:folHlink>
          <a:srgbClr val="9E1C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RF-default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Blank.potx" id="{67C11CAC-9023-4D7C-A201-0E73168C1C5C}" vid="{657381B9-D2A2-47F3-8C63-832BC4565506}"/>
    </a:ext>
  </a:extLst>
</a:theme>
</file>

<file path=ppt/theme/theme4.xml><?xml version="1.0" encoding="utf-8"?>
<a:theme xmlns:a="http://schemas.openxmlformats.org/drawingml/2006/main" name="ESRF - default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2_ESRF_presentation_silver">
  <a:themeElements>
    <a:clrScheme name="ESRF_presentation_silver 13">
      <a:dk1>
        <a:srgbClr val="000000"/>
      </a:dk1>
      <a:lt1>
        <a:srgbClr val="FFFFFF"/>
      </a:lt1>
      <a:dk2>
        <a:srgbClr val="000000"/>
      </a:dk2>
      <a:lt2>
        <a:srgbClr val="8A8B8E"/>
      </a:lt2>
      <a:accent1>
        <a:srgbClr val="7DA9DA"/>
      </a:accent1>
      <a:accent2>
        <a:srgbClr val="1B5092"/>
      </a:accent2>
      <a:accent3>
        <a:srgbClr val="FFFFFF"/>
      </a:accent3>
      <a:accent4>
        <a:srgbClr val="000000"/>
      </a:accent4>
      <a:accent5>
        <a:srgbClr val="BFD1EA"/>
      </a:accent5>
      <a:accent6>
        <a:srgbClr val="174884"/>
      </a:accent6>
      <a:hlink>
        <a:srgbClr val="DD2026"/>
      </a:hlink>
      <a:folHlink>
        <a:srgbClr val="9E1C20"/>
      </a:folHlink>
    </a:clrScheme>
    <a:fontScheme name="ESRF_presentation_silv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RF_presentation_sil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3">
        <a:dk1>
          <a:srgbClr val="000000"/>
        </a:dk1>
        <a:lt1>
          <a:srgbClr val="FFFFFF"/>
        </a:lt1>
        <a:dk2>
          <a:srgbClr val="000000"/>
        </a:dk2>
        <a:lt2>
          <a:srgbClr val="8A8B8E"/>
        </a:lt2>
        <a:accent1>
          <a:srgbClr val="7DA9DA"/>
        </a:accent1>
        <a:accent2>
          <a:srgbClr val="1B5092"/>
        </a:accent2>
        <a:accent3>
          <a:srgbClr val="FFFFFF"/>
        </a:accent3>
        <a:accent4>
          <a:srgbClr val="000000"/>
        </a:accent4>
        <a:accent5>
          <a:srgbClr val="BFD1EA"/>
        </a:accent5>
        <a:accent6>
          <a:srgbClr val="174884"/>
        </a:accent6>
        <a:hlink>
          <a:srgbClr val="DD2026"/>
        </a:hlink>
        <a:folHlink>
          <a:srgbClr val="9E1C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ESRF - default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1624</TotalTime>
  <Words>1696</Words>
  <Application>Microsoft Office PowerPoint</Application>
  <PresentationFormat>On-screen Show (4:3)</PresentationFormat>
  <Paragraphs>434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ESRF_presentation_silver</vt:lpstr>
      <vt:lpstr>1_ESRF_presentation_silver</vt:lpstr>
      <vt:lpstr>ESRF-default</vt:lpstr>
      <vt:lpstr>ESRF - default</vt:lpstr>
      <vt:lpstr>2_ESRF_presentation_silver</vt:lpstr>
      <vt:lpstr>1_ESRF - default</vt:lpstr>
      <vt:lpstr>Slide 1</vt:lpstr>
      <vt:lpstr>Slide 2</vt:lpstr>
      <vt:lpstr>Accelerator and source division (ASD) mission</vt:lpstr>
      <vt:lpstr>Accelerator Upgrade Phase I 2009-2015 Main Projects </vt:lpstr>
      <vt:lpstr>Upgrade of BPM Electronics</vt:lpstr>
      <vt:lpstr>Coupling reduction</vt:lpstr>
      <vt:lpstr>New orbit feedback</vt:lpstr>
      <vt:lpstr>6&amp;7 m straight sections</vt:lpstr>
      <vt:lpstr>Single cell NC HOM damped cavity</vt:lpstr>
      <vt:lpstr>Solid State RF transmitters</vt:lpstr>
      <vt:lpstr>PHASE I: top-up feasibility</vt:lpstr>
      <vt:lpstr>Operation statistics through phase I Up implementation</vt:lpstr>
      <vt:lpstr>OPERATION STATISTICS</vt:lpstr>
      <vt:lpstr>Main hardware activities programmed for the period 2014-2016</vt:lpstr>
      <vt:lpstr>Slide 15</vt:lpstr>
      <vt:lpstr>Low Emittance Rings Trend</vt:lpstr>
      <vt:lpstr>The evolution to Multi-Bend Lattice</vt:lpstr>
      <vt:lpstr>The evolution to Multi-Bend Lattice</vt:lpstr>
      <vt:lpstr>The Hybrid Multi-Bend (HMB) lattice </vt:lpstr>
      <vt:lpstr>Dynamic apertures: wp 76.23 27.34  lifetime &gt; 24hrs (with errors)</vt:lpstr>
      <vt:lpstr>Slide 21</vt:lpstr>
      <vt:lpstr>Slide 22</vt:lpstr>
      <vt:lpstr>Improvement of undulator X-ray beam</vt:lpstr>
      <vt:lpstr>Bending magnets source: 3-Pole wiggler</vt:lpstr>
      <vt:lpstr>Slide 25</vt:lpstr>
      <vt:lpstr>Technical challenge: Vacuum System</vt:lpstr>
      <vt:lpstr>Preparing the Upgrade phase II</vt:lpstr>
      <vt:lpstr>Accelerator Project Roadmap</vt:lpstr>
      <vt:lpstr>Slide 29</vt:lpstr>
      <vt:lpstr>Many thanks for your attention</vt:lpstr>
    </vt:vector>
  </TitlesOfParts>
  <Company>ESRF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RAIMONDI Pantaleo</dc:creator>
  <cp:lastModifiedBy>GAGET Philippa</cp:lastModifiedBy>
  <cp:revision>225</cp:revision>
  <dcterms:created xsi:type="dcterms:W3CDTF">2014-01-09T10:13:43Z</dcterms:created>
  <dcterms:modified xsi:type="dcterms:W3CDTF">2014-11-26T15:53:01Z</dcterms:modified>
</cp:coreProperties>
</file>