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4" r:id="rId11"/>
    <p:sldId id="268" r:id="rId12"/>
    <p:sldId id="263" r:id="rId13"/>
    <p:sldId id="265" r:id="rId14"/>
    <p:sldId id="266" r:id="rId15"/>
    <p:sldId id="271" r:id="rId16"/>
    <p:sldId id="272" r:id="rId17"/>
    <p:sldId id="267" r:id="rId18"/>
  </p:sldIdLst>
  <p:sldSz cx="12961938" cy="9721850"/>
  <p:notesSz cx="6797675" cy="9926638"/>
  <p:embeddedFontLst>
    <p:embeddedFont>
      <p:font typeface="AU Passata" charset="0"/>
      <p:regular r:id="rId21"/>
      <p:bold r:id="rId22"/>
    </p:embeddedFon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5">
          <p15:clr>
            <a:srgbClr val="A4A3A4"/>
          </p15:clr>
        </p15:guide>
        <p15:guide id="2" pos="54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33CC"/>
    <a:srgbClr val="CC0000"/>
    <a:srgbClr val="FFFF00"/>
    <a:srgbClr val="5A99BB"/>
    <a:srgbClr val="70AFFC"/>
    <a:srgbClr val="000000"/>
    <a:srgbClr val="99CC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7669" autoAdjust="0"/>
  </p:normalViewPr>
  <p:slideViewPr>
    <p:cSldViewPr snapToObjects="1">
      <p:cViewPr varScale="1">
        <p:scale>
          <a:sx n="61" d="100"/>
          <a:sy n="61" d="100"/>
        </p:scale>
        <p:origin x="-1332" y="-78"/>
      </p:cViewPr>
      <p:guideLst>
        <p:guide orient="horz" pos="3245"/>
        <p:guide pos="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14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fld id="{5B2F6C67-DEC1-41EF-9AD3-EBDD8D4D7B2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719040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U Passata" pitchFamily="34" charset="0"/>
              </a:defRPr>
            </a:lvl1pPr>
          </a:lstStyle>
          <a:p>
            <a:pPr>
              <a:defRPr/>
            </a:pPr>
            <a:fld id="{9133DDB6-3B1E-4D16-90ED-4628F4ED0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3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53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54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167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933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959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38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356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073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Microtron</a:t>
            </a:r>
            <a:r>
              <a:rPr lang="da-DK" dirty="0" smtClean="0"/>
              <a:t>, Booster, </a:t>
            </a:r>
            <a:r>
              <a:rPr lang="da-DK" dirty="0" err="1" smtClean="0"/>
              <a:t>Inj</a:t>
            </a:r>
            <a:r>
              <a:rPr lang="da-DK" dirty="0" smtClean="0"/>
              <a:t>. </a:t>
            </a:r>
            <a:r>
              <a:rPr lang="da-DK" dirty="0" err="1" smtClean="0"/>
              <a:t>Bl</a:t>
            </a:r>
            <a:r>
              <a:rPr lang="da-DK" dirty="0" smtClean="0"/>
              <a:t>., A2 ring, 5 beamlines </a:t>
            </a:r>
            <a:r>
              <a:rPr lang="da-DK" dirty="0" err="1" smtClean="0"/>
              <a:t>now</a:t>
            </a:r>
            <a:r>
              <a:rPr lang="da-DK" dirty="0" smtClean="0"/>
              <a:t>.</a:t>
            </a:r>
            <a:r>
              <a:rPr lang="da-DK" baseline="0" dirty="0" smtClean="0"/>
              <a:t> 2 under </a:t>
            </a:r>
            <a:r>
              <a:rPr lang="da-DK" baseline="0" dirty="0" err="1" smtClean="0"/>
              <a:t>construction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7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895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724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210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83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838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96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mkFldSubEntity"/>
          <p:cNvSpPr txBox="1">
            <a:spLocks noChangeArrowheads="1"/>
          </p:cNvSpPr>
          <p:nvPr/>
        </p:nvSpPr>
        <p:spPr bwMode="auto">
          <a:xfrm>
            <a:off x="1589088" y="1025525"/>
            <a:ext cx="2894012" cy="7032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1100" dirty="0">
              <a:solidFill>
                <a:schemeClr val="bg1"/>
              </a:solidFill>
              <a:latin typeface="AU Passata" pitchFamily="34" charset="0"/>
            </a:endParaRPr>
          </a:p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1100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803525"/>
            <a:ext cx="11938000" cy="1346200"/>
          </a:xfrm>
        </p:spPr>
        <p:txBody>
          <a:bodyPr/>
          <a:lstStyle>
            <a:lvl1pPr>
              <a:lnSpc>
                <a:spcPts val="51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4672013"/>
            <a:ext cx="11938000" cy="474662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7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461500" y="612775"/>
            <a:ext cx="2984500" cy="799306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06413" y="612775"/>
            <a:ext cx="8802687" cy="799306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13" y="612775"/>
            <a:ext cx="11939587" cy="134461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multimedieklip 2"/>
          <p:cNvSpPr>
            <a:spLocks noGrp="1"/>
          </p:cNvSpPr>
          <p:nvPr>
            <p:ph type="clipArt" sz="half" idx="1"/>
          </p:nvPr>
        </p:nvSpPr>
        <p:spPr>
          <a:xfrm>
            <a:off x="508000" y="2268538"/>
            <a:ext cx="5892800" cy="6337300"/>
          </a:xfrm>
        </p:spPr>
        <p:txBody>
          <a:bodyPr/>
          <a:lstStyle/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553200" y="2268538"/>
            <a:ext cx="5892800" cy="633730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13" y="612775"/>
            <a:ext cx="11939587" cy="134461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08000" y="2268538"/>
            <a:ext cx="5892800" cy="63373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553200" y="2268538"/>
            <a:ext cx="5892800" cy="633730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og tekst over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13" y="612775"/>
            <a:ext cx="11939587" cy="134461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08000" y="2268538"/>
            <a:ext cx="11938000" cy="309245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8000" y="5513388"/>
            <a:ext cx="11938000" cy="309245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13" y="612775"/>
            <a:ext cx="11939587" cy="134461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508000" y="2268538"/>
            <a:ext cx="11938000" cy="6337300"/>
          </a:xfrm>
        </p:spPr>
        <p:txBody>
          <a:bodyPr/>
          <a:lstStyle/>
          <a:p>
            <a:pPr lvl="0"/>
            <a:endParaRPr lang="da-DK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og indholdsobjekt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13" y="612775"/>
            <a:ext cx="11939587" cy="1344613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08000" y="2268538"/>
            <a:ext cx="11938000" cy="3092450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08000" y="5513388"/>
            <a:ext cx="11938000" cy="3092450"/>
          </a:xfrm>
        </p:spPr>
        <p:txBody>
          <a:bodyPr/>
          <a:lstStyle/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typografi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13" y="612775"/>
            <a:ext cx="11939587" cy="1344613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titeltypografi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08000" y="2268538"/>
            <a:ext cx="5892800" cy="6337300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53200" y="2268538"/>
            <a:ext cx="5892800" cy="6337300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85" y="8749357"/>
            <a:ext cx="1259940" cy="83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938" y="6246813"/>
            <a:ext cx="11017250" cy="19319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23938" y="4121150"/>
            <a:ext cx="11017250" cy="21256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08000" y="2268538"/>
            <a:ext cx="5892800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53200" y="2268538"/>
            <a:ext cx="5892800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388938"/>
            <a:ext cx="11666538" cy="162083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47700" y="2176463"/>
            <a:ext cx="5727700" cy="906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47700" y="3082925"/>
            <a:ext cx="5727700" cy="5600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584950" y="2176463"/>
            <a:ext cx="5729288" cy="906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584950" y="3082925"/>
            <a:ext cx="5729288" cy="5600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387350"/>
            <a:ext cx="4264025" cy="16478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67300" y="387350"/>
            <a:ext cx="7246938" cy="8296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47700" y="2035175"/>
            <a:ext cx="4264025" cy="6648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000" y="6805613"/>
            <a:ext cx="7777163" cy="8032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540000" y="868363"/>
            <a:ext cx="7777163" cy="5834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540000" y="7608888"/>
            <a:ext cx="7777163" cy="1141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bmkFldAuthorTitle"/>
          <p:cNvSpPr txBox="1">
            <a:spLocks noChangeArrowheads="1"/>
          </p:cNvSpPr>
          <p:nvPr/>
        </p:nvSpPr>
        <p:spPr bwMode="auto">
          <a:xfrm>
            <a:off x="6757988" y="1149350"/>
            <a:ext cx="3697287" cy="204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295400">
              <a:lnSpc>
                <a:spcPct val="102000"/>
              </a:lnSpc>
              <a:buFont typeface="AU Passata" pitchFamily="34" charset="0"/>
              <a:buNone/>
              <a:defRPr/>
            </a:pPr>
            <a:endParaRPr lang="da-DK" sz="1300" dirty="0">
              <a:latin typeface="AU Passata" pitchFamily="34" charset="0"/>
            </a:endParaRP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589088" y="1025525"/>
            <a:ext cx="2894012" cy="7032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1100" dirty="0">
              <a:latin typeface="AU Passata" pitchFamily="34" charset="0"/>
            </a:endParaRPr>
          </a:p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1100" dirty="0">
              <a:latin typeface="AU Passata" pitchFamily="34" charset="0"/>
            </a:endParaRPr>
          </a:p>
        </p:txBody>
      </p:sp>
      <p:sp>
        <p:nvSpPr>
          <p:cNvPr id="1070" name="bmkFldPresentationTitle"/>
          <p:cNvSpPr txBox="1">
            <a:spLocks noChangeArrowheads="1"/>
          </p:cNvSpPr>
          <p:nvPr userDrawn="1"/>
        </p:nvSpPr>
        <p:spPr bwMode="auto">
          <a:xfrm>
            <a:off x="6740525" y="9091613"/>
            <a:ext cx="3700463" cy="204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295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300" dirty="0" smtClean="0">
                <a:latin typeface="AU Passata" pitchFamily="34" charset="0"/>
              </a:rPr>
              <a:t>Niels Hertel</a:t>
            </a:r>
            <a:endParaRPr lang="en-US" sz="1300" dirty="0">
              <a:latin typeface="AU Passata" pitchFamily="34" charset="0"/>
            </a:endParaRPr>
          </a:p>
        </p:txBody>
      </p:sp>
      <p:sp>
        <p:nvSpPr>
          <p:cNvPr id="1071" name="bmkFld2Date"/>
          <p:cNvSpPr txBox="1">
            <a:spLocks noChangeArrowheads="1"/>
          </p:cNvSpPr>
          <p:nvPr userDrawn="1"/>
        </p:nvSpPr>
        <p:spPr bwMode="auto">
          <a:xfrm>
            <a:off x="10737850" y="9091613"/>
            <a:ext cx="1735138" cy="204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295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300" dirty="0" smtClean="0">
                <a:latin typeface="AU Passata" pitchFamily="34" charset="0"/>
              </a:rPr>
              <a:t>25.11.2014</a:t>
            </a:r>
            <a:endParaRPr lang="en-US" sz="1300" dirty="0">
              <a:latin typeface="AU Passata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6784975" y="9020175"/>
            <a:ext cx="36703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  <a:defRPr/>
            </a:pPr>
            <a:endParaRPr lang="da-DK" dirty="0">
              <a:latin typeface="AU Passata"/>
            </a:endParaRPr>
          </a:p>
        </p:txBody>
      </p:sp>
      <p:sp>
        <p:nvSpPr>
          <p:cNvPr id="1074" name="Line 50"/>
          <p:cNvSpPr>
            <a:spLocks noChangeShapeType="1"/>
          </p:cNvSpPr>
          <p:nvPr userDrawn="1"/>
        </p:nvSpPr>
        <p:spPr bwMode="auto">
          <a:xfrm>
            <a:off x="10961688" y="9020175"/>
            <a:ext cx="15113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  <a:defRPr/>
            </a:pPr>
            <a:endParaRPr lang="da-DK" dirty="0">
              <a:latin typeface="AU Passata"/>
            </a:endParaRPr>
          </a:p>
        </p:txBody>
      </p:sp>
      <p:sp>
        <p:nvSpPr>
          <p:cNvPr id="1032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568"/>
            <a:ext cx="119395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33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268538"/>
            <a:ext cx="11938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78" name="Line 54"/>
          <p:cNvSpPr>
            <a:spLocks noChangeShapeType="1"/>
          </p:cNvSpPr>
          <p:nvPr userDrawn="1"/>
        </p:nvSpPr>
        <p:spPr bwMode="auto">
          <a:xfrm>
            <a:off x="506413" y="1476549"/>
            <a:ext cx="19875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defRPr/>
            </a:pPr>
            <a:endParaRPr lang="da-DK" dirty="0">
              <a:latin typeface="AU Passata"/>
            </a:endParaRPr>
          </a:p>
        </p:txBody>
      </p:sp>
      <p:grpSp>
        <p:nvGrpSpPr>
          <p:cNvPr id="1035" name="Group 43"/>
          <p:cNvGrpSpPr>
            <a:grpSpLocks noChangeAspect="1"/>
          </p:cNvGrpSpPr>
          <p:nvPr userDrawn="1"/>
        </p:nvGrpSpPr>
        <p:grpSpPr bwMode="auto">
          <a:xfrm>
            <a:off x="506413" y="8993188"/>
            <a:ext cx="839787" cy="417512"/>
            <a:chOff x="454" y="227"/>
            <a:chExt cx="384" cy="192"/>
          </a:xfrm>
        </p:grpSpPr>
        <p:sp>
          <p:nvSpPr>
            <p:cNvPr id="14" name="Freeform 4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15" name="Freeform 4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</p:grpSp>
      <p:sp>
        <p:nvSpPr>
          <p:cNvPr id="16" name="bmkFld2MainEntity"/>
          <p:cNvSpPr txBox="1">
            <a:spLocks noChangeArrowheads="1"/>
          </p:cNvSpPr>
          <p:nvPr userDrawn="1"/>
        </p:nvSpPr>
        <p:spPr bwMode="auto">
          <a:xfrm>
            <a:off x="1585913" y="8750300"/>
            <a:ext cx="2894012" cy="7016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600" dirty="0">
                <a:latin typeface="AU Passata" pitchFamily="34" charset="0"/>
              </a:rPr>
              <a:t>AARHUS</a:t>
            </a:r>
          </a:p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600" dirty="0">
                <a:latin typeface="AU Passata" pitchFamily="34" charset="0"/>
              </a:rPr>
              <a:t>UNIVERSITET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70" r:id="rId16"/>
    <p:sldLayoutId id="2147483669" r:id="rId17"/>
  </p:sldLayoutIdLst>
  <p:timing>
    <p:tnLst>
      <p:par>
        <p:cTn id="1" dur="indefinite" restart="never" nodeType="tmRoot"/>
      </p:par>
    </p:tnLst>
  </p:timing>
  <p:txStyles>
    <p:titleStyle>
      <a:lvl1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U Passata"/>
          <a:ea typeface="+mj-ea"/>
          <a:cs typeface="AU Passata"/>
        </a:defRPr>
      </a:lvl1pPr>
      <a:lvl2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U Passata" pitchFamily="34" charset="0"/>
        </a:defRPr>
      </a:lvl2pPr>
      <a:lvl3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U Passata" pitchFamily="34" charset="0"/>
        </a:defRPr>
      </a:lvl3pPr>
      <a:lvl4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U Passata" pitchFamily="34" charset="0"/>
        </a:defRPr>
      </a:lvl4pPr>
      <a:lvl5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U Passata" pitchFamily="34" charset="0"/>
        </a:defRPr>
      </a:lvl5pPr>
      <a:lvl6pPr marL="4572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6pPr>
      <a:lvl7pPr marL="9144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7pPr>
      <a:lvl8pPr marL="13716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8pPr>
      <a:lvl9pPr marL="18288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9pPr>
    </p:titleStyle>
    <p:bodyStyle>
      <a:lvl1pPr marL="247650" indent="-247650" algn="l" defTabSz="1295400" rtl="0" eaLnBrk="0" fontAlgn="base" hangingPunct="0">
        <a:lnSpc>
          <a:spcPts val="2975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AU Passata"/>
          <a:ea typeface="+mn-ea"/>
          <a:cs typeface="+mn-cs"/>
        </a:defRPr>
      </a:lvl1pPr>
      <a:lvl2pPr marL="511175" indent="-261938" algn="l" defTabSz="1295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U Passata"/>
        </a:defRPr>
      </a:lvl2pPr>
      <a:lvl3pPr marL="771525" indent="-258763" algn="l" defTabSz="1295400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AU Passata"/>
        </a:defRPr>
      </a:lvl3pPr>
      <a:lvl4pPr marL="1008063" indent="-233363" algn="l" defTabSz="12954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AU Passata"/>
        </a:defRPr>
      </a:lvl4pPr>
      <a:lvl5pPr marL="1268413" indent="-249238" algn="l" defTabSz="12954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AU Passata"/>
        </a:defRPr>
      </a:lvl5pPr>
      <a:lvl6pPr marL="17256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6pPr>
      <a:lvl7pPr marL="21828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7pPr>
      <a:lvl8pPr marL="26400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8pPr>
      <a:lvl9pPr marL="30972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bmkFldAuthorTitle"/>
          <p:cNvSpPr txBox="1">
            <a:spLocks noChangeArrowheads="1"/>
          </p:cNvSpPr>
          <p:nvPr/>
        </p:nvSpPr>
        <p:spPr bwMode="auto">
          <a:xfrm>
            <a:off x="6757988" y="1149350"/>
            <a:ext cx="3697287" cy="204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295400">
              <a:lnSpc>
                <a:spcPct val="102000"/>
              </a:lnSpc>
              <a:buFont typeface="AU Passata" pitchFamily="34" charset="0"/>
              <a:buNone/>
              <a:defRPr/>
            </a:pPr>
            <a:endParaRPr lang="da-DK" sz="1300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589088" y="1025525"/>
            <a:ext cx="2894012" cy="7032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1100" dirty="0">
              <a:solidFill>
                <a:schemeClr val="bg1"/>
              </a:solidFill>
              <a:latin typeface="AU Passata" pitchFamily="34" charset="0"/>
            </a:endParaRPr>
          </a:p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1100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070" name="bmkFldPresentationTitle"/>
          <p:cNvSpPr txBox="1">
            <a:spLocks noChangeArrowheads="1"/>
          </p:cNvSpPr>
          <p:nvPr userDrawn="1"/>
        </p:nvSpPr>
        <p:spPr bwMode="auto">
          <a:xfrm>
            <a:off x="6740525" y="9091613"/>
            <a:ext cx="3700463" cy="204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295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300" dirty="0" smtClean="0">
                <a:solidFill>
                  <a:schemeClr val="bg1"/>
                </a:solidFill>
                <a:latin typeface="AU Passata" pitchFamily="34" charset="0"/>
              </a:rPr>
              <a:t>Søren Pape Møller</a:t>
            </a:r>
            <a:endParaRPr lang="en-US" sz="1300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071" name="bmkFld2Date"/>
          <p:cNvSpPr txBox="1">
            <a:spLocks noChangeArrowheads="1"/>
          </p:cNvSpPr>
          <p:nvPr userDrawn="1"/>
        </p:nvSpPr>
        <p:spPr bwMode="auto">
          <a:xfrm>
            <a:off x="10737850" y="9091613"/>
            <a:ext cx="1735138" cy="20478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295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300" dirty="0" smtClean="0">
                <a:solidFill>
                  <a:schemeClr val="bg1"/>
                </a:solidFill>
                <a:latin typeface="AU Passata" pitchFamily="34" charset="0"/>
              </a:rPr>
              <a:t>20.01.2012</a:t>
            </a:r>
            <a:endParaRPr lang="en-US" sz="1300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6784975" y="9020175"/>
            <a:ext cx="36703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  <a:defRPr/>
            </a:pPr>
            <a:endParaRPr lang="da-DK" dirty="0">
              <a:solidFill>
                <a:schemeClr val="bg1"/>
              </a:solidFill>
              <a:latin typeface="AU Passata"/>
            </a:endParaRPr>
          </a:p>
        </p:txBody>
      </p:sp>
      <p:sp>
        <p:nvSpPr>
          <p:cNvPr id="1074" name="Line 50"/>
          <p:cNvSpPr>
            <a:spLocks noChangeShapeType="1"/>
          </p:cNvSpPr>
          <p:nvPr userDrawn="1"/>
        </p:nvSpPr>
        <p:spPr bwMode="auto">
          <a:xfrm>
            <a:off x="10961688" y="9020175"/>
            <a:ext cx="15113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  <a:defRPr/>
            </a:pPr>
            <a:endParaRPr lang="da-DK" dirty="0">
              <a:solidFill>
                <a:schemeClr val="bg1"/>
              </a:solidFill>
              <a:latin typeface="AU Passata"/>
            </a:endParaRPr>
          </a:p>
        </p:txBody>
      </p:sp>
      <p:sp>
        <p:nvSpPr>
          <p:cNvPr id="1946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2775"/>
            <a:ext cx="119395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9465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268538"/>
            <a:ext cx="11938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078" name="Line 54"/>
          <p:cNvSpPr>
            <a:spLocks noChangeShapeType="1"/>
          </p:cNvSpPr>
          <p:nvPr userDrawn="1"/>
        </p:nvSpPr>
        <p:spPr bwMode="auto">
          <a:xfrm>
            <a:off x="506413" y="2124075"/>
            <a:ext cx="19875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defRPr/>
            </a:pPr>
            <a:endParaRPr lang="da-DK" dirty="0">
              <a:solidFill>
                <a:schemeClr val="bg1"/>
              </a:solidFill>
              <a:latin typeface="AU Passata"/>
            </a:endParaRPr>
          </a:p>
        </p:txBody>
      </p:sp>
      <p:sp>
        <p:nvSpPr>
          <p:cNvPr id="16" name="bmkFld2MainEntity"/>
          <p:cNvSpPr txBox="1">
            <a:spLocks noChangeArrowheads="1"/>
          </p:cNvSpPr>
          <p:nvPr userDrawn="1"/>
        </p:nvSpPr>
        <p:spPr bwMode="auto">
          <a:xfrm>
            <a:off x="1585913" y="8750300"/>
            <a:ext cx="2894012" cy="7016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U Passata" pitchFamily="34" charset="0"/>
              </a:rPr>
              <a:t>AARHUS</a:t>
            </a:r>
          </a:p>
          <a:p>
            <a:pPr defTabSz="1295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U Passata" pitchFamily="34" charset="0"/>
              </a:rPr>
              <a:t>UNIVERSITET</a:t>
            </a:r>
          </a:p>
        </p:txBody>
      </p:sp>
      <p:grpSp>
        <p:nvGrpSpPr>
          <p:cNvPr id="19468" name="Group 43"/>
          <p:cNvGrpSpPr>
            <a:grpSpLocks noChangeAspect="1"/>
          </p:cNvGrpSpPr>
          <p:nvPr userDrawn="1"/>
        </p:nvGrpSpPr>
        <p:grpSpPr bwMode="auto">
          <a:xfrm>
            <a:off x="506413" y="8993188"/>
            <a:ext cx="839787" cy="417512"/>
            <a:chOff x="454" y="227"/>
            <a:chExt cx="384" cy="192"/>
          </a:xfrm>
        </p:grpSpPr>
        <p:sp>
          <p:nvSpPr>
            <p:cNvPr id="18" name="Freeform 4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19" name="Freeform 4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U Passata"/>
          <a:ea typeface="+mj-ea"/>
          <a:cs typeface="AU Passata"/>
        </a:defRPr>
      </a:lvl1pPr>
      <a:lvl2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U Passata" pitchFamily="34" charset="0"/>
        </a:defRPr>
      </a:lvl2pPr>
      <a:lvl3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U Passata" pitchFamily="34" charset="0"/>
        </a:defRPr>
      </a:lvl3pPr>
      <a:lvl4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U Passata" pitchFamily="34" charset="0"/>
        </a:defRPr>
      </a:lvl4pPr>
      <a:lvl5pPr algn="l" defTabSz="12954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U Passata" pitchFamily="34" charset="0"/>
        </a:defRPr>
      </a:lvl5pPr>
      <a:lvl6pPr marL="4572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6pPr>
      <a:lvl7pPr marL="9144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7pPr>
      <a:lvl8pPr marL="13716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8pPr>
      <a:lvl9pPr marL="1828800" algn="l" defTabSz="1295400" rtl="0" fontAlgn="base">
        <a:lnSpc>
          <a:spcPct val="83000"/>
        </a:lnSpc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Verdana" pitchFamily="34" charset="0"/>
        </a:defRPr>
      </a:lvl9pPr>
    </p:titleStyle>
    <p:bodyStyle>
      <a:lvl1pPr marL="247650" indent="-247650" algn="l" defTabSz="1295400" rtl="0" eaLnBrk="0" fontAlgn="base" hangingPunct="0">
        <a:lnSpc>
          <a:spcPts val="2975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bg1"/>
          </a:solidFill>
          <a:latin typeface="AU Passata"/>
          <a:ea typeface="+mn-ea"/>
          <a:cs typeface="+mn-cs"/>
        </a:defRPr>
      </a:lvl1pPr>
      <a:lvl2pPr marL="511175" indent="-261938" algn="l" defTabSz="1295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1"/>
          </a:solidFill>
          <a:latin typeface="AU Passata"/>
        </a:defRPr>
      </a:lvl2pPr>
      <a:lvl3pPr marL="771525" indent="-258763" algn="l" defTabSz="1295400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bg1"/>
          </a:solidFill>
          <a:latin typeface="AU Passata"/>
        </a:defRPr>
      </a:lvl3pPr>
      <a:lvl4pPr marL="1008063" indent="-233363" algn="l" defTabSz="12954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bg1"/>
          </a:solidFill>
          <a:latin typeface="AU Passata"/>
        </a:defRPr>
      </a:lvl4pPr>
      <a:lvl5pPr marL="1268413" indent="-249238" algn="l" defTabSz="12954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bg1"/>
          </a:solidFill>
          <a:latin typeface="AU Passata"/>
        </a:defRPr>
      </a:lvl5pPr>
      <a:lvl6pPr marL="17256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6pPr>
      <a:lvl7pPr marL="21828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7pPr>
      <a:lvl8pPr marL="26400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8pPr>
      <a:lvl9pPr marL="3097213" indent="-249238" algn="l" defTabSz="12954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Status and new developments at</a:t>
            </a:r>
            <a:br>
              <a:rPr lang="en-GB" dirty="0" smtClean="0"/>
            </a:br>
            <a:r>
              <a:rPr lang="en-GB" dirty="0" smtClean="0"/>
              <a:t>ASTRID2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ESLS XXII, Grenoble 25-26/11 2014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76713" y="6118160"/>
            <a:ext cx="4960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Niels Hertel, ISA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University of Aarhus, Denmark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9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Magnet </a:t>
            </a:r>
            <a:r>
              <a:rPr lang="da-DK" dirty="0" err="1" smtClean="0"/>
              <a:t>shield</a:t>
            </a:r>
            <a:r>
              <a:rPr lang="da-DK" dirty="0" smtClean="0"/>
              <a:t> </a:t>
            </a:r>
            <a:r>
              <a:rPr lang="da-DK" dirty="0" err="1" smtClean="0"/>
              <a:t>calculations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 err="1" smtClean="0"/>
              <a:t>Leak</a:t>
            </a:r>
            <a:r>
              <a:rPr lang="da-DK" dirty="0" smtClean="0"/>
              <a:t> </a:t>
            </a:r>
            <a:r>
              <a:rPr lang="da-DK" dirty="0" err="1" smtClean="0"/>
              <a:t>field</a:t>
            </a:r>
            <a:r>
              <a:rPr lang="da-DK" dirty="0" smtClean="0"/>
              <a:t> </a:t>
            </a:r>
            <a:r>
              <a:rPr lang="da-DK" dirty="0" err="1" smtClean="0"/>
              <a:t>reduction</a:t>
            </a:r>
            <a:r>
              <a:rPr lang="da-DK" dirty="0" smtClean="0"/>
              <a:t> of &gt;90% with </a:t>
            </a:r>
            <a:r>
              <a:rPr lang="da-DK" dirty="0" err="1" smtClean="0"/>
              <a:t>proposed</a:t>
            </a:r>
            <a:r>
              <a:rPr lang="da-DK" dirty="0" smtClean="0"/>
              <a:t> ‘L’ </a:t>
            </a:r>
            <a:r>
              <a:rPr lang="da-DK" dirty="0" err="1" smtClean="0"/>
              <a:t>shaped</a:t>
            </a:r>
            <a:r>
              <a:rPr lang="da-DK" dirty="0" smtClean="0"/>
              <a:t> layout.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68" y="2832477"/>
            <a:ext cx="5544616" cy="547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9" y="2853099"/>
            <a:ext cx="5544799" cy="54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9445" y="490331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3.5mT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1207" y="492212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0.25mT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710354" y="5466216"/>
            <a:ext cx="254198" cy="20627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815975" marR="0" indent="-815975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4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657433" y="5383789"/>
            <a:ext cx="360040" cy="34123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815975" marR="0" indent="-815975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4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40809" y="5466298"/>
            <a:ext cx="254198" cy="20627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815975" marR="0" indent="-815975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4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9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”</a:t>
            </a:r>
            <a:r>
              <a:rPr lang="da-DK" dirty="0" err="1" smtClean="0"/>
              <a:t>iron</a:t>
            </a:r>
            <a:r>
              <a:rPr lang="da-DK" dirty="0" smtClean="0"/>
              <a:t> </a:t>
            </a:r>
            <a:r>
              <a:rPr lang="da-DK" dirty="0" err="1" smtClean="0"/>
              <a:t>curtain</a:t>
            </a:r>
            <a:r>
              <a:rPr lang="da-DK" dirty="0" smtClean="0"/>
              <a:t>”</a:t>
            </a:r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17" y="2051546"/>
            <a:ext cx="10023798" cy="6682532"/>
          </a:xfrm>
        </p:spPr>
      </p:pic>
      <p:sp>
        <p:nvSpPr>
          <p:cNvPr id="7" name="TextBox 6"/>
          <p:cNvSpPr txBox="1"/>
          <p:nvPr/>
        </p:nvSpPr>
        <p:spPr>
          <a:xfrm>
            <a:off x="522890" y="1543821"/>
            <a:ext cx="1230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The </a:t>
            </a:r>
            <a:r>
              <a:rPr lang="da-DK" sz="2800" dirty="0" err="1" smtClean="0"/>
              <a:t>magnetic</a:t>
            </a:r>
            <a:r>
              <a:rPr lang="da-DK" sz="2800" dirty="0" smtClean="0"/>
              <a:t> </a:t>
            </a:r>
            <a:r>
              <a:rPr lang="da-DK" sz="2800" dirty="0" err="1" smtClean="0"/>
              <a:t>shield</a:t>
            </a:r>
            <a:r>
              <a:rPr lang="da-DK" sz="2800" dirty="0" smtClean="0"/>
              <a:t> </a:t>
            </a:r>
            <a:r>
              <a:rPr lang="da-DK" sz="2800" dirty="0" err="1" smtClean="0"/>
              <a:t>consists</a:t>
            </a:r>
            <a:r>
              <a:rPr lang="da-DK" sz="2800" dirty="0" smtClean="0"/>
              <a:t> of 60m</a:t>
            </a:r>
            <a:r>
              <a:rPr lang="da-DK" sz="2800" baseline="30000" dirty="0" smtClean="0"/>
              <a:t>2</a:t>
            </a:r>
            <a:r>
              <a:rPr lang="da-DK" sz="2800" dirty="0" smtClean="0"/>
              <a:t> 5mm </a:t>
            </a:r>
            <a:r>
              <a:rPr lang="da-DK" sz="2800" dirty="0" err="1" smtClean="0"/>
              <a:t>thick</a:t>
            </a:r>
            <a:r>
              <a:rPr lang="da-DK" sz="2800" dirty="0" smtClean="0"/>
              <a:t> ARMCO pure </a:t>
            </a:r>
            <a:r>
              <a:rPr lang="da-DK" sz="2800" dirty="0" err="1" smtClean="0"/>
              <a:t>iron</a:t>
            </a:r>
            <a:r>
              <a:rPr lang="da-DK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632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Magnetic</a:t>
            </a:r>
            <a:r>
              <a:rPr lang="da-DK" dirty="0" smtClean="0"/>
              <a:t> </a:t>
            </a:r>
            <a:r>
              <a:rPr lang="da-DK" dirty="0" err="1" smtClean="0"/>
              <a:t>shield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36589"/>
            <a:ext cx="11938000" cy="6769249"/>
          </a:xfrm>
        </p:spPr>
        <p:txBody>
          <a:bodyPr/>
          <a:lstStyle/>
          <a:p>
            <a:r>
              <a:rPr lang="da-DK" sz="3200" dirty="0" err="1" smtClean="0"/>
              <a:t>Unfortunately</a:t>
            </a:r>
            <a:r>
              <a:rPr lang="da-DK" sz="3200" dirty="0" smtClean="0"/>
              <a:t>, it did not </a:t>
            </a:r>
            <a:r>
              <a:rPr lang="da-DK" sz="3200" dirty="0" err="1" smtClean="0"/>
              <a:t>work</a:t>
            </a:r>
            <a:r>
              <a:rPr lang="da-DK" sz="3200" dirty="0" smtClean="0"/>
              <a:t> as </a:t>
            </a:r>
            <a:r>
              <a:rPr lang="da-DK" sz="3200" dirty="0" err="1" smtClean="0"/>
              <a:t>expected</a:t>
            </a:r>
            <a:r>
              <a:rPr lang="da-DK" sz="3200" dirty="0" smtClean="0"/>
              <a:t>!</a:t>
            </a:r>
          </a:p>
          <a:p>
            <a:pPr marL="0" indent="0">
              <a:buNone/>
            </a:pPr>
            <a:endParaRPr lang="da-DK" sz="3200" dirty="0" smtClean="0"/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76" y="2810164"/>
            <a:ext cx="7601520" cy="60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273" y="2820745"/>
            <a:ext cx="507763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800" dirty="0" err="1" smtClean="0"/>
              <a:t>We</a:t>
            </a:r>
            <a:r>
              <a:rPr lang="da-DK" sz="2800" dirty="0" smtClean="0"/>
              <a:t> had </a:t>
            </a:r>
            <a:r>
              <a:rPr lang="da-DK" sz="2800" dirty="0" err="1" smtClean="0"/>
              <a:t>expected</a:t>
            </a:r>
            <a:r>
              <a:rPr lang="da-DK" sz="2800" dirty="0" smtClean="0"/>
              <a:t> a </a:t>
            </a:r>
            <a:r>
              <a:rPr lang="da-DK" sz="2800" dirty="0" err="1"/>
              <a:t>reduction</a:t>
            </a:r>
            <a:r>
              <a:rPr lang="da-DK" sz="2800" dirty="0"/>
              <a:t> in </a:t>
            </a:r>
            <a:r>
              <a:rPr lang="da-DK" sz="2800" dirty="0" err="1" smtClean="0"/>
              <a:t>stray</a:t>
            </a:r>
            <a:r>
              <a:rPr lang="da-DK" sz="2800" dirty="0" smtClean="0"/>
              <a:t> </a:t>
            </a:r>
            <a:r>
              <a:rPr lang="da-DK" sz="2800" dirty="0" err="1" smtClean="0"/>
              <a:t>field</a:t>
            </a:r>
            <a:r>
              <a:rPr lang="da-DK" sz="2800" dirty="0" smtClean="0"/>
              <a:t> </a:t>
            </a:r>
            <a:r>
              <a:rPr lang="da-DK" sz="2800" dirty="0"/>
              <a:t>at ASTRID2 of &gt;90% 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but </a:t>
            </a:r>
            <a:r>
              <a:rPr lang="da-DK" sz="2800" dirty="0" err="1"/>
              <a:t>only</a:t>
            </a:r>
            <a:r>
              <a:rPr lang="da-DK" sz="2800" dirty="0"/>
              <a:t> </a:t>
            </a:r>
            <a:r>
              <a:rPr lang="da-DK" sz="2800" dirty="0" err="1"/>
              <a:t>saw</a:t>
            </a:r>
            <a:r>
              <a:rPr lang="da-DK" sz="2800" dirty="0"/>
              <a:t> a </a:t>
            </a:r>
            <a:r>
              <a:rPr lang="da-DK" sz="2800" dirty="0" err="1"/>
              <a:t>reduction</a:t>
            </a:r>
            <a:r>
              <a:rPr lang="da-DK" sz="2800" dirty="0"/>
              <a:t> of ~5%. </a:t>
            </a:r>
            <a:endParaRPr lang="da-DK" sz="2800" dirty="0" smtClean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err="1"/>
              <a:t>Instead</a:t>
            </a:r>
            <a:r>
              <a:rPr lang="da-DK" sz="2800" dirty="0"/>
              <a:t>: </a:t>
            </a:r>
            <a:r>
              <a:rPr lang="da-DK" sz="2800" dirty="0" err="1"/>
              <a:t>Feed</a:t>
            </a:r>
            <a:r>
              <a:rPr lang="da-DK" sz="2800" dirty="0"/>
              <a:t> forward </a:t>
            </a:r>
            <a:r>
              <a:rPr lang="da-DK" sz="2800" dirty="0" err="1" smtClean="0"/>
              <a:t>using</a:t>
            </a:r>
            <a:r>
              <a:rPr lang="da-DK" sz="2800" dirty="0" smtClean="0"/>
              <a:t> </a:t>
            </a:r>
            <a:r>
              <a:rPr lang="da-DK" sz="2800" dirty="0"/>
              <a:t>ASTRID2 </a:t>
            </a:r>
            <a:r>
              <a:rPr lang="da-DK" sz="2800" dirty="0" err="1"/>
              <a:t>correction</a:t>
            </a:r>
            <a:r>
              <a:rPr lang="da-DK" sz="2800" dirty="0"/>
              <a:t> </a:t>
            </a:r>
            <a:r>
              <a:rPr lang="da-DK" sz="2800" dirty="0" err="1"/>
              <a:t>dipoles</a:t>
            </a:r>
            <a:r>
              <a:rPr lang="da-DK" sz="2800" dirty="0"/>
              <a:t>, at </a:t>
            </a:r>
            <a:r>
              <a:rPr lang="da-DK" sz="2800" dirty="0" err="1"/>
              <a:t>least</a:t>
            </a:r>
            <a:r>
              <a:rPr lang="da-DK" sz="2800" dirty="0"/>
              <a:t> </a:t>
            </a:r>
            <a:r>
              <a:rPr lang="da-DK" sz="2800" dirty="0" err="1"/>
              <a:t>until</a:t>
            </a:r>
            <a:r>
              <a:rPr lang="da-DK" sz="2800" dirty="0"/>
              <a:t> </a:t>
            </a:r>
            <a:r>
              <a:rPr lang="da-DK" sz="2800" dirty="0" err="1"/>
              <a:t>another</a:t>
            </a:r>
            <a:r>
              <a:rPr lang="da-DK" sz="2800" dirty="0"/>
              <a:t> solution is </a:t>
            </a:r>
            <a:r>
              <a:rPr lang="da-DK" sz="2800" dirty="0" err="1"/>
              <a:t>found</a:t>
            </a:r>
            <a:r>
              <a:rPr lang="da-DK" sz="2800" dirty="0" smtClean="0"/>
              <a:t>.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This gives a 90% </a:t>
            </a:r>
            <a:r>
              <a:rPr lang="da-DK" sz="2800" dirty="0" err="1" smtClean="0"/>
              <a:t>reduction</a:t>
            </a:r>
            <a:r>
              <a:rPr lang="da-DK" sz="2800" smtClean="0"/>
              <a:t> of </a:t>
            </a:r>
            <a:r>
              <a:rPr lang="da-DK" sz="2800" dirty="0" err="1" smtClean="0"/>
              <a:t>beam</a:t>
            </a:r>
            <a:r>
              <a:rPr lang="da-DK" sz="2800" dirty="0" smtClean="0"/>
              <a:t> </a:t>
            </a:r>
            <a:r>
              <a:rPr lang="da-DK" sz="2800" dirty="0" err="1" smtClean="0"/>
              <a:t>excursions</a:t>
            </a:r>
            <a:r>
              <a:rPr lang="da-DK" sz="2800" dirty="0" smtClean="0"/>
              <a:t>.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2400" dirty="0"/>
              <a:t/>
            </a:r>
            <a:br>
              <a:rPr lang="da-DK" sz="2400" dirty="0"/>
            </a:br>
            <a:endParaRPr lang="da-DK" sz="2400" dirty="0"/>
          </a:p>
        </p:txBody>
      </p:sp>
    </p:spTree>
    <p:extLst>
      <p:ext uri="{BB962C8B-B14F-4D97-AF65-F5344CB8AC3E}">
        <p14:creationId xmlns="" xmlns:p14="http://schemas.microsoft.com/office/powerpoint/2010/main" val="28299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developments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988716"/>
            <a:ext cx="5540921" cy="5617121"/>
          </a:xfrm>
        </p:spPr>
        <p:txBody>
          <a:bodyPr/>
          <a:lstStyle/>
          <a:p>
            <a:r>
              <a:rPr lang="da-DK" dirty="0" smtClean="0"/>
              <a:t>In </a:t>
            </a:r>
            <a:r>
              <a:rPr lang="da-DK" dirty="0" err="1" smtClean="0"/>
              <a:t>week</a:t>
            </a:r>
            <a:r>
              <a:rPr lang="da-DK" dirty="0" smtClean="0"/>
              <a:t> 51/2014, </a:t>
            </a:r>
            <a:r>
              <a:rPr lang="da-DK" dirty="0" err="1" smtClean="0"/>
              <a:t>our</a:t>
            </a:r>
            <a:r>
              <a:rPr lang="da-DK" dirty="0" smtClean="0"/>
              <a:t> new Landau </a:t>
            </a:r>
            <a:r>
              <a:rPr lang="da-DK" dirty="0" err="1" smtClean="0"/>
              <a:t>cavity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installed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It is </a:t>
            </a:r>
            <a:r>
              <a:rPr lang="da-DK" dirty="0" err="1" smtClean="0"/>
              <a:t>based</a:t>
            </a:r>
            <a:r>
              <a:rPr lang="da-DK" dirty="0" smtClean="0"/>
              <a:t> on the MAX IV Landau </a:t>
            </a:r>
            <a:r>
              <a:rPr lang="da-DK" dirty="0" err="1" smtClean="0"/>
              <a:t>cavity</a:t>
            </a:r>
            <a:r>
              <a:rPr lang="da-DK" dirty="0" smtClean="0"/>
              <a:t>, </a:t>
            </a:r>
            <a:r>
              <a:rPr lang="da-DK" dirty="0" err="1" smtClean="0"/>
              <a:t>modified</a:t>
            </a:r>
            <a:r>
              <a:rPr lang="da-DK" dirty="0" smtClean="0"/>
              <a:t> from 300 to 315MHz.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At the back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see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spare ASTRID 105MHz </a:t>
            </a:r>
            <a:r>
              <a:rPr lang="da-DK" dirty="0" err="1" smtClean="0"/>
              <a:t>cavity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523868" y="1754477"/>
            <a:ext cx="339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 smtClean="0"/>
              <a:t>Landau </a:t>
            </a:r>
            <a:r>
              <a:rPr lang="da-DK" sz="3600" dirty="0" err="1" smtClean="0"/>
              <a:t>cavity</a:t>
            </a:r>
            <a:endParaRPr lang="da-DK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04" y="252412"/>
            <a:ext cx="5760896" cy="8641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developments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4" y="1692573"/>
            <a:ext cx="10514666" cy="69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2977" y="822961"/>
            <a:ext cx="27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Landau </a:t>
            </a:r>
            <a:r>
              <a:rPr lang="da-DK" sz="2800" dirty="0" err="1" smtClean="0"/>
              <a:t>Cavity</a:t>
            </a:r>
            <a:endParaRPr lang="da-DK" sz="2800" dirty="0"/>
          </a:p>
        </p:txBody>
      </p:sp>
    </p:spTree>
    <p:extLst>
      <p:ext uri="{BB962C8B-B14F-4D97-AF65-F5344CB8AC3E}">
        <p14:creationId xmlns="" xmlns:p14="http://schemas.microsoft.com/office/powerpoint/2010/main" val="22357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Skew</a:t>
            </a:r>
            <a:r>
              <a:rPr lang="da-DK" dirty="0" smtClean="0"/>
              <a:t> Quadrupole / </a:t>
            </a:r>
            <a:r>
              <a:rPr lang="da-DK" dirty="0" err="1" smtClean="0"/>
              <a:t>Lifetime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1" y="1452566"/>
            <a:ext cx="10917804" cy="7182766"/>
          </a:xfrm>
        </p:spPr>
      </p:pic>
    </p:spTree>
    <p:extLst>
      <p:ext uri="{BB962C8B-B14F-4D97-AF65-F5344CB8AC3E}">
        <p14:creationId xmlns="" xmlns:p14="http://schemas.microsoft.com/office/powerpoint/2010/main" val="370050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39" y="4068837"/>
            <a:ext cx="11939587" cy="1344613"/>
          </a:xfrm>
        </p:spPr>
        <p:txBody>
          <a:bodyPr/>
          <a:lstStyle/>
          <a:p>
            <a:pPr algn="ctr"/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for </a:t>
            </a:r>
            <a:r>
              <a:rPr lang="da-DK" dirty="0" err="1" smtClean="0"/>
              <a:t>your</a:t>
            </a:r>
            <a:r>
              <a:rPr lang="da-DK" dirty="0" smtClean="0"/>
              <a:t> attention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5820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82" t="3622" r="13339"/>
          <a:stretch/>
        </p:blipFill>
        <p:spPr bwMode="auto">
          <a:xfrm>
            <a:off x="1152376" y="1212980"/>
            <a:ext cx="11089233" cy="819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ASTRID 2 facility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22841" y="929406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/>
              <a:t>Microtron</a:t>
            </a:r>
            <a:r>
              <a:rPr lang="da-DK" sz="1400" dirty="0" smtClean="0"/>
              <a:t> (100MeV</a:t>
            </a:r>
            <a:r>
              <a:rPr lang="da-DK" sz="1800" dirty="0" smtClean="0"/>
              <a:t>)</a:t>
            </a:r>
            <a:endParaRPr lang="da-DK" sz="1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057033" y="7885261"/>
            <a:ext cx="288032" cy="1224136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7345065" y="9109397"/>
            <a:ext cx="0" cy="612453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77113" y="9478729"/>
            <a:ext cx="0" cy="243121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11" name="Rectangle 10"/>
          <p:cNvSpPr/>
          <p:nvPr/>
        </p:nvSpPr>
        <p:spPr bwMode="auto">
          <a:xfrm>
            <a:off x="7201049" y="9037389"/>
            <a:ext cx="144016" cy="2566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815975" marR="0" indent="-815975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4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9494" y="5877743"/>
            <a:ext cx="5022824" cy="341632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ASTRID2 </a:t>
            </a:r>
            <a:r>
              <a:rPr lang="da-DK" sz="2000" dirty="0" err="1" smtClean="0"/>
              <a:t>main</a:t>
            </a:r>
            <a:r>
              <a:rPr lang="da-DK" sz="2000" dirty="0" smtClean="0"/>
              <a:t> parameters</a:t>
            </a:r>
          </a:p>
          <a:p>
            <a:endParaRPr lang="da-DK" sz="1600" dirty="0" smtClean="0"/>
          </a:p>
          <a:p>
            <a:r>
              <a:rPr lang="da-DK" sz="1800" dirty="0" err="1" smtClean="0"/>
              <a:t>Circumference</a:t>
            </a:r>
            <a:r>
              <a:rPr lang="da-DK" sz="1800" dirty="0" smtClean="0"/>
              <a:t>			45.71m</a:t>
            </a:r>
            <a:endParaRPr lang="da-DK" sz="1800" dirty="0"/>
          </a:p>
          <a:p>
            <a:r>
              <a:rPr lang="da-DK" sz="1800" dirty="0" smtClean="0"/>
              <a:t>Energy				580MeV</a:t>
            </a:r>
          </a:p>
          <a:p>
            <a:r>
              <a:rPr lang="da-DK" sz="1800" dirty="0" err="1" smtClean="0"/>
              <a:t>Current</a:t>
            </a:r>
            <a:r>
              <a:rPr lang="da-DK" sz="1800" dirty="0" smtClean="0"/>
              <a:t>				200mA</a:t>
            </a:r>
          </a:p>
          <a:p>
            <a:r>
              <a:rPr lang="da-DK" sz="1800" dirty="0" err="1" smtClean="0"/>
              <a:t>Characteristic</a:t>
            </a:r>
            <a:r>
              <a:rPr lang="da-DK" sz="1800" dirty="0" smtClean="0"/>
              <a:t> </a:t>
            </a:r>
            <a:r>
              <a:rPr lang="da-DK" sz="1800" dirty="0" err="1" smtClean="0"/>
              <a:t>energy</a:t>
            </a:r>
            <a:r>
              <a:rPr lang="da-DK" sz="1800" dirty="0" smtClean="0"/>
              <a:t>		257eV</a:t>
            </a:r>
          </a:p>
          <a:p>
            <a:r>
              <a:rPr lang="da-DK" sz="1800" dirty="0" smtClean="0"/>
              <a:t>RF </a:t>
            </a:r>
            <a:r>
              <a:rPr lang="da-DK" sz="1800" dirty="0" err="1" smtClean="0"/>
              <a:t>frequency</a:t>
            </a:r>
            <a:r>
              <a:rPr lang="da-DK" sz="1800" dirty="0" smtClean="0"/>
              <a:t>			105MHz</a:t>
            </a:r>
          </a:p>
          <a:p>
            <a:r>
              <a:rPr lang="da-DK" sz="1800" dirty="0" err="1" smtClean="0"/>
              <a:t>Harmonic</a:t>
            </a:r>
            <a:r>
              <a:rPr lang="da-DK" sz="1800" dirty="0" smtClean="0"/>
              <a:t>			16</a:t>
            </a:r>
          </a:p>
          <a:p>
            <a:r>
              <a:rPr lang="da-DK" sz="1800" dirty="0" err="1"/>
              <a:t>Horiz</a:t>
            </a:r>
            <a:r>
              <a:rPr lang="da-DK" sz="1800" dirty="0"/>
              <a:t>. </a:t>
            </a:r>
            <a:r>
              <a:rPr lang="da-DK" sz="1800" dirty="0" err="1"/>
              <a:t>emittance</a:t>
            </a:r>
            <a:r>
              <a:rPr lang="da-DK" sz="1800" dirty="0"/>
              <a:t>	</a:t>
            </a:r>
            <a:r>
              <a:rPr lang="da-DK" sz="1800" dirty="0" smtClean="0"/>
              <a:t>	12nmrad</a:t>
            </a:r>
            <a:endParaRPr lang="da-DK" sz="1800" dirty="0"/>
          </a:p>
          <a:p>
            <a:r>
              <a:rPr lang="da-DK" sz="1800" dirty="0" err="1" smtClean="0"/>
              <a:t>Straight</a:t>
            </a:r>
            <a:r>
              <a:rPr lang="da-DK" sz="1800" dirty="0" smtClean="0"/>
              <a:t> </a:t>
            </a:r>
            <a:r>
              <a:rPr lang="da-DK" sz="1800" dirty="0" err="1" smtClean="0"/>
              <a:t>sections</a:t>
            </a:r>
            <a:r>
              <a:rPr lang="da-DK" sz="1800" dirty="0" smtClean="0"/>
              <a:t>		6</a:t>
            </a:r>
          </a:p>
          <a:p>
            <a:r>
              <a:rPr lang="da-DK" sz="1800" dirty="0" err="1" smtClean="0"/>
              <a:t>Length</a:t>
            </a:r>
            <a:r>
              <a:rPr lang="da-DK" sz="1800" dirty="0" smtClean="0"/>
              <a:t> </a:t>
            </a:r>
            <a:r>
              <a:rPr lang="da-DK" sz="1800" dirty="0" err="1" smtClean="0"/>
              <a:t>straight</a:t>
            </a:r>
            <a:r>
              <a:rPr lang="da-DK" sz="1800" dirty="0" smtClean="0"/>
              <a:t> </a:t>
            </a:r>
            <a:r>
              <a:rPr lang="da-DK" sz="1800" dirty="0" err="1" smtClean="0"/>
              <a:t>sections</a:t>
            </a:r>
            <a:r>
              <a:rPr lang="da-DK" sz="1800" dirty="0" smtClean="0"/>
              <a:t>	2.82m</a:t>
            </a:r>
          </a:p>
          <a:p>
            <a:r>
              <a:rPr lang="da-DK" sz="1800" dirty="0" err="1" smtClean="0"/>
              <a:t>ID’s</a:t>
            </a:r>
            <a:r>
              <a:rPr lang="da-DK" sz="1800" dirty="0" smtClean="0"/>
              <a:t>				3</a:t>
            </a:r>
          </a:p>
        </p:txBody>
      </p:sp>
    </p:spTree>
    <p:extLst>
      <p:ext uri="{BB962C8B-B14F-4D97-AF65-F5344CB8AC3E}">
        <p14:creationId xmlns="" xmlns:p14="http://schemas.microsoft.com/office/powerpoint/2010/main" val="4012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64581"/>
            <a:ext cx="11938000" cy="6841257"/>
          </a:xfrm>
        </p:spPr>
        <p:txBody>
          <a:bodyPr/>
          <a:lstStyle/>
          <a:p>
            <a:r>
              <a:rPr lang="da-DK" dirty="0" smtClean="0"/>
              <a:t>Mode: Top-up from ASTRID. </a:t>
            </a:r>
            <a:r>
              <a:rPr lang="da-DK" dirty="0" err="1" smtClean="0"/>
              <a:t>Unmanned</a:t>
            </a:r>
            <a:r>
              <a:rPr lang="da-DK" dirty="0" smtClean="0"/>
              <a:t> 24/7 operation.</a:t>
            </a:r>
          </a:p>
          <a:p>
            <a:endParaRPr lang="da-DK" dirty="0" smtClean="0"/>
          </a:p>
          <a:p>
            <a:r>
              <a:rPr lang="da-DK" dirty="0" err="1" smtClean="0"/>
              <a:t>Typically</a:t>
            </a:r>
            <a:r>
              <a:rPr lang="da-DK" dirty="0" smtClean="0"/>
              <a:t> 3mA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injected</a:t>
            </a:r>
            <a:r>
              <a:rPr lang="da-DK" dirty="0" smtClean="0"/>
              <a:t> in ASTRID2 at 580MeV </a:t>
            </a:r>
            <a:r>
              <a:rPr lang="da-DK" dirty="0" err="1" smtClean="0"/>
              <a:t>every</a:t>
            </a:r>
            <a:r>
              <a:rPr lang="da-DK" dirty="0" smtClean="0"/>
              <a:t> 2-3 </a:t>
            </a:r>
            <a:r>
              <a:rPr lang="da-DK" dirty="0" err="1" smtClean="0"/>
              <a:t>minutes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Extraction</a:t>
            </a:r>
            <a:r>
              <a:rPr lang="da-DK" dirty="0" smtClean="0"/>
              <a:t> from ASTRID: 3 </a:t>
            </a:r>
            <a:r>
              <a:rPr lang="da-DK" dirty="0" err="1" smtClean="0"/>
              <a:t>Slow</a:t>
            </a:r>
            <a:r>
              <a:rPr lang="da-DK" dirty="0" smtClean="0"/>
              <a:t> </a:t>
            </a:r>
            <a:r>
              <a:rPr lang="da-DK" dirty="0" err="1" smtClean="0"/>
              <a:t>bumpers</a:t>
            </a:r>
            <a:r>
              <a:rPr lang="da-DK" dirty="0" smtClean="0"/>
              <a:t> (1s), a fast </a:t>
            </a:r>
            <a:r>
              <a:rPr lang="da-DK" dirty="0" err="1" smtClean="0"/>
              <a:t>kicker</a:t>
            </a:r>
            <a:r>
              <a:rPr lang="da-DK" dirty="0" smtClean="0"/>
              <a:t> (risetime 30ns), and a </a:t>
            </a:r>
            <a:r>
              <a:rPr lang="da-DK" dirty="0" err="1" smtClean="0"/>
              <a:t>slow</a:t>
            </a:r>
            <a:r>
              <a:rPr lang="da-DK" dirty="0" smtClean="0"/>
              <a:t> </a:t>
            </a:r>
            <a:r>
              <a:rPr lang="da-DK" dirty="0" err="1" smtClean="0"/>
              <a:t>septum</a:t>
            </a:r>
            <a:r>
              <a:rPr lang="da-DK" dirty="0" smtClean="0"/>
              <a:t> (2s)</a:t>
            </a:r>
          </a:p>
          <a:p>
            <a:endParaRPr lang="da-DK" dirty="0"/>
          </a:p>
          <a:p>
            <a:r>
              <a:rPr lang="da-DK" dirty="0" err="1" smtClean="0"/>
              <a:t>Injection</a:t>
            </a:r>
            <a:r>
              <a:rPr lang="da-DK" dirty="0" smtClean="0"/>
              <a:t> in ASTRID2: 3 </a:t>
            </a:r>
            <a:r>
              <a:rPr lang="da-DK" dirty="0" err="1" smtClean="0"/>
              <a:t>bumpers</a:t>
            </a:r>
            <a:r>
              <a:rPr lang="da-DK" dirty="0" smtClean="0"/>
              <a:t> (1.6µs, ½ sine) and </a:t>
            </a:r>
            <a:r>
              <a:rPr lang="da-DK" dirty="0" err="1" smtClean="0"/>
              <a:t>septum</a:t>
            </a:r>
            <a:r>
              <a:rPr lang="da-DK" dirty="0" smtClean="0"/>
              <a:t> (70µs)</a:t>
            </a:r>
          </a:p>
          <a:p>
            <a:endParaRPr lang="da-DK" dirty="0"/>
          </a:p>
          <a:p>
            <a:r>
              <a:rPr lang="da-DK" dirty="0" err="1" smtClean="0"/>
              <a:t>Lifetime</a:t>
            </a:r>
            <a:r>
              <a:rPr lang="da-DK" dirty="0" smtClean="0"/>
              <a:t> in ASTRID2: 1.3h at 90mA, with </a:t>
            </a:r>
            <a:r>
              <a:rPr lang="da-DK" dirty="0" err="1" smtClean="0"/>
              <a:t>coupling</a:t>
            </a:r>
            <a:r>
              <a:rPr lang="da-DK" dirty="0" smtClean="0"/>
              <a:t> </a:t>
            </a:r>
            <a:r>
              <a:rPr lang="da-DK" dirty="0" err="1" smtClean="0"/>
              <a:t>adjusted</a:t>
            </a:r>
            <a:r>
              <a:rPr lang="da-DK" dirty="0" smtClean="0"/>
              <a:t> to 10% with a </a:t>
            </a:r>
            <a:r>
              <a:rPr lang="da-DK" dirty="0" err="1" smtClean="0"/>
              <a:t>skew</a:t>
            </a:r>
            <a:r>
              <a:rPr lang="da-DK" dirty="0" smtClean="0"/>
              <a:t> quadrupole.</a:t>
            </a:r>
          </a:p>
          <a:p>
            <a:endParaRPr lang="da-DK" dirty="0"/>
          </a:p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presently</a:t>
            </a:r>
            <a:r>
              <a:rPr lang="da-DK" dirty="0" smtClean="0"/>
              <a:t> </a:t>
            </a:r>
            <a:r>
              <a:rPr lang="da-DK" dirty="0" err="1" smtClean="0"/>
              <a:t>unable</a:t>
            </a:r>
            <a:r>
              <a:rPr lang="da-DK" dirty="0" smtClean="0"/>
              <a:t> to have a stable </a:t>
            </a:r>
            <a:r>
              <a:rPr lang="da-DK" dirty="0" err="1" smtClean="0"/>
              <a:t>beam</a:t>
            </a:r>
            <a:r>
              <a:rPr lang="da-DK" dirty="0" smtClean="0"/>
              <a:t> at 200mA (</a:t>
            </a:r>
            <a:r>
              <a:rPr lang="da-DK" dirty="0" err="1" smtClean="0"/>
              <a:t>bumpers</a:t>
            </a:r>
            <a:r>
              <a:rPr lang="da-DK" dirty="0" smtClean="0"/>
              <a:t>, </a:t>
            </a:r>
            <a:r>
              <a:rPr lang="da-DK" dirty="0" err="1" smtClean="0"/>
              <a:t>instabilities</a:t>
            </a:r>
            <a:r>
              <a:rPr lang="da-DK" dirty="0" smtClean="0"/>
              <a:t>)</a:t>
            </a:r>
          </a:p>
          <a:p>
            <a:endParaRPr lang="da-DK" dirty="0"/>
          </a:p>
          <a:p>
            <a:r>
              <a:rPr lang="da-DK" dirty="0" smtClean="0"/>
              <a:t>MTBF: ASTRID2: ~14 </a:t>
            </a:r>
            <a:r>
              <a:rPr lang="da-DK" dirty="0" err="1" smtClean="0"/>
              <a:t>days</a:t>
            </a:r>
            <a:r>
              <a:rPr lang="da-DK" dirty="0" smtClean="0"/>
              <a:t>.  Booster and </a:t>
            </a:r>
            <a:r>
              <a:rPr lang="da-DK" dirty="0" err="1" smtClean="0"/>
              <a:t>injection</a:t>
            </a:r>
            <a:r>
              <a:rPr lang="da-DK" dirty="0" smtClean="0"/>
              <a:t>: ~5 </a:t>
            </a:r>
            <a:r>
              <a:rPr lang="da-DK" dirty="0" err="1" smtClean="0"/>
              <a:t>days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5336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developments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89" y="3060724"/>
            <a:ext cx="4890867" cy="5545113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At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currents</a:t>
            </a:r>
            <a:r>
              <a:rPr lang="da-DK" dirty="0" smtClean="0"/>
              <a:t>, the </a:t>
            </a:r>
            <a:r>
              <a:rPr lang="da-DK" dirty="0" err="1" smtClean="0"/>
              <a:t>beam</a:t>
            </a:r>
            <a:r>
              <a:rPr lang="da-DK" dirty="0" smtClean="0"/>
              <a:t>- </a:t>
            </a:r>
            <a:r>
              <a:rPr lang="da-DK" dirty="0" err="1" smtClean="0"/>
              <a:t>induced</a:t>
            </a:r>
            <a:r>
              <a:rPr lang="da-DK" dirty="0" smtClean="0"/>
              <a:t> </a:t>
            </a:r>
            <a:r>
              <a:rPr lang="da-DK" dirty="0" err="1" smtClean="0"/>
              <a:t>currents</a:t>
            </a:r>
            <a:r>
              <a:rPr lang="da-DK" dirty="0" smtClean="0"/>
              <a:t> in the </a:t>
            </a:r>
            <a:r>
              <a:rPr lang="da-DK" dirty="0" err="1" smtClean="0"/>
              <a:t>ferrite</a:t>
            </a:r>
            <a:r>
              <a:rPr lang="da-DK" dirty="0" smtClean="0"/>
              <a:t> </a:t>
            </a:r>
            <a:r>
              <a:rPr lang="da-DK" dirty="0" err="1" smtClean="0"/>
              <a:t>causes</a:t>
            </a:r>
            <a:r>
              <a:rPr lang="da-DK" dirty="0" smtClean="0"/>
              <a:t> it to heat to more </a:t>
            </a:r>
            <a:r>
              <a:rPr lang="da-DK" dirty="0" err="1" smtClean="0"/>
              <a:t>than</a:t>
            </a:r>
            <a:r>
              <a:rPr lang="da-DK" dirty="0" smtClean="0"/>
              <a:t> the Curie temperature of the </a:t>
            </a:r>
            <a:r>
              <a:rPr lang="da-DK" dirty="0" err="1" smtClean="0"/>
              <a:t>material</a:t>
            </a:r>
            <a:r>
              <a:rPr lang="da-DK" dirty="0" smtClean="0"/>
              <a:t> (130°C), </a:t>
            </a:r>
            <a:r>
              <a:rPr lang="da-DK" dirty="0" err="1" smtClean="0"/>
              <a:t>causing</a:t>
            </a:r>
            <a:r>
              <a:rPr lang="da-DK" dirty="0" smtClean="0"/>
              <a:t> the kick angle to </a:t>
            </a:r>
            <a:r>
              <a:rPr lang="da-DK" dirty="0" err="1" smtClean="0"/>
              <a:t>decrease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 200mA </a:t>
            </a:r>
            <a:r>
              <a:rPr lang="da-DK" dirty="0" err="1" smtClean="0"/>
              <a:t>beam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‘</a:t>
            </a:r>
            <a:r>
              <a:rPr lang="da-DK" dirty="0" err="1" smtClean="0"/>
              <a:t>topped</a:t>
            </a:r>
            <a:r>
              <a:rPr lang="da-DK" dirty="0" smtClean="0"/>
              <a:t>-up’ for </a:t>
            </a:r>
            <a:r>
              <a:rPr lang="da-DK" dirty="0" err="1" smtClean="0"/>
              <a:t>about</a:t>
            </a:r>
            <a:r>
              <a:rPr lang="da-DK" dirty="0" smtClean="0"/>
              <a:t> 20min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injections</a:t>
            </a:r>
            <a:r>
              <a:rPr lang="da-DK" dirty="0" smtClean="0"/>
              <a:t> </a:t>
            </a:r>
            <a:r>
              <a:rPr lang="da-DK" dirty="0" err="1" smtClean="0"/>
              <a:t>fail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2124621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Bumper problem</a:t>
            </a:r>
            <a:endParaRPr lang="da-DK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57" y="2709396"/>
            <a:ext cx="7410471" cy="5380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developments</a:t>
            </a:r>
            <a:r>
              <a:rPr lang="da-DK" dirty="0" smtClean="0"/>
              <a:t>: </a:t>
            </a:r>
            <a:r>
              <a:rPr lang="da-DK" dirty="0" err="1" smtClean="0"/>
              <a:t>Bumpers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20565"/>
            <a:ext cx="11938000" cy="698527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To </a:t>
            </a:r>
            <a:r>
              <a:rPr lang="da-DK" dirty="0" err="1" smtClean="0"/>
              <a:t>repair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situation, Ti </a:t>
            </a:r>
            <a:r>
              <a:rPr lang="da-DK" dirty="0" err="1" smtClean="0"/>
              <a:t>coated</a:t>
            </a:r>
            <a:r>
              <a:rPr lang="da-DK" dirty="0" smtClean="0"/>
              <a:t> </a:t>
            </a:r>
            <a:r>
              <a:rPr lang="da-DK" dirty="0" err="1" smtClean="0"/>
              <a:t>ceramic</a:t>
            </a:r>
            <a:r>
              <a:rPr lang="da-DK" dirty="0" smtClean="0"/>
              <a:t> ‘</a:t>
            </a:r>
            <a:r>
              <a:rPr lang="da-DK" dirty="0" err="1" smtClean="0"/>
              <a:t>shells</a:t>
            </a:r>
            <a:r>
              <a:rPr lang="da-DK" dirty="0" smtClean="0"/>
              <a:t>’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en-US" dirty="0" smtClean="0"/>
              <a:t>mounted</a:t>
            </a:r>
            <a:r>
              <a:rPr lang="da-DK" dirty="0" smtClean="0"/>
              <a:t> in the </a:t>
            </a:r>
            <a:r>
              <a:rPr lang="da-DK" dirty="0" err="1" smtClean="0"/>
              <a:t>gap</a:t>
            </a:r>
            <a:r>
              <a:rPr lang="da-DK" dirty="0" smtClean="0"/>
              <a:t> of the bumper to form a </a:t>
            </a:r>
            <a:r>
              <a:rPr lang="en-US" dirty="0" smtClean="0"/>
              <a:t>metallized</a:t>
            </a:r>
            <a:r>
              <a:rPr lang="da-DK" dirty="0" smtClean="0"/>
              <a:t> </a:t>
            </a:r>
            <a:r>
              <a:rPr lang="da-DK" dirty="0" err="1" smtClean="0"/>
              <a:t>beam</a:t>
            </a:r>
            <a:r>
              <a:rPr lang="da-DK" dirty="0" smtClean="0"/>
              <a:t> tube to </a:t>
            </a:r>
            <a:r>
              <a:rPr lang="da-DK" dirty="0" err="1" smtClean="0"/>
              <a:t>shield</a:t>
            </a:r>
            <a:r>
              <a:rPr lang="da-DK" dirty="0" smtClean="0"/>
              <a:t> the </a:t>
            </a:r>
            <a:r>
              <a:rPr lang="da-DK" dirty="0" err="1" smtClean="0"/>
              <a:t>ferrite</a:t>
            </a:r>
            <a:r>
              <a:rPr lang="da-DK" dirty="0" smtClean="0"/>
              <a:t> from the </a:t>
            </a:r>
            <a:r>
              <a:rPr lang="da-DK" dirty="0" err="1" smtClean="0"/>
              <a:t>beam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shells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made of ‘</a:t>
            </a:r>
            <a:r>
              <a:rPr lang="da-DK" dirty="0" err="1" smtClean="0"/>
              <a:t>Frigalit</a:t>
            </a:r>
            <a:r>
              <a:rPr lang="da-DK" dirty="0" smtClean="0"/>
              <a:t> AL23’ Al</a:t>
            </a:r>
            <a:r>
              <a:rPr lang="da-DK" baseline="-25000" dirty="0" smtClean="0"/>
              <a:t>2</a:t>
            </a:r>
            <a:r>
              <a:rPr lang="da-DK" dirty="0" smtClean="0"/>
              <a:t>O</a:t>
            </a:r>
            <a:r>
              <a:rPr lang="da-DK" baseline="-25000" dirty="0" smtClean="0"/>
              <a:t>3</a:t>
            </a:r>
            <a:r>
              <a:rPr lang="da-DK" dirty="0" smtClean="0"/>
              <a:t>, and </a:t>
            </a:r>
            <a:r>
              <a:rPr lang="da-DK" dirty="0" err="1" smtClean="0"/>
              <a:t>coated</a:t>
            </a:r>
            <a:r>
              <a:rPr lang="da-DK" dirty="0" smtClean="0"/>
              <a:t> with 2-2.5µm Ti by the Danish </a:t>
            </a:r>
            <a:r>
              <a:rPr lang="da-DK" dirty="0" err="1" smtClean="0"/>
              <a:t>Technological</a:t>
            </a:r>
            <a:r>
              <a:rPr lang="da-DK" dirty="0" smtClean="0"/>
              <a:t> </a:t>
            </a:r>
            <a:r>
              <a:rPr lang="da-DK" dirty="0" err="1" smtClean="0"/>
              <a:t>Institute</a:t>
            </a:r>
            <a:r>
              <a:rPr lang="da-DK" dirty="0" smtClean="0"/>
              <a:t>.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cost</a:t>
            </a:r>
            <a:r>
              <a:rPr lang="da-DK" dirty="0" smtClean="0"/>
              <a:t> of </a:t>
            </a:r>
            <a:r>
              <a:rPr lang="da-DK" dirty="0" err="1" smtClean="0"/>
              <a:t>modifying</a:t>
            </a:r>
            <a:r>
              <a:rPr lang="da-DK" dirty="0" smtClean="0"/>
              <a:t> all </a:t>
            </a:r>
            <a:r>
              <a:rPr lang="da-DK" dirty="0" err="1" smtClean="0"/>
              <a:t>three</a:t>
            </a:r>
            <a:r>
              <a:rPr lang="da-DK" dirty="0" smtClean="0"/>
              <a:t> </a:t>
            </a:r>
            <a:r>
              <a:rPr lang="da-DK" dirty="0" err="1" smtClean="0"/>
              <a:t>bumpers</a:t>
            </a:r>
            <a:r>
              <a:rPr lang="da-DK" dirty="0" smtClean="0"/>
              <a:t> is ~€4000.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257" y="4113812"/>
            <a:ext cx="3600400" cy="44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5265" y="6603158"/>
            <a:ext cx="72008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da-DK" sz="3200" dirty="0"/>
          </a:p>
        </p:txBody>
      </p:sp>
      <p:pic>
        <p:nvPicPr>
          <p:cNvPr id="2052" name="Picture 4" descr="Z:\Pictures\ASTRID2\Magnets\Bumpers\20141119-Ceramic_shells\IMG_6739_redu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03" b="13097"/>
          <a:stretch/>
        </p:blipFill>
        <p:spPr bwMode="auto">
          <a:xfrm>
            <a:off x="487594" y="4837497"/>
            <a:ext cx="8347147" cy="367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51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Bumper </a:t>
            </a:r>
            <a:r>
              <a:rPr lang="da-DK" dirty="0" err="1" smtClean="0"/>
              <a:t>modification</a:t>
            </a:r>
            <a:endParaRPr lang="da-DK" dirty="0"/>
          </a:p>
        </p:txBody>
      </p:sp>
      <p:pic>
        <p:nvPicPr>
          <p:cNvPr id="1026" name="Picture 2" descr="Z:\Ast2Doc\machine\construction\cad\140410-NewBumperModifications\7103002537_BumperExploded_1405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5" b="10698"/>
          <a:stretch/>
        </p:blipFill>
        <p:spPr bwMode="auto">
          <a:xfrm>
            <a:off x="1512417" y="1346181"/>
            <a:ext cx="9083951" cy="7189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Modified</a:t>
            </a:r>
            <a:r>
              <a:rPr lang="da-DK" dirty="0" smtClean="0"/>
              <a:t> bumper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2" y="1346181"/>
            <a:ext cx="11141248" cy="7427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Kick angles at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stored</a:t>
            </a:r>
            <a:r>
              <a:rPr lang="da-DK" dirty="0" smtClean="0"/>
              <a:t> </a:t>
            </a:r>
            <a:r>
              <a:rPr lang="da-DK" dirty="0" err="1" smtClean="0"/>
              <a:t>current</a:t>
            </a:r>
            <a:endParaRPr lang="da-D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88" t="9766" r="5512" b="8424"/>
          <a:stretch/>
        </p:blipFill>
        <p:spPr bwMode="auto">
          <a:xfrm>
            <a:off x="1605162" y="1346181"/>
            <a:ext cx="10012129" cy="738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8371" y="4428877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 smtClean="0"/>
              <a:t>Modified</a:t>
            </a:r>
            <a:r>
              <a:rPr lang="da-DK" sz="2800" dirty="0" smtClean="0"/>
              <a:t> </a:t>
            </a:r>
            <a:r>
              <a:rPr lang="da-DK" sz="2800" dirty="0" err="1" smtClean="0"/>
              <a:t>bumpers</a:t>
            </a:r>
            <a:endParaRPr lang="da-DK" sz="28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982843" y="3996829"/>
            <a:ext cx="0" cy="43204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/>
          </a:ln>
        </p:spPr>
      </p:cxnSp>
      <p:cxnSp>
        <p:nvCxnSpPr>
          <p:cNvPr id="7" name="Straight Arrow Connector 6"/>
          <p:cNvCxnSpPr/>
          <p:nvPr/>
        </p:nvCxnSpPr>
        <p:spPr bwMode="auto">
          <a:xfrm>
            <a:off x="5976913" y="4978197"/>
            <a:ext cx="0" cy="484892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7057033" y="7381205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 smtClean="0"/>
              <a:t>Unmodified</a:t>
            </a:r>
            <a:r>
              <a:rPr lang="da-DK" sz="2800" dirty="0" smtClean="0"/>
              <a:t> bumper</a:t>
            </a:r>
            <a:endParaRPr lang="da-DK" sz="28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201049" y="7021165"/>
            <a:ext cx="216024" cy="36004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="" xmlns:p14="http://schemas.microsoft.com/office/powerpoint/2010/main" val="26740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Magnetic</a:t>
            </a:r>
            <a:r>
              <a:rPr lang="da-DK" dirty="0" smtClean="0"/>
              <a:t> </a:t>
            </a:r>
            <a:r>
              <a:rPr lang="da-DK" dirty="0" err="1" smtClean="0"/>
              <a:t>interference</a:t>
            </a:r>
            <a:r>
              <a:rPr lang="da-DK" dirty="0" smtClean="0"/>
              <a:t> from ASTRID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ramping</a:t>
            </a:r>
            <a:r>
              <a:rPr lang="da-DK" dirty="0" smtClean="0"/>
              <a:t> ASTRID to </a:t>
            </a:r>
            <a:r>
              <a:rPr lang="da-DK" dirty="0" err="1" smtClean="0"/>
              <a:t>full</a:t>
            </a:r>
            <a:r>
              <a:rPr lang="da-DK" dirty="0" smtClean="0"/>
              <a:t> </a:t>
            </a:r>
            <a:r>
              <a:rPr lang="da-DK" dirty="0" err="1" smtClean="0"/>
              <a:t>energy</a:t>
            </a:r>
            <a:r>
              <a:rPr lang="da-DK" dirty="0" smtClean="0"/>
              <a:t> just </a:t>
            </a:r>
            <a:r>
              <a:rPr lang="da-DK" dirty="0" err="1" smtClean="0"/>
              <a:t>before</a:t>
            </a:r>
            <a:r>
              <a:rPr lang="da-DK" dirty="0" smtClean="0"/>
              <a:t> an </a:t>
            </a:r>
            <a:r>
              <a:rPr lang="da-DK" dirty="0" err="1" smtClean="0"/>
              <a:t>injection</a:t>
            </a:r>
            <a:r>
              <a:rPr lang="da-DK" dirty="0" smtClean="0"/>
              <a:t>, the </a:t>
            </a:r>
            <a:r>
              <a:rPr lang="da-DK" dirty="0" err="1" smtClean="0"/>
              <a:t>field</a:t>
            </a:r>
            <a:r>
              <a:rPr lang="da-DK" dirty="0" smtClean="0"/>
              <a:t> from the ASTRID </a:t>
            </a:r>
            <a:r>
              <a:rPr lang="da-DK" dirty="0" err="1" smtClean="0"/>
              <a:t>dipoles</a:t>
            </a:r>
            <a:r>
              <a:rPr lang="da-DK" dirty="0" smtClean="0"/>
              <a:t> </a:t>
            </a:r>
            <a:r>
              <a:rPr lang="da-DK" dirty="0" err="1" smtClean="0"/>
              <a:t>extends</a:t>
            </a:r>
            <a:r>
              <a:rPr lang="da-DK" dirty="0" smtClean="0"/>
              <a:t> to ASTRID2, </a:t>
            </a:r>
            <a:r>
              <a:rPr lang="da-DK" dirty="0" err="1" smtClean="0"/>
              <a:t>moving</a:t>
            </a:r>
            <a:r>
              <a:rPr lang="da-DK" dirty="0" smtClean="0"/>
              <a:t> the </a:t>
            </a:r>
            <a:r>
              <a:rPr lang="da-DK" dirty="0" err="1" smtClean="0"/>
              <a:t>stored</a:t>
            </a:r>
            <a:r>
              <a:rPr lang="da-DK" dirty="0" smtClean="0"/>
              <a:t> </a:t>
            </a:r>
            <a:r>
              <a:rPr lang="da-DK" dirty="0" err="1" smtClean="0"/>
              <a:t>beam</a:t>
            </a:r>
            <a:r>
              <a:rPr lang="da-DK" dirty="0" smtClean="0"/>
              <a:t> in ASTRID2 by up to 120µm </a:t>
            </a:r>
            <a:r>
              <a:rPr lang="da-DK" dirty="0" err="1" smtClean="0"/>
              <a:t>horizontally</a:t>
            </a:r>
            <a:r>
              <a:rPr lang="da-DK" dirty="0" smtClean="0"/>
              <a:t>, and 20µm </a:t>
            </a:r>
            <a:r>
              <a:rPr lang="da-DK" dirty="0" err="1" smtClean="0"/>
              <a:t>vertically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To fix </a:t>
            </a:r>
            <a:r>
              <a:rPr lang="da-DK" dirty="0" err="1" smtClean="0"/>
              <a:t>this</a:t>
            </a:r>
            <a:r>
              <a:rPr lang="da-DK" dirty="0" smtClean="0"/>
              <a:t> problem 5mm </a:t>
            </a:r>
            <a:r>
              <a:rPr lang="da-DK" dirty="0" err="1" smtClean="0"/>
              <a:t>iron</a:t>
            </a:r>
            <a:r>
              <a:rPr lang="da-DK" dirty="0" smtClean="0"/>
              <a:t> </a:t>
            </a:r>
            <a:r>
              <a:rPr lang="da-DK" dirty="0" err="1" smtClean="0"/>
              <a:t>plates</a:t>
            </a:r>
            <a:r>
              <a:rPr lang="da-DK" dirty="0" smtClean="0"/>
              <a:t> </a:t>
            </a:r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mounted</a:t>
            </a:r>
            <a:r>
              <a:rPr lang="da-DK" dirty="0" smtClean="0"/>
              <a:t> on the </a:t>
            </a:r>
            <a:r>
              <a:rPr lang="da-DK" dirty="0" err="1" smtClean="0"/>
              <a:t>concrete</a:t>
            </a:r>
            <a:r>
              <a:rPr lang="da-DK" dirty="0" smtClean="0"/>
              <a:t> </a:t>
            </a:r>
            <a:r>
              <a:rPr lang="da-DK" dirty="0" err="1" smtClean="0"/>
              <a:t>wall</a:t>
            </a:r>
            <a:r>
              <a:rPr lang="da-DK" dirty="0" smtClean="0"/>
              <a:t> and </a:t>
            </a:r>
            <a:r>
              <a:rPr lang="da-DK" dirty="0" err="1" smtClean="0"/>
              <a:t>floor</a:t>
            </a:r>
            <a:r>
              <a:rPr lang="da-DK" dirty="0" smtClean="0"/>
              <a:t> in the ASTRID hall.</a:t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56" t="29019" r="28369" b="50200"/>
          <a:stretch/>
        </p:blipFill>
        <p:spPr bwMode="auto">
          <a:xfrm>
            <a:off x="5112817" y="4847895"/>
            <a:ext cx="7109622" cy="375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6048921" y="6849915"/>
            <a:ext cx="4392488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 bwMode="auto">
          <a:xfrm>
            <a:off x="6048921" y="6849915"/>
            <a:ext cx="0" cy="387274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1" name="Straight Connector 10"/>
          <p:cNvCxnSpPr/>
          <p:nvPr/>
        </p:nvCxnSpPr>
        <p:spPr bwMode="auto">
          <a:xfrm>
            <a:off x="6048921" y="7237189"/>
            <a:ext cx="4392488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0441409" y="6849915"/>
            <a:ext cx="0" cy="387274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pic>
        <p:nvPicPr>
          <p:cNvPr id="6146" name="Picture 2" descr="Z:\Astrid2\Temp\BMH11\141114_145000_No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3" y="4644901"/>
            <a:ext cx="4608512" cy="4011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9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16-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815975" marR="0" indent="-815975" algn="l" defTabSz="914400" rtl="0" eaLnBrk="1" fontAlgn="base" latinLnBrk="0" hangingPunct="1">
          <a:lnSpc>
            <a:spcPct val="8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</a:spPr>
      <a:bodyPr/>
      <a:lstStyle/>
    </a:lnDef>
  </a:objectDefaults>
  <a:extraClrSchemeLst>
    <a:extraClrScheme>
      <a:clrScheme name="16-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6-9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16-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815975" marR="0" indent="-815975" algn="l" defTabSz="914400" rtl="0" eaLnBrk="1" fontAlgn="base" latinLnBrk="0" hangingPunct="1">
          <a:lnSpc>
            <a:spcPct val="8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</a:spPr>
      <a:bodyPr/>
      <a:lstStyle/>
    </a:lnDef>
  </a:objectDefaults>
  <a:extraClrSchemeLst>
    <a:extraClrScheme>
      <a:clrScheme name="16-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28778</TotalTime>
  <Words>531</Words>
  <Application>Microsoft Office PowerPoint</Application>
  <PresentationFormat>Custom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AU Passata</vt:lpstr>
      <vt:lpstr>Verdana</vt:lpstr>
      <vt:lpstr>16-9</vt:lpstr>
      <vt:lpstr>1_16-9</vt:lpstr>
      <vt:lpstr>Status and new developments at ASTRID2</vt:lpstr>
      <vt:lpstr>The ASTRID 2 facility</vt:lpstr>
      <vt:lpstr>Operation</vt:lpstr>
      <vt:lpstr>New developments</vt:lpstr>
      <vt:lpstr>New developments: Bumpers</vt:lpstr>
      <vt:lpstr>Bumper modification</vt:lpstr>
      <vt:lpstr>Modified bumper</vt:lpstr>
      <vt:lpstr>Kick angles at high stored current</vt:lpstr>
      <vt:lpstr>Magnetic interference from ASTRID</vt:lpstr>
      <vt:lpstr>Magnet shield calculations</vt:lpstr>
      <vt:lpstr>The ”iron curtain”</vt:lpstr>
      <vt:lpstr>Magnetic shield</vt:lpstr>
      <vt:lpstr>New developments </vt:lpstr>
      <vt:lpstr>New developments</vt:lpstr>
      <vt:lpstr>Skew Quadrupole / Lifetime</vt:lpstr>
      <vt:lpstr>Thank you for your attention</vt:lpstr>
    </vt:vector>
  </TitlesOfParts>
  <Company>Aarhus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Bestyrelsesmøde</dc:title>
  <dc:creator>Tove Bæk Jensen</dc:creator>
  <cp:lastModifiedBy>GAGET Philippa</cp:lastModifiedBy>
  <cp:revision>1467</cp:revision>
  <cp:lastPrinted>2014-11-20T12:20:11Z</cp:lastPrinted>
  <dcterms:created xsi:type="dcterms:W3CDTF">2011-03-09T11:13:35Z</dcterms:created>
  <dcterms:modified xsi:type="dcterms:W3CDTF">2014-11-27T12:53:11Z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