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18" r:id="rId3"/>
    <p:sldId id="355" r:id="rId4"/>
    <p:sldId id="403" r:id="rId5"/>
    <p:sldId id="404" r:id="rId6"/>
    <p:sldId id="405" r:id="rId7"/>
    <p:sldId id="422" r:id="rId8"/>
    <p:sldId id="408" r:id="rId9"/>
    <p:sldId id="406" r:id="rId10"/>
    <p:sldId id="407" r:id="rId11"/>
    <p:sldId id="412" r:id="rId12"/>
    <p:sldId id="423" r:id="rId13"/>
    <p:sldId id="426" r:id="rId14"/>
    <p:sldId id="424" r:id="rId15"/>
    <p:sldId id="410" r:id="rId16"/>
    <p:sldId id="413" r:id="rId17"/>
    <p:sldId id="411" r:id="rId18"/>
    <p:sldId id="414" r:id="rId19"/>
    <p:sldId id="415" r:id="rId20"/>
    <p:sldId id="421" r:id="rId21"/>
    <p:sldId id="416" r:id="rId22"/>
    <p:sldId id="419" r:id="rId23"/>
    <p:sldId id="425" r:id="rId24"/>
  </p:sldIdLst>
  <p:sldSz cx="9144000" cy="6858000" type="screen4x3"/>
  <p:notesSz cx="6994525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  <a:srgbClr val="FFFFFF"/>
    <a:srgbClr val="FFFF00"/>
    <a:srgbClr val="969696"/>
    <a:srgbClr val="9933FF"/>
    <a:srgbClr val="FF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8644" autoAdjust="0"/>
  </p:normalViewPr>
  <p:slideViewPr>
    <p:cSldViewPr snapToGrid="0">
      <p:cViewPr varScale="1">
        <p:scale>
          <a:sx n="73" d="100"/>
          <a:sy n="73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-2844" y="-90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F2C1219-8378-4E66-B031-B8FEA4F0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8488"/>
            <a:ext cx="5594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F478186-D268-406A-A45C-AF0FE596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3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206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3994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-95250"/>
            <a:ext cx="2163762" cy="6221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0"/>
            <a:ext cx="6342063" cy="6221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75542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95250"/>
            <a:ext cx="856615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2419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9742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51741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7684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13382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47115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9052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36194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</p:spTree>
    <p:extLst>
      <p:ext uri="{BB962C8B-B14F-4D97-AF65-F5344CB8AC3E}">
        <p14:creationId xmlns:p14="http://schemas.microsoft.com/office/powerpoint/2010/main" val="215928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3363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Ubaldo Iriso</a:t>
            </a:r>
          </a:p>
        </p:txBody>
      </p:sp>
      <p:pic>
        <p:nvPicPr>
          <p:cNvPr id="2051" name="Picture 7" descr="ALB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5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Freeform 10"/>
          <p:cNvSpPr>
            <a:spLocks/>
          </p:cNvSpPr>
          <p:nvPr/>
        </p:nvSpPr>
        <p:spPr bwMode="auto">
          <a:xfrm>
            <a:off x="152400" y="620713"/>
            <a:ext cx="8831263" cy="17462"/>
          </a:xfrm>
          <a:custGeom>
            <a:avLst/>
            <a:gdLst>
              <a:gd name="T0" fmla="*/ 0 w 5563"/>
              <a:gd name="T1" fmla="*/ 27720131 h 11"/>
              <a:gd name="T2" fmla="*/ 2147483647 w 5563"/>
              <a:gd name="T3" fmla="*/ 0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63" h="11">
                <a:moveTo>
                  <a:pt x="0" y="11"/>
                </a:moveTo>
                <a:lnTo>
                  <a:pt x="5563" y="0"/>
                </a:lnTo>
              </a:path>
            </a:pathLst>
          </a:custGeom>
          <a:noFill/>
          <a:ln w="38227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95250"/>
            <a:ext cx="85661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_AL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0238" y="3706813"/>
            <a:ext cx="8193087" cy="152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80000"/>
              </a:lnSpc>
            </a:pPr>
            <a:r>
              <a:rPr lang="en-US" altLang="en-US" sz="2800" b="1" dirty="0" smtClean="0">
                <a:latin typeface="Trebuchet MS" panose="020B0603020202020204" pitchFamily="34" charset="0"/>
              </a:rPr>
              <a:t>U.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Iriso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, A.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Nosich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, and L. Torino </a:t>
            </a:r>
            <a:endParaRPr lang="pl-PL" altLang="en-US" sz="28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endParaRPr lang="en-US" altLang="en-US" sz="20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endParaRPr lang="en-US" altLang="en-US" sz="2000" b="1" dirty="0" smtClean="0">
              <a:latin typeface="Trebuchet MS" panose="020B0603020202020204" pitchFamily="34" charset="0"/>
            </a:endParaRPr>
          </a:p>
          <a:p>
            <a:pPr defTabSz="457200" eaLnBrk="1" hangingPunct="1">
              <a:lnSpc>
                <a:spcPct val="80000"/>
              </a:lnSpc>
            </a:pPr>
            <a:r>
              <a:rPr lang="en-US" altLang="en-US" sz="2000" b="1" dirty="0" smtClean="0">
                <a:latin typeface="Trebuchet MS" panose="020B0603020202020204" pitchFamily="34" charset="0"/>
              </a:rPr>
              <a:t>Accelerator Division, CELLS</a:t>
            </a:r>
          </a:p>
          <a:p>
            <a:pPr defTabSz="457200" eaLnBrk="1" hangingPunct="1">
              <a:lnSpc>
                <a:spcPct val="80000"/>
              </a:lnSpc>
            </a:pPr>
            <a:r>
              <a:rPr lang="en-US" altLang="en-US" sz="2000" b="1" dirty="0" smtClean="0">
                <a:latin typeface="Trebuchet MS" panose="020B0603020202020204" pitchFamily="34" charset="0"/>
              </a:rPr>
              <a:t>May 2014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7225" y="1503363"/>
            <a:ext cx="80216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Beam Size </a:t>
            </a:r>
          </a:p>
          <a:p>
            <a:pPr algn="ctr" eaLnBrk="1" hangingPunct="1">
              <a:defRPr/>
            </a:pPr>
            <a:r>
              <a:rPr lang="en-US" alt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Measurements at ALBA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Slit </a:t>
            </a:r>
            <a:r>
              <a:rPr lang="en-US" dirty="0" err="1" smtClean="0"/>
              <a:t>Interferogram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294848" y="1974165"/>
            <a:ext cx="914033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Double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Slit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7514" y="202395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Lens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503479" y="1220071"/>
            <a:ext cx="0" cy="80387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4757809" y="1270972"/>
            <a:ext cx="0" cy="166294"/>
          </a:xfrm>
          <a:prstGeom prst="line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4757809" y="1527321"/>
            <a:ext cx="0" cy="192024"/>
          </a:xfrm>
          <a:prstGeom prst="line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4757809" y="1825152"/>
            <a:ext cx="0" cy="166294"/>
          </a:xfrm>
          <a:prstGeom prst="line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2" name="Isosceles Triangle 51"/>
          <p:cNvSpPr/>
          <p:nvPr/>
        </p:nvSpPr>
        <p:spPr>
          <a:xfrm rot="16200000" flipH="1">
            <a:off x="2383434" y="-431609"/>
            <a:ext cx="566030" cy="4113785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8458200" y="1340490"/>
            <a:ext cx="0" cy="58186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7360488" y="1442090"/>
            <a:ext cx="0" cy="38788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 flipH="1">
            <a:off x="4748739" y="1483446"/>
            <a:ext cx="741288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H="1">
            <a:off x="4748739" y="1776127"/>
            <a:ext cx="741288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 flipV="1">
            <a:off x="5490027" y="1657764"/>
            <a:ext cx="2930168" cy="117809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490027" y="1485585"/>
            <a:ext cx="2937166" cy="150448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59" name="Oval 58"/>
          <p:cNvSpPr/>
          <p:nvPr/>
        </p:nvSpPr>
        <p:spPr>
          <a:xfrm>
            <a:off x="533400" y="1496146"/>
            <a:ext cx="175397" cy="267281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 rot="17450122">
            <a:off x="6768293" y="2107234"/>
            <a:ext cx="910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</a:rPr>
              <a:t>Polarizer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0050" y="1085166"/>
            <a:ext cx="8479149" cy="159573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13840" y="1974166"/>
            <a:ext cx="1353960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Image Plane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(camera)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 rot="18348351">
            <a:off x="19100" y="2608382"/>
            <a:ext cx="209883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In-Vac. Mirror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 rot="18348351">
            <a:off x="1114570" y="2351118"/>
            <a:ext cx="128913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Vac.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Windw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855" y="762000"/>
            <a:ext cx="138794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Source point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(BM01)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0001" y="1999566"/>
            <a:ext cx="143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Set of 6 in-air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</a:rPr>
              <a:t> mirrors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600200" y="1389966"/>
            <a:ext cx="0" cy="485084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2133600" y="1389966"/>
            <a:ext cx="0" cy="485084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30480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32004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33528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35052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>
            <a:off x="36576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cxnSp>
        <p:nvCxnSpPr>
          <p:cNvPr id="78" name="Straight Connector 77"/>
          <p:cNvCxnSpPr/>
          <p:nvPr/>
        </p:nvCxnSpPr>
        <p:spPr>
          <a:xfrm>
            <a:off x="3810000" y="1389966"/>
            <a:ext cx="0" cy="48508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ot"/>
          </a:ln>
          <a:effectLst/>
        </p:spPr>
      </p:cxnSp>
      <p:sp>
        <p:nvSpPr>
          <p:cNvPr id="79" name="TextBox 78"/>
          <p:cNvSpPr txBox="1"/>
          <p:nvPr/>
        </p:nvSpPr>
        <p:spPr>
          <a:xfrm rot="17308498">
            <a:off x="5736838" y="2207597"/>
            <a:ext cx="1281569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Wavenlength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Filter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6406397" y="1573035"/>
            <a:ext cx="385592" cy="1259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  <a:gs pos="32000">
                <a:srgbClr val="008000"/>
              </a:gs>
              <a:gs pos="66000">
                <a:srgbClr val="FFFF00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1" name="Picture 2" descr="D:\DCIM\100MEDIA\IMAG18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6556" r="24900" b="12771"/>
          <a:stretch/>
        </p:blipFill>
        <p:spPr bwMode="auto">
          <a:xfrm flipH="1">
            <a:off x="1619872" y="3625466"/>
            <a:ext cx="5372274" cy="29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6934200" y="3856530"/>
            <a:ext cx="57419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CCD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00600" y="3583996"/>
            <a:ext cx="558102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FGC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52800" y="3166265"/>
            <a:ext cx="990599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Streak Camera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18787" y="4662374"/>
            <a:ext cx="962825" cy="64633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Double Slit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188975" y="4225862"/>
            <a:ext cx="4188647" cy="151935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 flipV="1">
            <a:off x="2133600" y="4225862"/>
            <a:ext cx="4244022" cy="122936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5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16" y="-95250"/>
            <a:ext cx="8566150" cy="788988"/>
          </a:xfrm>
        </p:spPr>
        <p:txBody>
          <a:bodyPr/>
          <a:lstStyle/>
          <a:p>
            <a:r>
              <a:rPr lang="en-US" sz="3400" dirty="0" smtClean="0"/>
              <a:t>Problems with Old M</a:t>
            </a:r>
            <a:r>
              <a:rPr lang="en-US" sz="3400" dirty="0" smtClean="0"/>
              <a:t>irror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13508" y="931927"/>
            <a:ext cx="8595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March 2013: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M</a:t>
            </a:r>
            <a:r>
              <a:rPr lang="en-US" b="0" dirty="0" smtClean="0">
                <a:latin typeface="+mj-lt"/>
              </a:rPr>
              <a:t>easurements limited by </a:t>
            </a:r>
            <a:r>
              <a:rPr lang="en-US" b="0" dirty="0" err="1" smtClean="0">
                <a:latin typeface="+mj-lt"/>
              </a:rPr>
              <a:t>wavefront</a:t>
            </a:r>
            <a:r>
              <a:rPr lang="en-US" b="0" dirty="0" smtClean="0">
                <a:latin typeface="+mj-lt"/>
              </a:rPr>
              <a:t> distortion produced by in-vacuum mirror</a:t>
            </a:r>
            <a:endParaRPr lang="en-US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Detected using Hartman Mask measurements, analyzing spatial degree of coherence, and finally confirmed with the PTV surface flatness measurement using </a:t>
            </a:r>
            <a:r>
              <a:rPr lang="en-US" b="0" dirty="0" err="1" smtClean="0">
                <a:latin typeface="+mj-lt"/>
              </a:rPr>
              <a:t>Fizeau</a:t>
            </a:r>
            <a:r>
              <a:rPr lang="en-US" b="0" dirty="0" smtClean="0">
                <a:latin typeface="+mj-lt"/>
              </a:rPr>
              <a:t>. </a:t>
            </a:r>
          </a:p>
        </p:txBody>
      </p:sp>
      <p:pic>
        <p:nvPicPr>
          <p:cNvPr id="7" name="Picture 2" descr="C:\Users\uiriso\Documents\CONFERENCES\ALERT_Valencia2014\LauraMirror\OldMirUbal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3087207"/>
            <a:ext cx="4428309" cy="24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7569" y="2781382"/>
            <a:ext cx="283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err="1" smtClean="0">
                <a:solidFill>
                  <a:srgbClr val="000000"/>
                </a:solidFill>
                <a:latin typeface="Calibri"/>
              </a:rPr>
              <a:t>Fizeau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 Measurements: ~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l/1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2877611"/>
            <a:ext cx="3471381" cy="29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3000" y="2783447"/>
            <a:ext cx="39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/>
              </a:rPr>
              <a:t>Hartmann Mask Measurements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: ~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l/0.5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Mirror Deterioration (Exp. Div.)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t="16978" r="42623" b="33529"/>
          <a:stretch/>
        </p:blipFill>
        <p:spPr bwMode="auto">
          <a:xfrm>
            <a:off x="512763" y="2274569"/>
            <a:ext cx="3220507" cy="28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0423" y="862149"/>
            <a:ext cx="5965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Old mirror presented clear irregularities, visible on simple eye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 smtClean="0">
                <a:latin typeface="+mj-lt"/>
              </a:rPr>
              <a:t>Study using </a:t>
            </a:r>
            <a:r>
              <a:rPr lang="en-US" b="0" dirty="0" err="1" smtClean="0">
                <a:latin typeface="+mj-lt"/>
              </a:rPr>
              <a:t>Profilometry</a:t>
            </a:r>
            <a:r>
              <a:rPr lang="en-US" b="0" dirty="0" smtClean="0">
                <a:latin typeface="+mj-lt"/>
              </a:rPr>
              <a:t>: they are not scratches, but </a:t>
            </a:r>
            <a:r>
              <a:rPr lang="en-US" dirty="0" smtClean="0">
                <a:solidFill>
                  <a:srgbClr val="FF3300"/>
                </a:solidFill>
                <a:latin typeface="+mj-lt"/>
              </a:rPr>
              <a:t>steps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14775" r="21645" b="8209"/>
          <a:stretch/>
        </p:blipFill>
        <p:spPr bwMode="auto">
          <a:xfrm>
            <a:off x="4600965" y="2370993"/>
            <a:ext cx="3369325" cy="2732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47259" y="5600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Something has grown up in the surface of our old Cu mirror </a:t>
            </a:r>
          </a:p>
        </p:txBody>
      </p:sp>
    </p:spTree>
    <p:extLst>
      <p:ext uri="{BB962C8B-B14F-4D97-AF65-F5344CB8AC3E}">
        <p14:creationId xmlns:p14="http://schemas.microsoft.com/office/powerpoint/2010/main" val="238225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Mirror </a:t>
            </a:r>
            <a:r>
              <a:rPr lang="en-US" dirty="0" smtClean="0"/>
              <a:t>Deterioration (Exp. </a:t>
            </a:r>
            <a:r>
              <a:rPr lang="en-US" dirty="0" err="1" smtClean="0"/>
              <a:t>Div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11429" r="17391" b="8572"/>
          <a:stretch/>
        </p:blipFill>
        <p:spPr bwMode="auto">
          <a:xfrm>
            <a:off x="1750423" y="1523731"/>
            <a:ext cx="4950824" cy="35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0423" y="862149"/>
            <a:ext cx="530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Raman Spectroscopy study: </a:t>
            </a:r>
            <a:r>
              <a:rPr lang="en-US" b="0" dirty="0" err="1" smtClean="0">
                <a:latin typeface="+mj-lt"/>
              </a:rPr>
              <a:t>nano</a:t>
            </a:r>
            <a:r>
              <a:rPr lang="en-US" b="0" dirty="0" smtClean="0">
                <a:latin typeface="+mj-lt"/>
              </a:rPr>
              <a:t>-Crystalline Diamond 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866" y="5411079"/>
            <a:ext cx="692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  <a:sym typeface="Wingdings" panose="05000000000000000000" pitchFamily="2" charset="2"/>
              </a:rPr>
              <a:t> Next Steps: cutting the Cu mirror to perform XPS studies and confirm the carbon chemistry</a:t>
            </a:r>
            <a:endParaRPr lang="en-US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20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Mirror and Vacuum Window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2962" y="4702020"/>
            <a:ext cx="7367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è"/>
            </a:pPr>
            <a:r>
              <a:rPr lang="en-US" b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Mirror, vacuum window, and in-air mirrors exchanged </a:t>
            </a:r>
            <a:r>
              <a:rPr lang="en-US" b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in Jan. 2014</a:t>
            </a:r>
          </a:p>
          <a:p>
            <a:pPr lvl="0"/>
            <a:endParaRPr lang="en-US" b="0" dirty="0" smtClean="0">
              <a:solidFill>
                <a:srgbClr val="000000"/>
              </a:solidFill>
              <a:latin typeface="Calibri"/>
              <a:sym typeface="Wingdings" panose="05000000000000000000" pitchFamily="2" charset="2"/>
            </a:endParaRPr>
          </a:p>
          <a:p>
            <a:pPr lvl="0"/>
            <a:r>
              <a:rPr lang="en-US" b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 New </a:t>
            </a:r>
            <a:r>
              <a:rPr lang="en-US" b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mirror slightly larger (+1mrad vertically more</a:t>
            </a:r>
            <a:r>
              <a:rPr lang="en-US" b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). Better resolution of interferometry </a:t>
            </a:r>
            <a:endParaRPr lang="en-US" b="0" dirty="0">
              <a:solidFill>
                <a:srgbClr val="000000"/>
              </a:solidFill>
              <a:latin typeface="Calibri"/>
              <a:sym typeface="Wingdings" panose="05000000000000000000" pitchFamily="2" charset="2"/>
            </a:endParaRPr>
          </a:p>
          <a:p>
            <a:pPr lvl="0"/>
            <a:endParaRPr lang="en-US" b="0" dirty="0" smtClean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en-US" b="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 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Better 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PTV flatness and “</a:t>
            </a:r>
            <a:r>
              <a:rPr lang="en-US" b="0" dirty="0" err="1">
                <a:solidFill>
                  <a:srgbClr val="000000"/>
                </a:solidFill>
                <a:latin typeface="Calibri"/>
              </a:rPr>
              <a:t>Kanigen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” coating to protect from contamination </a:t>
            </a:r>
          </a:p>
        </p:txBody>
      </p:sp>
      <p:pic>
        <p:nvPicPr>
          <p:cNvPr id="8" name="Picture 3" descr="C:\Users\uiriso\Documents\CONFERENCES\ALERT_Valencia2014\LauraMirror\ROI Ubald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10047"/>
          <a:stretch/>
        </p:blipFill>
        <p:spPr bwMode="auto">
          <a:xfrm>
            <a:off x="2397723" y="1289484"/>
            <a:ext cx="4331509" cy="26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82841" y="1024651"/>
            <a:ext cx="1970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/>
              </a:rPr>
              <a:t>New Mirror ~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l/10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55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31" y="-95250"/>
            <a:ext cx="8566150" cy="788988"/>
          </a:xfrm>
        </p:spPr>
        <p:txBody>
          <a:bodyPr/>
          <a:lstStyle/>
          <a:p>
            <a:r>
              <a:rPr lang="en-US" sz="3200" dirty="0"/>
              <a:t>Interference using </a:t>
            </a:r>
            <a:r>
              <a:rPr lang="en-US" sz="3200" dirty="0" smtClean="0"/>
              <a:t>NEW </a:t>
            </a:r>
            <a:r>
              <a:rPr lang="en-US" sz="3200" dirty="0" smtClean="0"/>
              <a:t>equipment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3508" y="931927"/>
            <a:ext cx="8595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March 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Results after exchanging in-vacuum mirror, vacuum window, and in-air mirrors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+mj-lt"/>
              </a:rPr>
              <a:t>Wavefront</a:t>
            </a:r>
            <a:r>
              <a:rPr lang="en-US" b="0" dirty="0" smtClean="0">
                <a:latin typeface="+mj-lt"/>
              </a:rPr>
              <a:t> arriving at double slit more homogenous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First measurements showed better reproducibility </a:t>
            </a:r>
            <a:r>
              <a:rPr lang="en-US" b="0" dirty="0" smtClean="0">
                <a:latin typeface="+mj-lt"/>
              </a:rPr>
              <a:t>and in agreement with theory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9702" r="23164" b="13214"/>
          <a:stretch/>
        </p:blipFill>
        <p:spPr bwMode="auto">
          <a:xfrm>
            <a:off x="2351314" y="2319659"/>
            <a:ext cx="4023360" cy="30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8112" y="5603966"/>
            <a:ext cx="787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alibri"/>
              </a:rPr>
              <a:t>NEXT STEPS: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I</a:t>
            </a:r>
            <a:r>
              <a:rPr lang="en-US" b="0" dirty="0" smtClean="0">
                <a:latin typeface="+mj-lt"/>
              </a:rPr>
              <a:t>ncrease system robustness and to use it as on/line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Bunch-by-bunch size measurements using a Fast Gated Camera (CERN </a:t>
            </a:r>
            <a:r>
              <a:rPr lang="en-US" b="0" dirty="0" err="1" smtClean="0">
                <a:latin typeface="+mj-lt"/>
              </a:rPr>
              <a:t>collab</a:t>
            </a:r>
            <a:r>
              <a:rPr lang="en-US" b="0" dirty="0" smtClean="0">
                <a:latin typeface="+mj-lt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Four-slits </a:t>
            </a:r>
            <a:r>
              <a:rPr lang="en-US" b="0" dirty="0" err="1" smtClean="0">
                <a:latin typeface="+mj-lt"/>
              </a:rPr>
              <a:t>interferograms</a:t>
            </a:r>
            <a:r>
              <a:rPr lang="en-US" b="0" dirty="0" smtClean="0">
                <a:latin typeface="+mj-lt"/>
              </a:rPr>
              <a:t> to simultaneously obtain </a:t>
            </a:r>
            <a:r>
              <a:rPr lang="en-US" b="0" dirty="0" err="1" smtClean="0">
                <a:latin typeface="+mj-lt"/>
              </a:rPr>
              <a:t>hor</a:t>
            </a:r>
            <a:r>
              <a:rPr lang="en-US" b="0" dirty="0" smtClean="0">
                <a:latin typeface="+mj-lt"/>
              </a:rPr>
              <a:t> and </a:t>
            </a:r>
            <a:r>
              <a:rPr lang="en-US" b="0" dirty="0" err="1" smtClean="0">
                <a:latin typeface="+mj-lt"/>
              </a:rPr>
              <a:t>ver</a:t>
            </a:r>
            <a:r>
              <a:rPr lang="en-US" b="0" dirty="0" smtClean="0">
                <a:latin typeface="+mj-lt"/>
              </a:rPr>
              <a:t> beam size </a:t>
            </a:r>
          </a:p>
        </p:txBody>
      </p:sp>
    </p:spTree>
    <p:extLst>
      <p:ext uri="{BB962C8B-B14F-4D97-AF65-F5344CB8AC3E}">
        <p14:creationId xmlns:p14="http://schemas.microsoft.com/office/powerpoint/2010/main" val="10283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509" y="1861097"/>
            <a:ext cx="53655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Classical Pinhole Camera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Double slit interference 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In-air X-ray Detectors </a:t>
            </a:r>
          </a:p>
          <a:p>
            <a:endParaRPr lang="en-US" sz="3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90" y="-95250"/>
            <a:ext cx="8566150" cy="788988"/>
          </a:xfrm>
        </p:spPr>
        <p:txBody>
          <a:bodyPr/>
          <a:lstStyle/>
          <a:p>
            <a:r>
              <a:rPr lang="en-US" sz="3400" dirty="0" smtClean="0"/>
              <a:t>In-air X-Ray Detectors (</a:t>
            </a:r>
            <a:r>
              <a:rPr lang="en-US" sz="3400" dirty="0" err="1" smtClean="0"/>
              <a:t>iXD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982" y="929938"/>
            <a:ext cx="835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Based on projection from very hard x-rays from sync. </a:t>
            </a:r>
            <a:r>
              <a:rPr lang="en-US" b="0" dirty="0">
                <a:latin typeface="+mj-lt"/>
              </a:rPr>
              <a:t>r</a:t>
            </a:r>
            <a:r>
              <a:rPr lang="en-US" b="0" dirty="0" smtClean="0">
                <a:latin typeface="+mj-lt"/>
              </a:rPr>
              <a:t>ad traversing the dipole absorbers*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65" y="6523816"/>
            <a:ext cx="4381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*</a:t>
            </a:r>
            <a:r>
              <a:rPr lang="en-US" sz="1400" b="0" dirty="0" err="1" smtClean="0">
                <a:solidFill>
                  <a:srgbClr val="000000"/>
                </a:solidFill>
                <a:latin typeface="Calibri"/>
              </a:rPr>
              <a:t>K.Scheidt</a:t>
            </a:r>
            <a:r>
              <a:rPr lang="en-US" sz="1400" b="0" dirty="0">
                <a:solidFill>
                  <a:srgbClr val="000000"/>
                </a:solidFill>
                <a:latin typeface="Calibri"/>
              </a:rPr>
              <a:t>, Proc. Of </a:t>
            </a:r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DIPAC’05; </a:t>
            </a:r>
            <a:r>
              <a:rPr lang="en-US" sz="1400" b="0" dirty="0" err="1" smtClean="0">
                <a:solidFill>
                  <a:srgbClr val="000000"/>
                </a:solidFill>
                <a:latin typeface="Calibri"/>
              </a:rPr>
              <a:t>A.Muller</a:t>
            </a:r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, Proc. Of EPAC’06 </a:t>
            </a:r>
            <a:endParaRPr 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19378" y="1776542"/>
            <a:ext cx="5918335" cy="2775989"/>
            <a:chOff x="2036945" y="2907924"/>
            <a:chExt cx="5351717" cy="2258568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3" t="33087" r="20136" b="13990"/>
            <a:stretch/>
          </p:blipFill>
          <p:spPr bwMode="auto">
            <a:xfrm>
              <a:off x="2036946" y="3050310"/>
              <a:ext cx="4968650" cy="211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38"/>
            <p:cNvSpPr/>
            <p:nvPr/>
          </p:nvSpPr>
          <p:spPr bwMode="auto">
            <a:xfrm>
              <a:off x="2036945" y="4092573"/>
              <a:ext cx="5229907" cy="486092"/>
            </a:xfrm>
            <a:custGeom>
              <a:avLst/>
              <a:gdLst>
                <a:gd name="connsiteX0" fmla="*/ 0 w 5016138"/>
                <a:gd name="connsiteY0" fmla="*/ 66052 h 418749"/>
                <a:gd name="connsiteX1" fmla="*/ 2194560 w 5016138"/>
                <a:gd name="connsiteY1" fmla="*/ 26864 h 418749"/>
                <a:gd name="connsiteX2" fmla="*/ 5016138 w 5016138"/>
                <a:gd name="connsiteY2" fmla="*/ 418749 h 418749"/>
                <a:gd name="connsiteX3" fmla="*/ 5016138 w 5016138"/>
                <a:gd name="connsiteY3" fmla="*/ 418749 h 418749"/>
                <a:gd name="connsiteX0" fmla="*/ 0 w 5016138"/>
                <a:gd name="connsiteY0" fmla="*/ 45332 h 398029"/>
                <a:gd name="connsiteX1" fmla="*/ 2530463 w 5016138"/>
                <a:gd name="connsiteY1" fmla="*/ 36741 h 398029"/>
                <a:gd name="connsiteX2" fmla="*/ 5016138 w 5016138"/>
                <a:gd name="connsiteY2" fmla="*/ 398029 h 398029"/>
                <a:gd name="connsiteX3" fmla="*/ 5016138 w 5016138"/>
                <a:gd name="connsiteY3" fmla="*/ 398029 h 398029"/>
                <a:gd name="connsiteX0" fmla="*/ 0 w 5016138"/>
                <a:gd name="connsiteY0" fmla="*/ 26838 h 379535"/>
                <a:gd name="connsiteX1" fmla="*/ 2597644 w 5016138"/>
                <a:gd name="connsiteY1" fmla="*/ 59045 h 379535"/>
                <a:gd name="connsiteX2" fmla="*/ 5016138 w 5016138"/>
                <a:gd name="connsiteY2" fmla="*/ 379535 h 379535"/>
                <a:gd name="connsiteX3" fmla="*/ 5016138 w 5016138"/>
                <a:gd name="connsiteY3" fmla="*/ 379535 h 3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6138" h="379535">
                  <a:moveTo>
                    <a:pt x="0" y="26838"/>
                  </a:moveTo>
                  <a:cubicBezTo>
                    <a:pt x="679268" y="-22148"/>
                    <a:pt x="1761621" y="262"/>
                    <a:pt x="2597644" y="59045"/>
                  </a:cubicBezTo>
                  <a:cubicBezTo>
                    <a:pt x="3433667" y="117828"/>
                    <a:pt x="4613056" y="326120"/>
                    <a:pt x="5016138" y="379535"/>
                  </a:cubicBezTo>
                  <a:lnTo>
                    <a:pt x="5016138" y="379535"/>
                  </a:lnTo>
                </a:path>
              </a:pathLst>
            </a:custGeom>
            <a:noFill/>
            <a:ln w="5715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64042" y="457866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9933"/>
                  </a:solidFill>
                  <a:latin typeface="+mj-lt"/>
                </a:rPr>
                <a:t>e</a:t>
              </a:r>
              <a:r>
                <a:rPr lang="en-US" dirty="0" smtClean="0">
                  <a:solidFill>
                    <a:srgbClr val="339933"/>
                  </a:solidFill>
                  <a:latin typeface="+mj-lt"/>
                </a:rPr>
                <a:t>-beam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394408" y="4092573"/>
              <a:ext cx="4421039" cy="158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6568694" y="3686025"/>
              <a:ext cx="8199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+mj-lt"/>
                </a:rPr>
                <a:t>X-rays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21368141">
              <a:off x="4629552" y="2907924"/>
              <a:ext cx="106356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Absorber</a:t>
              </a: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 bwMode="auto">
            <a:xfrm>
              <a:off x="5173778" y="3276836"/>
              <a:ext cx="422804" cy="66675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2793528" y="4393999"/>
              <a:ext cx="101996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DIPOLE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596582" y="3943590"/>
              <a:ext cx="293914" cy="292674"/>
            </a:xfrm>
            <a:prstGeom prst="roundRect">
              <a:avLst/>
            </a:prstGeom>
            <a:solidFill>
              <a:srgbClr val="C00000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5380" y="4749088"/>
            <a:ext cx="7615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Calibri"/>
              </a:rPr>
              <a:t>MOTIVATION: alternative </a:t>
            </a:r>
            <a:r>
              <a:rPr lang="en-US" b="0" dirty="0" err="1" smtClean="0">
                <a:solidFill>
                  <a:srgbClr val="000000"/>
                </a:solidFill>
                <a:latin typeface="Calibri"/>
              </a:rPr>
              <a:t>emittance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 measurement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Calibri"/>
              </a:rPr>
              <a:t>PROS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: cheap and easy, </a:t>
            </a:r>
            <a:r>
              <a:rPr lang="en-US" b="0" dirty="0" err="1">
                <a:solidFill>
                  <a:srgbClr val="000000"/>
                </a:solidFill>
                <a:latin typeface="Calibri"/>
              </a:rPr>
              <a:t>iXD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 can be located outside vacuum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Calibri"/>
              </a:rPr>
              <a:t>CONS: Only vertical beam size is inferred</a:t>
            </a:r>
          </a:p>
          <a:p>
            <a:pPr lvl="2"/>
            <a:r>
              <a:rPr lang="en-US" b="0" dirty="0">
                <a:solidFill>
                  <a:srgbClr val="000000"/>
                </a:solidFill>
                <a:latin typeface="Calibri"/>
              </a:rPr>
              <a:t>No much room to improve resolution</a:t>
            </a:r>
          </a:p>
        </p:txBody>
      </p:sp>
    </p:spTree>
    <p:extLst>
      <p:ext uri="{BB962C8B-B14F-4D97-AF65-F5344CB8AC3E}">
        <p14:creationId xmlns:p14="http://schemas.microsoft.com/office/powerpoint/2010/main" val="23463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In-air X-Ray Detectors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8052" y="831560"/>
            <a:ext cx="787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So far, only successfully used at ESRF and ANKA due to </a:t>
            </a:r>
            <a:r>
              <a:rPr lang="en-US" b="0" dirty="0" err="1" smtClean="0">
                <a:latin typeface="+mj-lt"/>
              </a:rPr>
              <a:t>favourable</a:t>
            </a:r>
            <a:r>
              <a:rPr lang="en-US" b="0" dirty="0" smtClean="0">
                <a:latin typeface="+mj-lt"/>
              </a:rPr>
              <a:t> conditions</a:t>
            </a:r>
          </a:p>
          <a:p>
            <a:pPr algn="ctr"/>
            <a:r>
              <a:rPr lang="en-US" b="0" dirty="0" smtClean="0">
                <a:latin typeface="+mj-lt"/>
              </a:rPr>
              <a:t>(combination of high energy and absorber thickness) </a:t>
            </a:r>
          </a:p>
          <a:p>
            <a:pPr algn="ctr"/>
            <a:endParaRPr lang="en-US" b="0" dirty="0" smtClean="0">
              <a:latin typeface="+mj-lt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72" y="2873828"/>
            <a:ext cx="6431795" cy="31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11091" y="6035893"/>
            <a:ext cx="553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Need to work on scintillator material and optical system to optimize every photon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06370"/>
              </p:ext>
            </p:extLst>
          </p:nvPr>
        </p:nvGraphicFramePr>
        <p:xfrm>
          <a:off x="1560306" y="163732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ANKA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ALBA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r>
                        <a:rPr lang="en-US" baseline="0" dirty="0" smtClean="0"/>
                        <a:t>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5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iXD</a:t>
            </a:r>
            <a:r>
              <a:rPr lang="en-US" dirty="0" smtClean="0"/>
              <a:t>: First Results (March 2014)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7144" y="988125"/>
            <a:ext cx="5364819" cy="2505108"/>
            <a:chOff x="186895" y="1522071"/>
            <a:chExt cx="4911634" cy="2158694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" t="16517" r="14860" b="19911"/>
            <a:stretch/>
          </p:blipFill>
          <p:spPr bwMode="auto">
            <a:xfrm>
              <a:off x="186895" y="1522072"/>
              <a:ext cx="4911634" cy="215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3644538" y="1522071"/>
              <a:ext cx="1453991" cy="2158693"/>
            </a:xfrm>
            <a:prstGeom prst="rect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21527" y="1001188"/>
            <a:ext cx="3422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For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FIRST FEASIBILITY TESTS</a:t>
            </a:r>
            <a:r>
              <a:rPr lang="en-US" b="0" dirty="0" smtClean="0">
                <a:latin typeface="+mj-lt"/>
              </a:rPr>
              <a:t> with scintillating material, an </a:t>
            </a:r>
            <a:r>
              <a:rPr lang="en-US" b="0" dirty="0" err="1" smtClean="0">
                <a:latin typeface="+mj-lt"/>
              </a:rPr>
              <a:t>iXD</a:t>
            </a:r>
            <a:r>
              <a:rPr lang="en-US" b="0" dirty="0" smtClean="0">
                <a:latin typeface="+mj-lt"/>
              </a:rPr>
              <a:t> prototype was (rudimentary) installed for </a:t>
            </a:r>
          </a:p>
          <a:p>
            <a:endParaRPr lang="en-US" b="0" dirty="0" smtClean="0">
              <a:latin typeface="+mj-lt"/>
            </a:endParaRPr>
          </a:p>
          <a:p>
            <a:r>
              <a:rPr lang="en-US" b="0" dirty="0" smtClean="0">
                <a:latin typeface="+mj-lt"/>
              </a:rPr>
              <a:t>Material tested: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 smtClean="0">
                <a:latin typeface="+mj-lt"/>
              </a:rPr>
              <a:t>YAG:Ce</a:t>
            </a:r>
            <a:r>
              <a:rPr lang="en-US" b="0" dirty="0" smtClean="0">
                <a:latin typeface="+mj-lt"/>
              </a:rPr>
              <a:t> (no success)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9933"/>
                </a:solidFill>
                <a:latin typeface="+mj-lt"/>
              </a:rPr>
              <a:t>Prelude </a:t>
            </a:r>
            <a:r>
              <a:rPr lang="en-US" b="0" dirty="0" smtClean="0">
                <a:latin typeface="+mj-lt"/>
              </a:rPr>
              <a:t>- </a:t>
            </a:r>
            <a:r>
              <a:rPr lang="en-US" b="0" dirty="0" smtClean="0">
                <a:solidFill>
                  <a:srgbClr val="339933"/>
                </a:solidFill>
                <a:latin typeface="Calibri"/>
              </a:rPr>
              <a:t>LuYSiO5</a:t>
            </a:r>
            <a:r>
              <a:rPr lang="en-US" b="0" dirty="0" smtClean="0">
                <a:latin typeface="+mj-lt"/>
              </a:rPr>
              <a:t> (success)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1713" y="4162696"/>
            <a:ext cx="3082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With Prelude screen, 0.8mm an image is obtained with exposure times &gt;1sec 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 smtClean="0">
                <a:latin typeface="+mj-lt"/>
              </a:rPr>
              <a:t>Beam size roughly agrees with theoretical values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8035" r="15713" b="14287"/>
          <a:stretch/>
        </p:blipFill>
        <p:spPr bwMode="auto">
          <a:xfrm>
            <a:off x="479865" y="3670760"/>
            <a:ext cx="4719516" cy="30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31965" y="456340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15mA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44264" y="455904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30mA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1964" y="609610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j-lt"/>
              </a:rPr>
              <a:t>8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0mA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4263" y="609610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100mA</a:t>
            </a:r>
          </a:p>
        </p:txBody>
      </p:sp>
    </p:spTree>
    <p:extLst>
      <p:ext uri="{BB962C8B-B14F-4D97-AF65-F5344CB8AC3E}">
        <p14:creationId xmlns:p14="http://schemas.microsoft.com/office/powerpoint/2010/main" val="1662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509" y="1848034"/>
            <a:ext cx="52613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Pinhole Camera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Double slit interference 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In-air X-ray Detectors </a:t>
            </a:r>
          </a:p>
          <a:p>
            <a:endParaRPr lang="en-US" sz="3600" b="0" dirty="0">
              <a:latin typeface="Calibri" panose="020F0502020204030204" pitchFamily="34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549275" y="-95250"/>
            <a:ext cx="8566150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r>
              <a:rPr lang="en-US" b="0" kern="0" dirty="0" smtClean="0"/>
              <a:t>Introduction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7221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r="18289" b="22574"/>
          <a:stretch/>
        </p:blipFill>
        <p:spPr bwMode="auto">
          <a:xfrm>
            <a:off x="1178777" y="1796044"/>
            <a:ext cx="7479380" cy="35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7360" y="1058091"/>
            <a:ext cx="523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Pinhole (black</a:t>
            </a:r>
            <a:r>
              <a:rPr lang="en-US" b="0" dirty="0" smtClean="0">
                <a:latin typeface="+mj-lt"/>
              </a:rPr>
              <a:t>), and  </a:t>
            </a:r>
            <a:r>
              <a:rPr lang="en-US" b="0" dirty="0" err="1" smtClean="0">
                <a:latin typeface="+mj-lt"/>
              </a:rPr>
              <a:t>iXD</a:t>
            </a:r>
            <a:r>
              <a:rPr lang="en-US" b="0" dirty="0" smtClean="0">
                <a:latin typeface="+mj-lt"/>
              </a:rPr>
              <a:t> </a:t>
            </a:r>
            <a:r>
              <a:rPr lang="en-US" b="0" dirty="0" smtClean="0">
                <a:latin typeface="+mj-lt"/>
              </a:rPr>
              <a:t>(blue</a:t>
            </a:r>
            <a:r>
              <a:rPr lang="en-US" b="0" dirty="0" smtClean="0">
                <a:latin typeface="+mj-lt"/>
              </a:rPr>
              <a:t>) during a Coupling scan</a:t>
            </a:r>
            <a:endParaRPr lang="en-US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88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In-air X-ray Detector Limitations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20949" r="28796" b="28694"/>
          <a:stretch/>
        </p:blipFill>
        <p:spPr bwMode="auto">
          <a:xfrm>
            <a:off x="222068" y="1911882"/>
            <a:ext cx="4075612" cy="28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27057" y="2015431"/>
                <a:ext cx="205998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𝑠𝑐</m:t>
                        </m:r>
                      </m:sub>
                    </m:sSub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b="0" i="1" baseline="30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="0" dirty="0" smtClean="0">
                    <a:latin typeface="+mj-lt"/>
                  </a:rPr>
                  <a:t>  + (L</a:t>
                </a:r>
                <a:r>
                  <a:rPr lang="ca-ES" b="0" dirty="0" smtClean="0">
                    <a:latin typeface="+mj-lt"/>
                  </a:rPr>
                  <a:t>·</a:t>
                </a:r>
                <a:r>
                  <a:rPr lang="ca-ES" b="0" dirty="0" smtClean="0">
                    <a:latin typeface="Symbol" panose="05050102010706020507" pitchFamily="18" charset="2"/>
                  </a:rPr>
                  <a:t>a</a:t>
                </a:r>
                <a:r>
                  <a:rPr lang="ca-ES" b="0" dirty="0" smtClean="0">
                    <a:latin typeface="+mj-lt"/>
                  </a:rPr>
                  <a:t>)</a:t>
                </a:r>
                <a:r>
                  <a:rPr lang="ca-ES" b="0" baseline="30000" dirty="0" smtClean="0">
                    <a:latin typeface="+mj-lt"/>
                  </a:rPr>
                  <a:t>2</a:t>
                </a:r>
                <a:endParaRPr lang="en-US" b="0" baseline="30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57" y="2015431"/>
                <a:ext cx="2059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677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07839" y="2593241"/>
            <a:ext cx="436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For this first case, PSF is quite large: </a:t>
            </a:r>
          </a:p>
          <a:p>
            <a:r>
              <a:rPr lang="en-US" b="0" dirty="0" smtClean="0">
                <a:latin typeface="+mj-lt"/>
              </a:rPr>
              <a:t>E~130keV;</a:t>
            </a:r>
            <a:r>
              <a:rPr lang="en-US" b="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b="0" dirty="0" smtClean="0">
                <a:latin typeface="+mj-lt"/>
                <a:sym typeface="Wingdings" panose="05000000000000000000" pitchFamily="2" charset="2"/>
              </a:rPr>
              <a:t>=0.025mrad; L=1.7m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b="0" dirty="0" smtClean="0">
                <a:solidFill>
                  <a:srgbClr val="000000"/>
                </a:solidFill>
                <a:latin typeface="Calibri"/>
              </a:rPr>
              <a:t>PSF = (L</a:t>
            </a:r>
            <a:r>
              <a:rPr lang="ca-ES" b="0" dirty="0">
                <a:solidFill>
                  <a:srgbClr val="000000"/>
                </a:solidFill>
                <a:latin typeface="Calibri"/>
              </a:rPr>
              <a:t>·</a:t>
            </a:r>
            <a:r>
              <a:rPr lang="ca-ES" b="0" dirty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ca-ES" b="0" dirty="0" smtClean="0">
                <a:solidFill>
                  <a:srgbClr val="000000"/>
                </a:solidFill>
                <a:latin typeface="Calibri"/>
              </a:rPr>
              <a:t>) ~ 42um! </a:t>
            </a:r>
          </a:p>
          <a:p>
            <a:endParaRPr lang="ca-ES" b="0" dirty="0" smtClean="0">
              <a:solidFill>
                <a:srgbClr val="000000"/>
              </a:solidFill>
              <a:latin typeface="Calibri"/>
            </a:endParaRPr>
          </a:p>
          <a:p>
            <a:r>
              <a:rPr lang="ca-ES" b="0" dirty="0" smtClean="0">
                <a:solidFill>
                  <a:srgbClr val="000000"/>
                </a:solidFill>
                <a:latin typeface="Calibri"/>
              </a:rPr>
              <a:t>...but we are seeing smaller beams...</a:t>
            </a:r>
            <a:endParaRPr lang="ca-ES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692" y="940526"/>
            <a:ext cx="713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PSF is limited by distance between source-point to </a:t>
            </a:r>
            <a:r>
              <a:rPr lang="en-US" b="0" dirty="0" err="1" smtClean="0">
                <a:latin typeface="+mj-lt"/>
              </a:rPr>
              <a:t>iXD</a:t>
            </a:r>
            <a:r>
              <a:rPr lang="en-US" b="0" dirty="0" smtClean="0">
                <a:latin typeface="+mj-lt"/>
              </a:rPr>
              <a:t> location and photon divergence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9691" y="5236420"/>
            <a:ext cx="6700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NEXT STEPS: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use 1mm thick Prelude screen, still looking for better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Better mechanical fixation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Ray tracing to understand the “comet-like” spot</a:t>
            </a:r>
            <a:endParaRPr lang="en-US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To be used at IR beamline to monitor beam position drifts</a:t>
            </a:r>
            <a:r>
              <a:rPr lang="en-US" b="0" dirty="0">
                <a:latin typeface="+mj-lt"/>
              </a:rPr>
              <a:t>	</a:t>
            </a:r>
            <a:r>
              <a:rPr lang="en-US" b="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3097" y="946694"/>
            <a:ext cx="536557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Classical Pinhole Camera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Double slit interference 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In-air X-ray Detectors </a:t>
            </a:r>
          </a:p>
          <a:p>
            <a:endParaRPr lang="en-US" sz="3600" b="0" dirty="0" smtClean="0">
              <a:latin typeface="Calibri" panose="020F0502020204030204" pitchFamily="34" charset="0"/>
            </a:endParaRPr>
          </a:p>
          <a:p>
            <a:endParaRPr lang="en-US" sz="3600" b="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468" y="1438706"/>
            <a:ext cx="4198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Installed and working since Day-1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Reliable and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Minimum beam sizes ~7um (8pm*rad)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471" y="3045675"/>
            <a:ext cx="7367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In progress: in-vacuum mirror and vacuum window exchanged in Jan.2014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Due care shall be taken to keep </a:t>
            </a:r>
            <a:r>
              <a:rPr lang="en-US" b="0" dirty="0" err="1" smtClean="0">
                <a:latin typeface="+mj-lt"/>
              </a:rPr>
              <a:t>wavefront</a:t>
            </a:r>
            <a:r>
              <a:rPr lang="en-US" b="0" dirty="0" smtClean="0">
                <a:latin typeface="+mj-lt"/>
              </a:rPr>
              <a:t> homogeneity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Expected beam size ~4um, resolution~1um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Tests to obtain Bunch-by-bunch beam size in the near future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5470" y="4837621"/>
            <a:ext cx="710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In-progress: feasibility studies done successfully with Prelude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Two setups going to be precisely installed at dipoles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Right now, PSF~42um, few room to improve it since we are mechanically limited for the minimum source-to-screen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1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5" y="1517196"/>
            <a:ext cx="30194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958047" y="2953160"/>
            <a:ext cx="274320" cy="1293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226527" y="4363947"/>
            <a:ext cx="242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“dust” footprint outside</a:t>
            </a:r>
          </a:p>
          <a:p>
            <a:r>
              <a:rPr lang="en-US" b="0" dirty="0" smtClean="0">
                <a:latin typeface="+mj-lt"/>
              </a:rPr>
              <a:t>Blackening inside</a:t>
            </a:r>
            <a:endParaRPr lang="en-US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9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509" y="1848034"/>
            <a:ext cx="52613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Pinhole Camera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Double slit interference 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In-air X-ray Detectors </a:t>
            </a:r>
          </a:p>
          <a:p>
            <a:endParaRPr lang="en-US" sz="3600" b="0" dirty="0">
              <a:latin typeface="Calibri" panose="020F0502020204030204" pitchFamily="34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549275" y="-95250"/>
            <a:ext cx="8566150" cy="7889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r>
              <a:rPr lang="en-US" b="0" kern="0" dirty="0" smtClean="0"/>
              <a:t>Introduction</a:t>
            </a:r>
            <a:endParaRPr lang="en-US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Pinhole Camera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44955" r="10991" b="17638"/>
          <a:stretch/>
        </p:blipFill>
        <p:spPr bwMode="auto">
          <a:xfrm>
            <a:off x="487805" y="2472969"/>
            <a:ext cx="8372302" cy="21995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1102" y="930326"/>
            <a:ext cx="768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Light from an object (beam) goes through a single aperture (pinhole) and projects an inverted image of the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Image is magnified by a factor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L2/L1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ALBA magnification factor 2.27 (18m length system)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Calibri"/>
              </a:rPr>
              <a:t>Use x-rays: Al-window and Cu-filter (~45keV</a:t>
            </a:r>
            <a:r>
              <a:rPr lang="en-US" b="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b="0" dirty="0" smtClean="0">
              <a:latin typeface="+mj-lt"/>
            </a:endParaRPr>
          </a:p>
        </p:txBody>
      </p:sp>
      <p:pic>
        <p:nvPicPr>
          <p:cNvPr id="16" name="Picture 3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56325" r="6965"/>
          <a:stretch/>
        </p:blipFill>
        <p:spPr bwMode="auto">
          <a:xfrm>
            <a:off x="804248" y="5233611"/>
            <a:ext cx="2633643" cy="1530895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632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0001" r="8539" b="-1428"/>
          <a:stretch>
            <a:fillRect/>
          </a:stretch>
        </p:blipFill>
        <p:spPr bwMode="auto">
          <a:xfrm>
            <a:off x="4312871" y="5209968"/>
            <a:ext cx="1606056" cy="15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11" t="10001" r="8539" b="-14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t="19421" r="10608" b="18265"/>
          <a:stretch>
            <a:fillRect/>
          </a:stretch>
        </p:blipFill>
        <p:spPr bwMode="auto">
          <a:xfrm>
            <a:off x="6855481" y="4979352"/>
            <a:ext cx="1413308" cy="18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398" t="19421" r="10608" b="182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Pinhole Resolution</a:t>
            </a:r>
            <a:endParaRPr lang="en-US" dirty="0"/>
          </a:p>
        </p:txBody>
      </p:sp>
      <p:pic>
        <p:nvPicPr>
          <p:cNvPr id="65539" name="Picture 3" descr="lambdas_blur-dif-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9" y="2723763"/>
            <a:ext cx="4352515" cy="304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21" y="1770115"/>
            <a:ext cx="1722418" cy="7488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43" y="1891269"/>
            <a:ext cx="1569308" cy="6277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30906" y="202046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Blurring: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1943" y="1976376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Diffraction: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361" y="995947"/>
            <a:ext cx="786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  <a:sym typeface="Wingdings" panose="05000000000000000000" pitchFamily="2" charset="2"/>
              </a:rPr>
              <a:t>Limited by geometric constrains: while L2 and L1 are usually fixed, pinhole aperture 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w</a:t>
            </a:r>
            <a:r>
              <a:rPr lang="en-US" b="0" dirty="0" smtClean="0">
                <a:latin typeface="+mj-lt"/>
                <a:sym typeface="Wingdings" panose="05000000000000000000" pitchFamily="2" charset="2"/>
              </a:rPr>
              <a:t> can be optimized at design stage to minimize the PSF </a:t>
            </a:r>
            <a:endParaRPr lang="en-US" b="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0504" y="4078275"/>
            <a:ext cx="353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Our system PSF ~ 15um</a:t>
            </a:r>
          </a:p>
          <a:p>
            <a:r>
              <a:rPr lang="en-US" b="0" dirty="0" smtClean="0">
                <a:latin typeface="+mj-lt"/>
              </a:rPr>
              <a:t>Considering our 2.3 magnification, this means we can measure down to ~7um* </a:t>
            </a:r>
          </a:p>
        </p:txBody>
      </p:sp>
      <p:cxnSp>
        <p:nvCxnSpPr>
          <p:cNvPr id="7" name="Straight Connector 6"/>
          <p:cNvCxnSpPr>
            <a:endCxn id="8" idx="0"/>
          </p:cNvCxnSpPr>
          <p:nvPr/>
        </p:nvCxnSpPr>
        <p:spPr bwMode="auto">
          <a:xfrm>
            <a:off x="1959421" y="4911634"/>
            <a:ext cx="0" cy="7339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456719" y="564557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w</a:t>
            </a:r>
            <a:r>
              <a:rPr lang="en-US" b="0" dirty="0" smtClean="0">
                <a:latin typeface="+mj-lt"/>
              </a:rPr>
              <a:t>=10um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752" y="6492239"/>
            <a:ext cx="6237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+mj-lt"/>
              </a:rPr>
              <a:t>*M.A. </a:t>
            </a:r>
            <a:r>
              <a:rPr lang="en-US" sz="1400" b="0" dirty="0" err="1" smtClean="0">
                <a:latin typeface="+mj-lt"/>
              </a:rPr>
              <a:t>Tordeaux</a:t>
            </a:r>
            <a:r>
              <a:rPr lang="en-US" sz="1400" b="0" dirty="0" smtClean="0">
                <a:latin typeface="+mj-lt"/>
              </a:rPr>
              <a:t>, et al, “Ultimate Resolution of </a:t>
            </a:r>
            <a:r>
              <a:rPr lang="en-US" sz="1400" b="0" dirty="0" err="1" smtClean="0">
                <a:latin typeface="+mj-lt"/>
              </a:rPr>
              <a:t>Soelil</a:t>
            </a:r>
            <a:r>
              <a:rPr lang="en-US" sz="1400" b="0" dirty="0" smtClean="0">
                <a:latin typeface="+mj-lt"/>
              </a:rPr>
              <a:t> Pinhole Cameras”, DIPAC’07</a:t>
            </a:r>
          </a:p>
        </p:txBody>
      </p:sp>
    </p:spTree>
    <p:extLst>
      <p:ext uri="{BB962C8B-B14F-4D97-AF65-F5344CB8AC3E}">
        <p14:creationId xmlns:p14="http://schemas.microsoft.com/office/powerpoint/2010/main" val="1849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Pinhole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9871" y="3923820"/>
            <a:ext cx="269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Example at 0.5% </a:t>
            </a:r>
            <a:r>
              <a:rPr lang="en-US" b="0" dirty="0" err="1" smtClean="0">
                <a:latin typeface="+mj-lt"/>
              </a:rPr>
              <a:t>koupling</a:t>
            </a:r>
            <a:endParaRPr lang="en-US" b="0" dirty="0" smtClean="0">
              <a:latin typeface="+mj-lt"/>
            </a:endParaRPr>
          </a:p>
        </p:txBody>
      </p:sp>
      <p:pic>
        <p:nvPicPr>
          <p:cNvPr id="1026" name="Picture 2" descr="\\storage\Accelerators\ControlRoom\data\SR\2013\201311\20131109\15h03_pinhole_MaxKoup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2" y="4367587"/>
            <a:ext cx="3383278" cy="24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torage\Accelerators\ControlRoom\data\SR\2013\201311\20131109\15h03_pinh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2" y="4367588"/>
            <a:ext cx="3383278" cy="24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9253" y="3923820"/>
            <a:ext cx="262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/>
              </a:rPr>
              <a:t>Minimum </a:t>
            </a:r>
            <a:r>
              <a:rPr lang="en-US" b="0" dirty="0" err="1">
                <a:solidFill>
                  <a:srgbClr val="000000"/>
                </a:solidFill>
                <a:latin typeface="Calibri"/>
              </a:rPr>
              <a:t>koupling</a:t>
            </a:r>
            <a:r>
              <a:rPr lang="en-US" b="0" dirty="0">
                <a:solidFill>
                  <a:srgbClr val="000000"/>
                </a:solidFill>
                <a:latin typeface="Calibri"/>
              </a:rPr>
              <a:t> = 0.1%</a:t>
            </a:r>
            <a:endParaRPr lang="en-US" dirty="0"/>
          </a:p>
        </p:txBody>
      </p:sp>
      <p:pic>
        <p:nvPicPr>
          <p:cNvPr id="1028" name="Picture 4" descr="\\storage\Accelerators\ControlRoom\data\SR\2013\201311\20131109\15h03_sy_vs_pr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10" y="777564"/>
            <a:ext cx="3981679" cy="29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5530" y="1148354"/>
            <a:ext cx="26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</a:rPr>
              <a:t>Example: correlation between beam lifetime  and beam size while reducing </a:t>
            </a:r>
            <a:r>
              <a:rPr lang="en-US" b="0" dirty="0" err="1" smtClean="0">
                <a:latin typeface="+mj-lt"/>
              </a:rPr>
              <a:t>koupling</a:t>
            </a:r>
            <a:r>
              <a:rPr lang="en-US" b="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2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Ubaldo Iriso</a:t>
            </a:r>
            <a:endParaRPr lang="en-US" altLang="en-US"/>
          </a:p>
        </p:txBody>
      </p:sp>
      <p:pic>
        <p:nvPicPr>
          <p:cNvPr id="4" name="Picture 17" descr="21h35 closing scr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5"/>
          <a:stretch>
            <a:fillRect/>
          </a:stretch>
        </p:blipFill>
        <p:spPr bwMode="auto">
          <a:xfrm>
            <a:off x="2046287" y="1822722"/>
            <a:ext cx="47672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900612" y="4342085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FF00"/>
                </a:solidFill>
              </a:rPr>
              <a:t>SCRV at 0.28mm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589462" y="2481535"/>
            <a:ext cx="155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9966FF"/>
                </a:solidFill>
              </a:rPr>
              <a:t>SCRV at 10mm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H="1">
            <a:off x="4895850" y="2797447"/>
            <a:ext cx="268287" cy="206375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 flipV="1">
            <a:off x="4706937" y="4057922"/>
            <a:ext cx="755650" cy="2952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8483" y="901337"/>
            <a:ext cx="813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Beam size at pinhole is an average of all the bunches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j-lt"/>
              </a:rPr>
              <a:t>Actually, we have seen that we are affected by some CBI, whose nature is unclear </a:t>
            </a:r>
            <a:endParaRPr lang="en-US" b="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203" y="5359177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j-lt"/>
                <a:sym typeface="Wingdings" panose="05000000000000000000" pitchFamily="2" charset="2"/>
              </a:rPr>
              <a:t> Can we get a Bunch By Bunch (BBB) beam size measurements using interferometry? </a:t>
            </a:r>
            <a:endParaRPr lang="en-US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08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509" y="1848034"/>
            <a:ext cx="53655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Classical Pinhole Camera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 Double slit interference 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In-air X-ray Detectors </a:t>
            </a:r>
          </a:p>
          <a:p>
            <a:endParaRPr lang="en-US" sz="3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Slit </a:t>
            </a:r>
            <a:r>
              <a:rPr lang="en-US" dirty="0" err="1" smtClean="0"/>
              <a:t>Interferogram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2701107" y="5918200"/>
            <a:ext cx="2260600" cy="7112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DIAGNOSTICS HUTCH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21312" r="32114" b="11458"/>
          <a:stretch>
            <a:fillRect/>
          </a:stretch>
        </p:blipFill>
        <p:spPr bwMode="auto">
          <a:xfrm>
            <a:off x="386532" y="992048"/>
            <a:ext cx="42227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8707" y="5916900"/>
            <a:ext cx="1879600" cy="643533"/>
          </a:xfrm>
          <a:prstGeom prst="rect">
            <a:avLst/>
          </a:prstGeom>
          <a:noFill/>
          <a:ln w="25400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In-vacuum mirror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418657" y="3097142"/>
            <a:ext cx="1190625" cy="707886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In-air mirrors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7662" y="1016241"/>
            <a:ext cx="4038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accent2"/>
                </a:solidFill>
                <a:latin typeface="Calibri"/>
              </a:rPr>
              <a:t>MOTIVATION: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Alternative </a:t>
            </a:r>
            <a:r>
              <a:rPr lang="en-US" b="0" dirty="0" err="1" smtClean="0">
                <a:solidFill>
                  <a:prstClr val="black"/>
                </a:solidFill>
                <a:latin typeface="Calibri"/>
              </a:rPr>
              <a:t>emittance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measurement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Almost “for free”, since basic instrumentation is already in place at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Di Hutch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prstClr val="black"/>
                </a:solidFill>
                <a:latin typeface="Calibri"/>
              </a:rPr>
              <a:t>Better resolution than pinhole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Using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dirty="0" smtClean="0">
                <a:solidFill>
                  <a:srgbClr val="FF3300"/>
                </a:solidFill>
                <a:latin typeface="Calibri"/>
              </a:rPr>
              <a:t>Fast Gated Camera (FGC), can we have BBB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diagnostics?   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497907" y="3805028"/>
            <a:ext cx="920750" cy="9193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3571057" y="3805028"/>
            <a:ext cx="0" cy="10717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3742507" y="3805028"/>
            <a:ext cx="457200" cy="9193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1003927" y="4890655"/>
            <a:ext cx="939800" cy="10401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22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20207</TotalTime>
  <Words>1019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X-Ray Pinhole Camera</vt:lpstr>
      <vt:lpstr>X-Ray Pinhole Resolution</vt:lpstr>
      <vt:lpstr>X-Ray Pinhole Results</vt:lpstr>
      <vt:lpstr>But… </vt:lpstr>
      <vt:lpstr>PowerPoint Presentation</vt:lpstr>
      <vt:lpstr>Double Slit Interferogram </vt:lpstr>
      <vt:lpstr>Double Slit Interferogram </vt:lpstr>
      <vt:lpstr>Problems with Old Mirror</vt:lpstr>
      <vt:lpstr>Old Mirror Deterioration (Exp. Div.)</vt:lpstr>
      <vt:lpstr>Old Mirror Deterioration (Exp. Div)</vt:lpstr>
      <vt:lpstr>New Mirror and Vacuum Window</vt:lpstr>
      <vt:lpstr>Interference using NEW equipment</vt:lpstr>
      <vt:lpstr>PowerPoint Presentation</vt:lpstr>
      <vt:lpstr>In-air X-Ray Detectors (iXD)</vt:lpstr>
      <vt:lpstr>In-air X-Ray Detectors</vt:lpstr>
      <vt:lpstr>iXD: First Results (March 2014)</vt:lpstr>
      <vt:lpstr>First Results</vt:lpstr>
      <vt:lpstr>In-air X-ray Detector Limitations</vt:lpstr>
      <vt:lpstr>Summary</vt:lpstr>
      <vt:lpstr>PowerPoint Presentation</vt:lpstr>
    </vt:vector>
  </TitlesOfParts>
  <Company>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ubaldo</dc:creator>
  <cp:lastModifiedBy>Ubaldo Iriso Ariz</cp:lastModifiedBy>
  <cp:revision>572</cp:revision>
  <dcterms:created xsi:type="dcterms:W3CDTF">2007-05-17T13:06:24Z</dcterms:created>
  <dcterms:modified xsi:type="dcterms:W3CDTF">2014-05-11T23:58:14Z</dcterms:modified>
</cp:coreProperties>
</file>