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29" r:id="rId3"/>
    <p:sldId id="426" r:id="rId4"/>
    <p:sldId id="430" r:id="rId5"/>
    <p:sldId id="420" r:id="rId6"/>
    <p:sldId id="421" r:id="rId7"/>
    <p:sldId id="422" r:id="rId8"/>
    <p:sldId id="423" r:id="rId9"/>
    <p:sldId id="428" r:id="rId10"/>
    <p:sldId id="425" r:id="rId11"/>
    <p:sldId id="433" r:id="rId12"/>
    <p:sldId id="431" r:id="rId13"/>
    <p:sldId id="432" r:id="rId14"/>
  </p:sldIdLst>
  <p:sldSz cx="9144000" cy="6858000" type="screen4x3"/>
  <p:notesSz cx="6994525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33"/>
    <a:srgbClr val="FFFFFF"/>
    <a:srgbClr val="FFFF00"/>
    <a:srgbClr val="969696"/>
    <a:srgbClr val="9933FF"/>
    <a:srgbClr val="FF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8644" autoAdjust="0"/>
  </p:normalViewPr>
  <p:slideViewPr>
    <p:cSldViewPr snapToGrid="0">
      <p:cViewPr varScale="1">
        <p:scale>
          <a:sx n="73" d="100"/>
          <a:sy n="73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-2844" y="-90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F2C1219-8378-4E66-B031-B8FEA4F04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8488"/>
            <a:ext cx="5594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F478186-D268-406A-A45C-AF0FE5960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3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32068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13994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-95250"/>
            <a:ext cx="2163762" cy="6221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5250"/>
            <a:ext cx="6342063" cy="6221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75542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95250"/>
            <a:ext cx="856615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22419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9742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151741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376849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133820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247115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90523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361946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215928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3363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  <p:pic>
        <p:nvPicPr>
          <p:cNvPr id="2051" name="Picture 7" descr="ALBA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5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Freeform 10"/>
          <p:cNvSpPr>
            <a:spLocks/>
          </p:cNvSpPr>
          <p:nvPr/>
        </p:nvSpPr>
        <p:spPr bwMode="auto">
          <a:xfrm>
            <a:off x="152400" y="620713"/>
            <a:ext cx="8831263" cy="17462"/>
          </a:xfrm>
          <a:custGeom>
            <a:avLst/>
            <a:gdLst>
              <a:gd name="T0" fmla="*/ 0 w 5563"/>
              <a:gd name="T1" fmla="*/ 27720131 h 11"/>
              <a:gd name="T2" fmla="*/ 2147483647 w 5563"/>
              <a:gd name="T3" fmla="*/ 0 h 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63" h="11">
                <a:moveTo>
                  <a:pt x="0" y="11"/>
                </a:moveTo>
                <a:lnTo>
                  <a:pt x="5563" y="0"/>
                </a:lnTo>
              </a:path>
            </a:pathLst>
          </a:custGeom>
          <a:noFill/>
          <a:ln w="38227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95250"/>
            <a:ext cx="85661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_AL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0238" y="4346900"/>
            <a:ext cx="8193087" cy="152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80000"/>
              </a:lnSpc>
            </a:pPr>
            <a:r>
              <a:rPr lang="en-US" altLang="en-US" sz="2800" b="1" dirty="0" smtClean="0">
                <a:latin typeface="Trebuchet MS" panose="020B0603020202020204" pitchFamily="34" charset="0"/>
              </a:rPr>
              <a:t>Z. Mart</a:t>
            </a:r>
            <a:r>
              <a:rPr lang="ca-ES" altLang="en-US" sz="2800" b="1" dirty="0" smtClean="0">
                <a:latin typeface="Trebuchet MS" panose="020B0603020202020204" pitchFamily="34" charset="0"/>
              </a:rPr>
              <a:t>í</a:t>
            </a:r>
            <a:r>
              <a:rPr lang="en-US" altLang="en-US" sz="2800" b="1" dirty="0" smtClean="0">
                <a:latin typeface="Trebuchet MS" panose="020B0603020202020204" pitchFamily="34" charset="0"/>
              </a:rPr>
              <a:t>, U. </a:t>
            </a:r>
            <a:r>
              <a:rPr lang="en-US" altLang="en-US" sz="2800" b="1" dirty="0" err="1" smtClean="0">
                <a:latin typeface="Trebuchet MS" panose="020B0603020202020204" pitchFamily="34" charset="0"/>
              </a:rPr>
              <a:t>Iriso</a:t>
            </a:r>
            <a:endParaRPr lang="pl-PL" altLang="en-US" sz="2800" b="1" dirty="0" smtClean="0">
              <a:latin typeface="Trebuchet MS" panose="020B0603020202020204" pitchFamily="34" charset="0"/>
            </a:endParaRPr>
          </a:p>
          <a:p>
            <a:pPr defTabSz="457200" eaLnBrk="1" hangingPunct="1">
              <a:lnSpc>
                <a:spcPct val="80000"/>
              </a:lnSpc>
            </a:pPr>
            <a:endParaRPr lang="en-US" altLang="en-US" sz="2000" b="1" dirty="0" smtClean="0">
              <a:latin typeface="Trebuchet MS" panose="020B0603020202020204" pitchFamily="34" charset="0"/>
            </a:endParaRPr>
          </a:p>
          <a:p>
            <a:pPr defTabSz="457200" eaLnBrk="1" hangingPunct="1">
              <a:lnSpc>
                <a:spcPct val="80000"/>
              </a:lnSpc>
            </a:pPr>
            <a:endParaRPr lang="en-US" altLang="en-US" sz="2000" b="1" dirty="0" smtClean="0">
              <a:latin typeface="Trebuchet MS" panose="020B0603020202020204" pitchFamily="34" charset="0"/>
            </a:endParaRPr>
          </a:p>
          <a:p>
            <a:pPr defTabSz="457200" eaLnBrk="1" hangingPunct="1">
              <a:lnSpc>
                <a:spcPct val="80000"/>
              </a:lnSpc>
            </a:pPr>
            <a:r>
              <a:rPr lang="en-US" altLang="en-US" sz="2000" b="1" dirty="0" smtClean="0">
                <a:latin typeface="Trebuchet MS" panose="020B0603020202020204" pitchFamily="34" charset="0"/>
              </a:rPr>
              <a:t>Accelerator Division, CELLS</a:t>
            </a:r>
          </a:p>
          <a:p>
            <a:pPr defTabSz="457200" eaLnBrk="1" hangingPunct="1">
              <a:lnSpc>
                <a:spcPct val="80000"/>
              </a:lnSpc>
            </a:pPr>
            <a:r>
              <a:rPr lang="en-US" altLang="en-US" sz="2000" b="1" dirty="0" smtClean="0">
                <a:latin typeface="Trebuchet MS" panose="020B0603020202020204" pitchFamily="34" charset="0"/>
              </a:rPr>
              <a:t>May 2014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40574" y="1346610"/>
            <a:ext cx="88174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Beam Energy Measurements through Spin Depolarization at ALBA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10856" r="33403" b="19246"/>
          <a:stretch/>
        </p:blipFill>
        <p:spPr bwMode="auto">
          <a:xfrm>
            <a:off x="1661249" y="969696"/>
            <a:ext cx="6800550" cy="445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76367"/>
            <a:ext cx="21945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+mj-lt"/>
              </a:rPr>
              <a:t>Moving frf by -2kHz ;  </a:t>
            </a:r>
          </a:p>
          <a:p>
            <a:r>
              <a:rPr lang="ca-ES" dirty="0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=</a:t>
            </a:r>
            <a:r>
              <a:rPr lang="ca-ES" dirty="0" smtClean="0">
                <a:latin typeface="+mj-lt"/>
              </a:rPr>
              <a:t>2.994GeV</a:t>
            </a:r>
            <a:endParaRPr lang="en-US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58374"/>
            <a:ext cx="24916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+mj-lt"/>
              </a:rPr>
              <a:t>Nominal RF frequency ;  </a:t>
            </a:r>
          </a:p>
          <a:p>
            <a:r>
              <a:rPr lang="ca-ES" dirty="0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=</a:t>
            </a:r>
            <a:r>
              <a:rPr lang="ca-ES" dirty="0" smtClean="0">
                <a:latin typeface="+mj-lt"/>
              </a:rPr>
              <a:t>2.984GeV</a:t>
            </a:r>
            <a:endParaRPr lang="en-US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122" y="-65315"/>
            <a:ext cx="5342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Two tests at different f</a:t>
            </a:r>
            <a:r>
              <a:rPr lang="ca-ES" sz="4000" baseline="-25000" dirty="0" smtClean="0">
                <a:solidFill>
                  <a:schemeClr val="accent2"/>
                </a:solidFill>
                <a:latin typeface="+mj-lt"/>
              </a:rPr>
              <a:t>rf</a:t>
            </a:r>
            <a:endParaRPr lang="en-US" sz="4000" baseline="-25000" dirty="0" smtClean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152605" y="1132938"/>
            <a:ext cx="19594" cy="162332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957020" y="3475756"/>
            <a:ext cx="39189" cy="151425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1441" y="5892476"/>
            <a:ext cx="88566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dirty="0" smtClean="0">
                <a:latin typeface="+mj-lt"/>
              </a:rPr>
              <a:t>There seems to be a valley in the lifetime product, which moves consistently with the f</a:t>
            </a:r>
            <a:r>
              <a:rPr lang="ca-ES" b="0" baseline="-25000" dirty="0" smtClean="0">
                <a:latin typeface="+mj-lt"/>
              </a:rPr>
              <a:t>rf</a:t>
            </a:r>
            <a:r>
              <a:rPr lang="ca-ES" b="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dirty="0" smtClean="0">
                <a:latin typeface="+mj-lt"/>
              </a:rPr>
              <a:t>But it is very difficult to distinguish it among the peaks, where the lifetime increases </a:t>
            </a:r>
            <a:endParaRPr lang="ca-ES" b="0" baseline="-25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9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pic>
        <p:nvPicPr>
          <p:cNvPr id="1026" name="Picture 2" descr="C:\Users\uiriso\Documents\CONFERENCES\DEELS2014\2014_05_11_Volt1_Sigmas_BLDpr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82" y="1685109"/>
            <a:ext cx="4257161" cy="31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3122" y="-65315"/>
            <a:ext cx="5486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Looking at DCCT and BLD</a:t>
            </a:r>
            <a:endParaRPr lang="en-US" sz="4000" baseline="-250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103" y="1449976"/>
            <a:ext cx="155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DCCT Lifetime </a:t>
            </a:r>
            <a:endParaRPr lang="en-US" b="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889" y="1430773"/>
            <a:ext cx="12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BLD counts</a:t>
            </a:r>
            <a:endParaRPr lang="en-US" b="0" dirty="0" smtClean="0">
              <a:latin typeface="+mj-lt"/>
            </a:endParaRPr>
          </a:p>
        </p:txBody>
      </p:sp>
      <p:pic>
        <p:nvPicPr>
          <p:cNvPr id="1028" name="Picture 4" descr="C:\Users\uiriso\Documents\CONFERENCES\DEELS2014\2014_05_12_Volt27_Sigmas_DCCTpr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1819308"/>
            <a:ext cx="4078229" cy="30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8133" y="5367048"/>
            <a:ext cx="542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Rather than a sudden drop, we are looking a slow decay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476103" y="3500846"/>
            <a:ext cx="966651" cy="1377134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12311" y="3078480"/>
            <a:ext cx="1163073" cy="170252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7151" y="-65315"/>
            <a:ext cx="4862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Energy Determination</a:t>
            </a:r>
            <a:endParaRPr lang="en-US" sz="4000" baseline="-250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30986" y="2038781"/>
            <a:ext cx="10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Raw 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52755" y="3686561"/>
            <a:ext cx="28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BLD Evolution removing data when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dirty="0" err="1" smtClean="0">
                <a:latin typeface="+mj-lt"/>
              </a:rPr>
              <a:t>y</a:t>
            </a:r>
            <a:r>
              <a:rPr lang="en-US" dirty="0" smtClean="0">
                <a:latin typeface="+mj-lt"/>
              </a:rPr>
              <a:t>&gt;1.10*</a:t>
            </a:r>
            <a:r>
              <a:rPr lang="en-US" dirty="0" err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y</a:t>
            </a:r>
            <a:endParaRPr lang="en-US" dirty="0" smtClean="0">
              <a:latin typeface="+mj-lt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1" t="17046" r="12516" b="35714"/>
          <a:stretch/>
        </p:blipFill>
        <p:spPr bwMode="auto">
          <a:xfrm>
            <a:off x="1824194" y="1359853"/>
            <a:ext cx="4319955" cy="33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 flipV="1">
            <a:off x="4539685" y="3694344"/>
            <a:ext cx="76200" cy="1295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202149" y="49343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0.2289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8" name="Straight Arrow Connector 47"/>
          <p:cNvCxnSpPr>
            <a:stCxn id="51" idx="3"/>
          </p:cNvCxnSpPr>
          <p:nvPr/>
        </p:nvCxnSpPr>
        <p:spPr>
          <a:xfrm flipH="1" flipV="1">
            <a:off x="4234885" y="3770544"/>
            <a:ext cx="90055" cy="11234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 flipH="1" flipV="1">
            <a:off x="4844485" y="3638924"/>
            <a:ext cx="76200" cy="1295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44485" y="469569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0.2352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97469" y="470937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0.2224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01905" y="5609080"/>
            <a:ext cx="624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According to these peaks in BLD, energy is</a:t>
            </a:r>
            <a:r>
              <a:rPr lang="en-US" dirty="0" smtClean="0">
                <a:latin typeface="+mj-lt"/>
              </a:rPr>
              <a:t> 2.9837+/-5e4 </a:t>
            </a:r>
            <a:r>
              <a:rPr lang="en-US" dirty="0" err="1" smtClean="0">
                <a:latin typeface="+mj-lt"/>
              </a:rPr>
              <a:t>GeV</a:t>
            </a:r>
            <a:r>
              <a:rPr lang="en-US" b="0" dirty="0" smtClean="0">
                <a:latin typeface="+mj-lt"/>
              </a:rPr>
              <a:t> </a:t>
            </a:r>
          </a:p>
        </p:txBody>
      </p:sp>
      <p:sp>
        <p:nvSpPr>
          <p:cNvPr id="56" name="Rectangle 55"/>
          <p:cNvSpPr/>
          <p:nvPr/>
        </p:nvSpPr>
        <p:spPr>
          <a:xfrm rot="20229206">
            <a:off x="4131204" y="5609079"/>
            <a:ext cx="45175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3300"/>
                </a:solidFill>
              </a:rPr>
              <a:t>(only presentable in a DEELS workshop) 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84830" y="866212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Data manipulation based on the beam size evolution</a:t>
            </a:r>
          </a:p>
        </p:txBody>
      </p:sp>
    </p:spTree>
    <p:extLst>
      <p:ext uri="{BB962C8B-B14F-4D97-AF65-F5344CB8AC3E}">
        <p14:creationId xmlns:p14="http://schemas.microsoft.com/office/powerpoint/2010/main" val="36913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34201" y="-65315"/>
            <a:ext cx="5400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Summary and Questions</a:t>
            </a:r>
            <a:endParaRPr lang="en-US" sz="4000" baseline="-250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770" y="1162595"/>
            <a:ext cx="79030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The energy scans at ALBA have been limited by the presence of non understandable resonances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These resonances produce vertical beam size increase, which make the lifetime to increase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To detect the resonances, best monitor is the beam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To detect losses, best monitor is the scintillator based BLD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All in all, the drops in lifetime or sudden increases in BLD seems to indicate a beam energy of 2.984 </a:t>
            </a:r>
            <a:r>
              <a:rPr lang="en-US" sz="2000" b="0" dirty="0" err="1" smtClean="0">
                <a:latin typeface="+mj-lt"/>
              </a:rPr>
              <a:t>GeV</a:t>
            </a:r>
            <a:r>
              <a:rPr lang="en-US" sz="2000" b="0" dirty="0" smtClean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Precision cannot be fully determined due to the presence of these peaks. 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4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49275" y="-95250"/>
            <a:ext cx="8566150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9pPr>
          </a:lstStyle>
          <a:p>
            <a:r>
              <a:rPr lang="en-US" b="0" kern="0" dirty="0" smtClean="0"/>
              <a:t>Introduction: the </a:t>
            </a:r>
            <a:r>
              <a:rPr lang="en-US" b="0" kern="0" dirty="0" smtClean="0"/>
              <a:t>recipe</a:t>
            </a:r>
            <a:endParaRPr lang="en-US" b="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444137" y="1123407"/>
            <a:ext cx="8451669" cy="457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  <a:sym typeface="Wingdings" panose="05000000000000000000" pitchFamily="2" charset="2"/>
              </a:rPr>
              <a:t>Inject a fresh beam up to a beam current whose </a:t>
            </a:r>
            <a:r>
              <a:rPr lang="en-US" sz="2000" dirty="0" smtClean="0">
                <a:solidFill>
                  <a:srgbClr val="FF3300"/>
                </a:solidFill>
                <a:latin typeface="+mj-lt"/>
                <a:sym typeface="Wingdings" panose="05000000000000000000" pitchFamily="2" charset="2"/>
              </a:rPr>
              <a:t>lifetime</a:t>
            </a:r>
            <a:r>
              <a:rPr lang="en-US" sz="2000" b="0" dirty="0" smtClean="0">
                <a:latin typeface="+mj-lt"/>
                <a:sym typeface="Wingdings" panose="05000000000000000000" pitchFamily="2" charset="2"/>
              </a:rPr>
              <a:t> is limited by </a:t>
            </a:r>
            <a:r>
              <a:rPr lang="en-US" sz="2000" b="0" dirty="0" err="1" smtClean="0">
                <a:latin typeface="+mj-lt"/>
                <a:sym typeface="Wingdings" panose="05000000000000000000" pitchFamily="2" charset="2"/>
              </a:rPr>
              <a:t>Touscheck</a:t>
            </a:r>
            <a:endParaRPr lang="en-US" sz="2000" b="0" dirty="0" smtClean="0">
              <a:latin typeface="+mj-lt"/>
              <a:sym typeface="Wingdings" panose="05000000000000000000" pitchFamily="2" charset="2"/>
            </a:endParaRPr>
          </a:p>
          <a:p>
            <a:endParaRPr lang="en-US" sz="2000" b="0" dirty="0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  <a:sym typeface="Wingdings" panose="05000000000000000000" pitchFamily="2" charset="2"/>
              </a:rPr>
              <a:t>Wait until beam gets </a:t>
            </a:r>
            <a:r>
              <a:rPr lang="en-US" sz="2000" dirty="0" smtClean="0">
                <a:solidFill>
                  <a:srgbClr val="FF3300"/>
                </a:solidFill>
                <a:latin typeface="+mj-lt"/>
                <a:sym typeface="Wingdings" panose="05000000000000000000" pitchFamily="2" charset="2"/>
              </a:rPr>
              <a:t>polarized</a:t>
            </a:r>
            <a:r>
              <a:rPr lang="en-US" sz="2000" b="0" dirty="0" smtClean="0">
                <a:latin typeface="+mj-lt"/>
                <a:sym typeface="Wingdings" panose="05000000000000000000" pitchFamily="2" charset="2"/>
              </a:rPr>
              <a:t> (anti-parallel to the dipole </a:t>
            </a:r>
            <a:r>
              <a:rPr lang="en-US" sz="2000" b="0" dirty="0" err="1" smtClean="0">
                <a:latin typeface="+mj-lt"/>
                <a:sym typeface="Wingdings" panose="05000000000000000000" pitchFamily="2" charset="2"/>
              </a:rPr>
              <a:t>Bfield</a:t>
            </a:r>
            <a:r>
              <a:rPr lang="en-US" sz="2000" b="0" dirty="0" smtClean="0">
                <a:latin typeface="+mj-lt"/>
                <a:sym typeface="Wingdings" panose="05000000000000000000" pitchFamily="2" charset="2"/>
              </a:rPr>
              <a:t>), noticeable because lifetime increases  </a:t>
            </a:r>
            <a:endParaRPr lang="en-US" sz="2000" b="0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en-US" sz="2000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Scan a vertical excitation at a frequency around expected energy resonant tune. When the </a:t>
            </a:r>
            <a:r>
              <a:rPr lang="en-US" sz="2000" b="0" dirty="0">
                <a:latin typeface="+mj-lt"/>
              </a:rPr>
              <a:t>vertical excitation is in resonance with the </a:t>
            </a:r>
            <a:r>
              <a:rPr lang="en-US" sz="2000" b="0" dirty="0" smtClean="0">
                <a:latin typeface="+mj-lt"/>
              </a:rPr>
              <a:t>spin tune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 smtClean="0">
                <a:latin typeface="+mj-lt"/>
              </a:rPr>
              <a:t>and beam gets  </a:t>
            </a:r>
            <a:r>
              <a:rPr lang="en-US" sz="2000" dirty="0" err="1" smtClean="0">
                <a:solidFill>
                  <a:srgbClr val="FF3300"/>
                </a:solidFill>
                <a:latin typeface="+mj-lt"/>
              </a:rPr>
              <a:t>depolarised</a:t>
            </a:r>
            <a:r>
              <a:rPr lang="en-US" sz="2000" b="0" dirty="0" smtClean="0">
                <a:latin typeface="+mj-lt"/>
              </a:rPr>
              <a:t> </a:t>
            </a:r>
            <a:endParaRPr lang="en-US" sz="2000" b="0" dirty="0">
              <a:latin typeface="+mj-lt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en-US" sz="20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j-lt"/>
              </a:rPr>
              <a:t>When the beam is </a:t>
            </a:r>
            <a:r>
              <a:rPr lang="en-US" sz="2000" b="0" dirty="0" err="1" smtClean="0">
                <a:latin typeface="+mj-lt"/>
              </a:rPr>
              <a:t>depolarised</a:t>
            </a:r>
            <a:r>
              <a:rPr lang="en-US" sz="2000" b="0" dirty="0" smtClean="0">
                <a:latin typeface="+mj-lt"/>
              </a:rPr>
              <a:t>, the beam gets a sudden loss, producing: 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+mj-lt"/>
              </a:rPr>
              <a:t>lifetime drops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sz="2000" b="0" dirty="0">
                <a:latin typeface="+mj-lt"/>
              </a:rPr>
              <a:t>b</a:t>
            </a:r>
            <a:r>
              <a:rPr lang="en-US" sz="2000" b="0" dirty="0" smtClean="0">
                <a:latin typeface="+mj-lt"/>
              </a:rPr>
              <a:t>eam losses increase 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+mj-lt"/>
              </a:rPr>
              <a:t>Product (DCCT * lifetime) decays </a:t>
            </a:r>
          </a:p>
        </p:txBody>
      </p:sp>
    </p:spTree>
    <p:extLst>
      <p:ext uri="{BB962C8B-B14F-4D97-AF65-F5344CB8AC3E}">
        <p14:creationId xmlns:p14="http://schemas.microsoft.com/office/powerpoint/2010/main" val="2547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8294" y="30870"/>
            <a:ext cx="43794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Excitation Hardware </a:t>
            </a:r>
            <a:endParaRPr lang="en-US" sz="38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452" y="1031962"/>
            <a:ext cx="4328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Arbitrary Function Generator  - AFG3102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100W 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Fast Feedback Kickers: </a:t>
            </a:r>
            <a:r>
              <a:rPr lang="en-US" b="0" dirty="0" err="1" smtClean="0">
                <a:latin typeface="+mj-lt"/>
              </a:rPr>
              <a:t>Zsh</a:t>
            </a:r>
            <a:r>
              <a:rPr lang="en-US" b="0" dirty="0" smtClean="0">
                <a:latin typeface="+mj-lt"/>
              </a:rPr>
              <a:t> = 45 </a:t>
            </a:r>
            <a:r>
              <a:rPr lang="en-US" b="0" dirty="0" err="1" smtClean="0">
                <a:latin typeface="+mj-lt"/>
              </a:rPr>
              <a:t>kOhms</a:t>
            </a:r>
            <a:endParaRPr lang="en-US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Kick: 0.67urad (7 </a:t>
            </a:r>
            <a:r>
              <a:rPr lang="en-US" b="0" dirty="0" err="1" smtClean="0">
                <a:latin typeface="+mj-lt"/>
              </a:rPr>
              <a:t>uT</a:t>
            </a:r>
            <a:r>
              <a:rPr lang="ca-ES" b="0" dirty="0" smtClean="0">
                <a:latin typeface="+mj-lt"/>
              </a:rPr>
              <a:t>·</a:t>
            </a:r>
            <a:r>
              <a:rPr lang="en-US" b="0" dirty="0" smtClean="0">
                <a:latin typeface="+mj-lt"/>
              </a:rPr>
              <a:t>m)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 descr="Z:\Kickers\Cinel\img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7272" r="2714" b="2958"/>
          <a:stretch/>
        </p:blipFill>
        <p:spPr bwMode="auto">
          <a:xfrm>
            <a:off x="836394" y="2455818"/>
            <a:ext cx="3674224" cy="26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58683"/>
              </p:ext>
            </p:extLst>
          </p:nvPr>
        </p:nvGraphicFramePr>
        <p:xfrm>
          <a:off x="2515718" y="5875785"/>
          <a:ext cx="40049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80"/>
                <a:gridCol w="1043305"/>
                <a:gridCol w="1043305"/>
                <a:gridCol w="11004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Soleil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Diamond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7uT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4.8uT 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3.5uT 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45uT m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t="22312" r="37903" b="16231"/>
          <a:stretch/>
        </p:blipFill>
        <p:spPr bwMode="auto">
          <a:xfrm>
            <a:off x="5663819" y="1153743"/>
            <a:ext cx="3057099" cy="26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47822" y="5424565"/>
            <a:ext cx="697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Kick numbers comparison with other labs (numbers for IPAC references)</a:t>
            </a:r>
          </a:p>
        </p:txBody>
      </p:sp>
    </p:spTree>
    <p:extLst>
      <p:ext uri="{BB962C8B-B14F-4D97-AF65-F5344CB8AC3E}">
        <p14:creationId xmlns:p14="http://schemas.microsoft.com/office/powerpoint/2010/main" val="15543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338294" y="30870"/>
            <a:ext cx="524111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Measurement Hardware </a:t>
            </a:r>
            <a:endParaRPr lang="en-US" sz="38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1" y="1030487"/>
            <a:ext cx="6112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Calibri"/>
              </a:rPr>
              <a:t>Lifetime </a:t>
            </a:r>
            <a:r>
              <a:rPr lang="en-US" b="0" dirty="0" smtClean="0">
                <a:solidFill>
                  <a:srgbClr val="000000"/>
                </a:solidFill>
                <a:latin typeface="Calibri"/>
              </a:rPr>
              <a:t>(or product) DCCT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Calibri"/>
              </a:rPr>
              <a:t>Lifetime (or product) using BPMs Sum signal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Calibri"/>
              </a:rPr>
              <a:t>1 Scintillator </a:t>
            </a:r>
            <a:r>
              <a:rPr lang="en-US" b="0" dirty="0">
                <a:solidFill>
                  <a:srgbClr val="000000"/>
                </a:solidFill>
                <a:latin typeface="Calibri"/>
              </a:rPr>
              <a:t>based loss monitor (Beam Loss Detector </a:t>
            </a:r>
            <a:r>
              <a:rPr lang="en-US" b="0" dirty="0" smtClean="0">
                <a:solidFill>
                  <a:srgbClr val="000000"/>
                </a:solidFill>
                <a:latin typeface="Calibri"/>
              </a:rPr>
              <a:t>– BLD)</a:t>
            </a:r>
            <a:endParaRPr lang="en-US" b="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120 </a:t>
            </a:r>
            <a:r>
              <a:rPr lang="en-US" b="0" dirty="0" err="1" smtClean="0">
                <a:latin typeface="+mj-lt"/>
              </a:rPr>
              <a:t>PinDiodes</a:t>
            </a:r>
            <a:r>
              <a:rPr lang="en-US" b="0" dirty="0" smtClean="0">
                <a:latin typeface="+mj-lt"/>
              </a:rPr>
              <a:t> </a:t>
            </a:r>
            <a:r>
              <a:rPr lang="en-US" b="0" dirty="0" err="1" smtClean="0">
                <a:latin typeface="+mj-lt"/>
              </a:rPr>
              <a:t>Bergoz</a:t>
            </a:r>
            <a:r>
              <a:rPr lang="en-US" b="0" dirty="0" smtClean="0">
                <a:latin typeface="+mj-lt"/>
              </a:rPr>
              <a:t> Beam Loss Monitors (BLM) </a:t>
            </a:r>
          </a:p>
        </p:txBody>
      </p:sp>
      <p:pic>
        <p:nvPicPr>
          <p:cNvPr id="5" name="Picture 4" descr="PicB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51" y="2343316"/>
            <a:ext cx="4134253" cy="24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94809" y="2380718"/>
            <a:ext cx="1155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b="0" dirty="0" smtClean="0">
                <a:latin typeface="+mj-lt"/>
              </a:rPr>
              <a:t>Keees BLD</a:t>
            </a:r>
            <a:endParaRPr lang="en-US" b="0" dirty="0" smtClean="0">
              <a:latin typeface="+mj-lt"/>
            </a:endParaRPr>
          </a:p>
        </p:txBody>
      </p:sp>
      <p:pic>
        <p:nvPicPr>
          <p:cNvPr id="8193" name="Picture 1" descr="Z:\BLM\ESRF-type\Pics\2012_10_22_Lo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3785412"/>
            <a:ext cx="4062549" cy="30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188720" y="5308868"/>
            <a:ext cx="1018903" cy="1523456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6868" y="5308868"/>
            <a:ext cx="4756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BLD Location in the 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Downstream </a:t>
            </a:r>
            <a:r>
              <a:rPr lang="en-US" b="0" dirty="0" err="1" smtClean="0">
                <a:latin typeface="+mj-lt"/>
              </a:rPr>
              <a:t>Hor</a:t>
            </a:r>
            <a:r>
              <a:rPr lang="en-US" b="0" dirty="0" smtClean="0">
                <a:latin typeface="+mj-lt"/>
              </a:rPr>
              <a:t> and </a:t>
            </a:r>
            <a:r>
              <a:rPr lang="en-US" b="0" dirty="0" err="1" smtClean="0">
                <a:latin typeface="+mj-lt"/>
              </a:rPr>
              <a:t>Ver</a:t>
            </a:r>
            <a:r>
              <a:rPr lang="en-US" b="0" dirty="0" smtClean="0">
                <a:latin typeface="+mj-lt"/>
              </a:rPr>
              <a:t> Scraper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Both are slightly closed to increase losses at this location</a:t>
            </a:r>
          </a:p>
        </p:txBody>
      </p:sp>
      <p:cxnSp>
        <p:nvCxnSpPr>
          <p:cNvPr id="10" name="Straight Arrow Connector 9"/>
          <p:cNvCxnSpPr>
            <a:stCxn id="8" idx="1"/>
            <a:endCxn id="7" idx="6"/>
          </p:cNvCxnSpPr>
          <p:nvPr/>
        </p:nvCxnSpPr>
        <p:spPr bwMode="auto">
          <a:xfrm flipH="1">
            <a:off x="2207623" y="5909033"/>
            <a:ext cx="2129245" cy="1615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62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47249" y="0"/>
            <a:ext cx="4617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Results: Polarization </a:t>
            </a:r>
            <a:endParaRPr lang="en-US" sz="40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663" y="2460625"/>
            <a:ext cx="24717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000000"/>
                </a:solidFill>
                <a:latin typeface="Garamond" pitchFamily="18" charset="0"/>
              </a:rPr>
              <a:t>First, polarization build up </a:t>
            </a:r>
            <a:r>
              <a:rPr lang="en-US" altLang="en-US" dirty="0" smtClean="0">
                <a:solidFill>
                  <a:srgbClr val="000000"/>
                </a:solidFill>
                <a:latin typeface="Garamond" pitchFamily="18" charset="0"/>
              </a:rPr>
              <a:t>is confirmed</a:t>
            </a:r>
            <a:r>
              <a:rPr lang="en-US" altLang="en-US" dirty="0">
                <a:solidFill>
                  <a:srgbClr val="000000"/>
                </a:solidFill>
                <a:latin typeface="Garamond" pitchFamily="18" charset="0"/>
              </a:rPr>
              <a:t>. </a:t>
            </a:r>
            <a:endParaRPr lang="en-US" altLang="en-US" dirty="0" smtClean="0">
              <a:solidFill>
                <a:srgbClr val="000000"/>
              </a:solidFill>
              <a:latin typeface="Garamond" pitchFamily="18" charset="0"/>
            </a:endParaRPr>
          </a:p>
          <a:p>
            <a:pPr algn="just" eaLnBrk="1" hangingPunct="1"/>
            <a:r>
              <a:rPr lang="en-US" altLang="en-US" dirty="0" smtClean="0">
                <a:solidFill>
                  <a:srgbClr val="000000"/>
                </a:solidFill>
                <a:latin typeface="Garamond" pitchFamily="18" charset="0"/>
              </a:rPr>
              <a:t>For this case, BPMs fans and gains shall be fixed.</a:t>
            </a:r>
            <a:endParaRPr lang="en-US" alt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54959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7509"/>
          <a:stretch>
            <a:fillRect/>
          </a:stretch>
        </p:blipFill>
        <p:spPr bwMode="auto">
          <a:xfrm>
            <a:off x="3082925" y="1123407"/>
            <a:ext cx="5955662" cy="494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0825" y="1944462"/>
            <a:ext cx="2736850" cy="330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dirty="0" err="1">
                <a:solidFill>
                  <a:srgbClr val="000000"/>
                </a:solidFill>
                <a:latin typeface="Garamond" pitchFamily="18" charset="0"/>
              </a:rPr>
              <a:t>Scaning</a:t>
            </a:r>
            <a:r>
              <a:rPr lang="en-US" altLang="en-US" dirty="0">
                <a:solidFill>
                  <a:srgbClr val="000000"/>
                </a:solidFill>
                <a:latin typeface="Garamond" pitchFamily="18" charset="0"/>
              </a:rPr>
              <a:t> the excitation frequency with steps up to </a:t>
            </a:r>
            <a:r>
              <a:rPr lang="en-US" altLang="en-US" dirty="0">
                <a:solidFill>
                  <a:srgbClr val="FF0000"/>
                </a:solidFill>
                <a:latin typeface="Garamond" pitchFamily="18" charset="0"/>
              </a:rPr>
              <a:t>5Hz/s</a:t>
            </a:r>
            <a:r>
              <a:rPr lang="en-US" altLang="en-US" dirty="0">
                <a:solidFill>
                  <a:srgbClr val="000000"/>
                </a:solidFill>
                <a:latin typeface="Garamond" pitchFamily="18" charset="0"/>
              </a:rPr>
              <a:t>, no lifetime drop is observed. </a:t>
            </a:r>
            <a:endParaRPr lang="en-US" altLang="en-US" dirty="0" smtClean="0">
              <a:solidFill>
                <a:srgbClr val="000000"/>
              </a:solidFill>
              <a:latin typeface="Garamond" pitchFamily="18" charset="0"/>
            </a:endParaRPr>
          </a:p>
          <a:p>
            <a:pPr algn="just" eaLnBrk="1" hangingPunct="1"/>
            <a:endParaRPr lang="en-US" altLang="en-US" dirty="0" smtClean="0">
              <a:solidFill>
                <a:srgbClr val="000000"/>
              </a:solidFill>
              <a:latin typeface="Garamond" pitchFamily="18" charset="0"/>
            </a:endParaRPr>
          </a:p>
          <a:p>
            <a:pPr algn="just" eaLnBrk="1" hangingPunct="1"/>
            <a:r>
              <a:rPr lang="en-US" altLang="en-US" dirty="0" smtClean="0">
                <a:solidFill>
                  <a:srgbClr val="000000"/>
                </a:solidFill>
                <a:latin typeface="Garamond" pitchFamily="18" charset="0"/>
              </a:rPr>
              <a:t>Instead </a:t>
            </a:r>
            <a:r>
              <a:rPr lang="en-US" altLang="en-US" dirty="0">
                <a:solidFill>
                  <a:srgbClr val="000000"/>
                </a:solidFill>
                <a:latin typeface="Garamond" pitchFamily="18" charset="0"/>
              </a:rPr>
              <a:t>some </a:t>
            </a:r>
            <a:r>
              <a:rPr lang="en-US" altLang="en-US" dirty="0">
                <a:solidFill>
                  <a:srgbClr val="FF0000"/>
                </a:solidFill>
                <a:latin typeface="Garamond" pitchFamily="18" charset="0"/>
              </a:rPr>
              <a:t>strange peaks </a:t>
            </a:r>
            <a:r>
              <a:rPr lang="en-US" altLang="en-US" dirty="0" smtClean="0">
                <a:solidFill>
                  <a:srgbClr val="000000"/>
                </a:solidFill>
                <a:latin typeface="Garamond" pitchFamily="18" charset="0"/>
              </a:rPr>
              <a:t>appear in the lifetime. </a:t>
            </a:r>
          </a:p>
          <a:p>
            <a:pPr algn="just" eaLnBrk="1" hangingPunct="1"/>
            <a:endParaRPr lang="ca-ES" altLang="en-US" dirty="0" smtClean="0">
              <a:solidFill>
                <a:srgbClr val="000000"/>
              </a:solidFill>
              <a:latin typeface="Garamond" pitchFamily="18" charset="0"/>
            </a:endParaRPr>
          </a:p>
          <a:p>
            <a:pPr algn="just" eaLnBrk="1" hangingPunct="1"/>
            <a:r>
              <a:rPr lang="ca-ES" altLang="en-US" dirty="0" smtClean="0">
                <a:solidFill>
                  <a:srgbClr val="000000"/>
                </a:solidFill>
                <a:latin typeface="Garamond" pitchFamily="18" charset="0"/>
              </a:rPr>
              <a:t>Suspected </a:t>
            </a:r>
            <a:r>
              <a:rPr lang="ca-ES" altLang="en-US" dirty="0" smtClean="0">
                <a:solidFill>
                  <a:srgbClr val="FF3300"/>
                </a:solidFill>
                <a:latin typeface="Garamond" pitchFamily="18" charset="0"/>
              </a:rPr>
              <a:t>Qy-Qx</a:t>
            </a:r>
            <a:r>
              <a:rPr lang="ca-ES" altLang="en-US" dirty="0" smtClean="0">
                <a:solidFill>
                  <a:srgbClr val="000000"/>
                </a:solidFill>
                <a:latin typeface="Garamond" pitchFamily="18" charset="0"/>
              </a:rPr>
              <a:t>, but moving the tunes the peaks do not move consistenty. </a:t>
            </a:r>
            <a:endParaRPr lang="en-US" alt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170" y="0"/>
            <a:ext cx="6525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First Results: frequency scans </a:t>
            </a:r>
            <a:endParaRPr lang="en-US" sz="4000" dirty="0" smtClean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63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1" y="0"/>
            <a:ext cx="581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Peaks study – changin WP </a:t>
            </a:r>
            <a:endParaRPr lang="en-US" sz="4000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3065" r="5849" b="2817"/>
          <a:stretch>
            <a:fillRect/>
          </a:stretch>
        </p:blipFill>
        <p:spPr bwMode="auto">
          <a:xfrm>
            <a:off x="1012474" y="2037805"/>
            <a:ext cx="6697268" cy="47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57" y="871673"/>
            <a:ext cx="3310212" cy="10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2573" y="0"/>
            <a:ext cx="4117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>
                <a:solidFill>
                  <a:schemeClr val="accent2"/>
                </a:solidFill>
                <a:latin typeface="+mj-lt"/>
              </a:rPr>
              <a:t>F</a:t>
            </a:r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ull scan: [0 – 0.5] </a:t>
            </a:r>
            <a:endParaRPr lang="en-US" sz="40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826" y="5919262"/>
            <a:ext cx="601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0" dirty="0" smtClean="0">
                <a:latin typeface="+mj-lt"/>
              </a:rPr>
              <a:t>The result is that we are full of peaks!! </a:t>
            </a:r>
          </a:p>
          <a:p>
            <a:pPr algn="ctr"/>
            <a:r>
              <a:rPr lang="ca-ES" b="0" dirty="0" smtClean="0">
                <a:latin typeface="+mj-lt"/>
              </a:rPr>
              <a:t>Even if we change the WP, we still get peaks here and there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3" t="10462" r="33495" b="39585"/>
          <a:stretch/>
        </p:blipFill>
        <p:spPr bwMode="auto">
          <a:xfrm>
            <a:off x="2107468" y="1489282"/>
            <a:ext cx="4894219" cy="40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7469" y="925678"/>
            <a:ext cx="496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+mj-lt"/>
              </a:rPr>
              <a:t>Ver</a:t>
            </a:r>
            <a:r>
              <a:rPr lang="en-US" b="0" dirty="0" smtClean="0">
                <a:latin typeface="+mj-lt"/>
              </a:rPr>
              <a:t> beam size evolution (blue) during the </a:t>
            </a:r>
            <a:r>
              <a:rPr lang="en-US" b="0" dirty="0" err="1" smtClean="0">
                <a:latin typeface="+mj-lt"/>
              </a:rPr>
              <a:t>freq</a:t>
            </a:r>
            <a:r>
              <a:rPr lang="en-US" b="0" dirty="0" smtClean="0">
                <a:latin typeface="+mj-lt"/>
              </a:rPr>
              <a:t> scan</a:t>
            </a:r>
          </a:p>
        </p:txBody>
      </p:sp>
    </p:spTree>
    <p:extLst>
      <p:ext uri="{BB962C8B-B14F-4D97-AF65-F5344CB8AC3E}">
        <p14:creationId xmlns:p14="http://schemas.microsoft.com/office/powerpoint/2010/main" val="12800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65315" y="6583363"/>
            <a:ext cx="1524000" cy="24447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95460" y="0"/>
            <a:ext cx="3408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 smtClean="0">
                <a:solidFill>
                  <a:schemeClr val="accent2"/>
                </a:solidFill>
                <a:latin typeface="+mj-lt"/>
              </a:rPr>
              <a:t>Zoom on peaks</a:t>
            </a:r>
            <a:endParaRPr lang="en-US" sz="4000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1" name="Picture 5" descr="\\storage\Accelerators\ControlRoom\data\MML\WorkDirectory\zeus\SpinPolarization\20140226_Sigmas_Peak0233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73" y="3352800"/>
            <a:ext cx="4585112" cy="34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\\storage\Accelerators\ControlRoom\data\MML\WorkDirectory\zeus\SpinPolarization\20140226_Sigm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554366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\\storage\Accelerators\ControlRoom\data\MML\WorkDirectory\zeus\SpinPolarization\20140226_Sigmas_Peak02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" y="3724451"/>
            <a:ext cx="4154188" cy="31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08862" y="969820"/>
            <a:ext cx="43911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Example: Feb 2014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>
                <a:solidFill>
                  <a:prstClr val="black"/>
                </a:solidFill>
                <a:latin typeface="Calibri"/>
              </a:rPr>
              <a:t>Qscan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=[0.168 – 0.28]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>
                <a:solidFill>
                  <a:prstClr val="black"/>
                </a:solidFill>
                <a:latin typeface="Calibri"/>
              </a:rPr>
              <a:t>Qspeed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: 1.24e-5/sec </a:t>
            </a: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(rate at which exc. Tune is changed)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WP=(0.1486, 0.3726) ; Qs=0.0056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553691" y="4953000"/>
            <a:ext cx="543794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 w="lg" len="sm"/>
            <a:tailEnd type="arrow" w="lg" len="sm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1964375" y="5181600"/>
            <a:ext cx="56111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 w="lg" len="sm"/>
            <a:tailEnd type="arrow" w="lg" len="sm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>
            <a:off x="3273630" y="5874994"/>
            <a:ext cx="21945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 w="lg" len="sm"/>
            <a:tailEnd type="arrow" w="lg" len="sm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081730" y="4191000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0.2151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3106" y="4064169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0.2103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0299" y="3852446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0.2329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23402" y="453824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1e-3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7266" y="4807527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2.2e-3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1285" y="5493994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6e-4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33504" y="990600"/>
            <a:ext cx="458581" cy="231566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5" name="Straight Connector 34"/>
          <p:cNvCxnSpPr>
            <a:stCxn id="34" idx="2"/>
          </p:cNvCxnSpPr>
          <p:nvPr/>
        </p:nvCxnSpPr>
        <p:spPr>
          <a:xfrm flipH="1">
            <a:off x="1533505" y="3306261"/>
            <a:ext cx="229290" cy="124886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2297044" y="969820"/>
            <a:ext cx="352727" cy="230287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7" name="Straight Connector 36"/>
          <p:cNvCxnSpPr>
            <a:stCxn id="36" idx="2"/>
          </p:cNvCxnSpPr>
          <p:nvPr/>
        </p:nvCxnSpPr>
        <p:spPr>
          <a:xfrm>
            <a:off x="2473408" y="3272697"/>
            <a:ext cx="3125931" cy="82132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163719" y="1566070"/>
            <a:ext cx="6934758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0" dirty="0" smtClean="0">
              <a:latin typeface="+mj-lt"/>
            </a:endParaRPr>
          </a:p>
          <a:p>
            <a:pPr algn="ctr"/>
            <a:endParaRPr lang="en-US" sz="2400" b="0" dirty="0">
              <a:latin typeface="+mj-lt"/>
            </a:endParaRPr>
          </a:p>
          <a:p>
            <a:pPr algn="ctr"/>
            <a:r>
              <a:rPr lang="en-US" sz="2400" b="0" dirty="0" smtClean="0">
                <a:latin typeface="+mj-lt"/>
              </a:rPr>
              <a:t>So, we are a bit lost about the reason for these peaks.</a:t>
            </a:r>
          </a:p>
          <a:p>
            <a:pPr algn="ctr"/>
            <a:r>
              <a:rPr lang="en-US" sz="2400" b="0" dirty="0" smtClean="0">
                <a:latin typeface="+mj-lt"/>
              </a:rPr>
              <a:t>Suggestions are welcome </a:t>
            </a:r>
          </a:p>
          <a:p>
            <a:pPr algn="ctr"/>
            <a:endParaRPr lang="en-US" sz="2400" b="0" dirty="0" smtClean="0">
              <a:latin typeface="+mj-lt"/>
            </a:endParaRPr>
          </a:p>
          <a:p>
            <a:pPr algn="ctr"/>
            <a:r>
              <a:rPr lang="en-US" sz="2400" b="0" dirty="0" smtClean="0">
                <a:latin typeface="+mj-lt"/>
              </a:rPr>
              <a:t>Nevertheless, let’s try to see if we can see some lifetime drop between this forest of peaks</a:t>
            </a:r>
          </a:p>
          <a:p>
            <a:pPr algn="ctr"/>
            <a:endParaRPr lang="en-US" sz="2400" b="0" dirty="0">
              <a:latin typeface="+mj-lt"/>
            </a:endParaRPr>
          </a:p>
          <a:p>
            <a:pPr algn="ctr"/>
            <a:endParaRPr lang="en-US" sz="24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8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20234</TotalTime>
  <Words>633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ubaldo</dc:creator>
  <cp:lastModifiedBy>Ubaldo Iriso Ariz</cp:lastModifiedBy>
  <cp:revision>593</cp:revision>
  <dcterms:created xsi:type="dcterms:W3CDTF">2007-05-17T13:06:24Z</dcterms:created>
  <dcterms:modified xsi:type="dcterms:W3CDTF">2014-05-12T12:22:10Z</dcterms:modified>
</cp:coreProperties>
</file>