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2" r:id="rId4"/>
    <p:sldId id="261" r:id="rId5"/>
    <p:sldId id="263" r:id="rId6"/>
    <p:sldId id="264" r:id="rId7"/>
    <p:sldId id="269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  <a:srgbClr val="000000"/>
    <a:srgbClr val="FFFFFF"/>
    <a:srgbClr val="2A3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954" autoAdjust="0"/>
  </p:normalViewPr>
  <p:slideViewPr>
    <p:cSldViewPr showGuides="1">
      <p:cViewPr>
        <p:scale>
          <a:sx n="80" d="100"/>
          <a:sy n="80" d="100"/>
        </p:scale>
        <p:origin x="-528" y="-198"/>
      </p:cViewPr>
      <p:guideLst>
        <p:guide orient="horz" pos="2160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2" d="100"/>
          <a:sy n="102" d="100"/>
        </p:scale>
        <p:origin x="-34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FF3C4-83A1-4D95-B697-C2B21001E002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CCCA3-8472-4C0B-93BE-2990BBD6CA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72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C24DF-E464-408A-B4B9-B7BCAE33D20C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615B0-4757-4DFA-B205-5876EC536DB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71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" y="1191"/>
            <a:ext cx="2626302" cy="131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9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 userDrawn="1"/>
        </p:nvSpPr>
        <p:spPr>
          <a:xfrm>
            <a:off x="0" y="6679456"/>
            <a:ext cx="9144000" cy="193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numCol="6" rtlCol="0">
            <a:noAutofit/>
          </a:bodyPr>
          <a:lstStyle/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7576" y="260648"/>
            <a:ext cx="913642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numCol="6" rtlCol="0">
            <a:noAutofit/>
          </a:bodyPr>
          <a:lstStyle/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7298354" cy="748656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GB" noProof="0" dirty="0" err="1" smtClean="0"/>
              <a:t>Modifiez</a:t>
            </a:r>
            <a:r>
              <a:rPr lang="en-GB" noProof="0" dirty="0" smtClean="0"/>
              <a:t> le style du titre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err="1" smtClean="0"/>
              <a:t>Modifiez</a:t>
            </a:r>
            <a:r>
              <a:rPr lang="en-GB" noProof="0" dirty="0" smtClean="0"/>
              <a:t> les styles du </a:t>
            </a:r>
            <a:r>
              <a:rPr lang="en-GB" noProof="0" dirty="0" err="1" smtClean="0"/>
              <a:t>texte</a:t>
            </a:r>
            <a:r>
              <a:rPr lang="en-GB" noProof="0" dirty="0" smtClean="0"/>
              <a:t> du masque</a:t>
            </a:r>
          </a:p>
          <a:p>
            <a:pPr lvl="1"/>
            <a:r>
              <a:rPr lang="en-GB" noProof="0" dirty="0" err="1" smtClean="0"/>
              <a:t>Deuxième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Troisième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Quatrième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Cinquième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7504" y="6676851"/>
            <a:ext cx="2520280" cy="181150"/>
          </a:xfrm>
        </p:spPr>
        <p:txBody>
          <a:bodyPr/>
          <a:lstStyle>
            <a:lvl1pPr>
              <a:defRPr sz="1050"/>
            </a:lvl1pPr>
          </a:lstStyle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6664599"/>
            <a:ext cx="432048" cy="193401"/>
          </a:xfrm>
        </p:spPr>
        <p:txBody>
          <a:bodyPr/>
          <a:lstStyle>
            <a:lvl1pPr>
              <a:defRPr sz="1000"/>
            </a:lvl1pPr>
          </a:lstStyle>
          <a:p>
            <a:fld id="{FC038257-1D70-4F85-B5BD-61042DA1E69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" y="260648"/>
            <a:ext cx="1438942" cy="720080"/>
          </a:xfrm>
          <a:prstGeom prst="rect">
            <a:avLst/>
          </a:prstGeom>
        </p:spPr>
      </p:pic>
      <p:sp>
        <p:nvSpPr>
          <p:cNvPr id="8" name="ZoneTexte 7"/>
          <p:cNvSpPr txBox="1"/>
          <p:nvPr userDrawn="1"/>
        </p:nvSpPr>
        <p:spPr>
          <a:xfrm>
            <a:off x="0" y="2414"/>
            <a:ext cx="9159479" cy="258234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numCol="6" rtlCol="0">
            <a:noAutofit/>
          </a:bodyPr>
          <a:lstStyle/>
          <a:p>
            <a:pPr marL="85725" marR="0" indent="9366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r>
              <a:rPr lang="en-GB" sz="1000" b="1" noProof="0" dirty="0" smtClean="0">
                <a:solidFill>
                  <a:schemeClr val="bg1"/>
                </a:solidFill>
              </a:rPr>
              <a:t>System description</a:t>
            </a:r>
          </a:p>
          <a:p>
            <a:pPr marL="85725" marR="0" indent="9366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endParaRPr lang="en-GB" sz="1000" b="1" noProof="0" dirty="0" smtClean="0">
              <a:solidFill>
                <a:schemeClr val="bg1"/>
              </a:solidFill>
            </a:endParaRPr>
          </a:p>
          <a:p>
            <a:pPr marL="0" marR="0" indent="8572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endParaRPr lang="en-GB" sz="1000" b="1" noProof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marR="0" indent="8572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endParaRPr lang="en-GB" sz="1000" b="1" noProof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r>
              <a:rPr lang="en-GB" sz="10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Observations</a:t>
            </a:r>
            <a:endParaRPr lang="en-GB" sz="1000" b="1" baseline="0" noProof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r>
              <a:rPr lang="en-GB" sz="1000" b="1" baseline="0" noProof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636588" marR="0" lvl="1" indent="920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r>
              <a:rPr lang="en-GB" sz="1000" b="1" baseline="0" noProof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Conclusion</a:t>
            </a:r>
            <a:endParaRPr lang="en-GB" sz="1000" b="1" noProof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87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bserv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 userDrawn="1"/>
        </p:nvSpPr>
        <p:spPr>
          <a:xfrm>
            <a:off x="0" y="6664598"/>
            <a:ext cx="9144000" cy="193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numCol="6" rtlCol="0">
            <a:noAutofit/>
          </a:bodyPr>
          <a:lstStyle/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7576" y="260648"/>
            <a:ext cx="913642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numCol="6" rtlCol="0">
            <a:noAutofit/>
          </a:bodyPr>
          <a:lstStyle/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7298354" cy="748656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GB" noProof="0" dirty="0" err="1" smtClean="0"/>
              <a:t>Modifiez</a:t>
            </a:r>
            <a:r>
              <a:rPr lang="en-GB" noProof="0" dirty="0" smtClean="0"/>
              <a:t> le style du titre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smtClean="0"/>
              <a:t>Modifiez les styles du texte du masque</a:t>
            </a:r>
          </a:p>
          <a:p>
            <a:pPr lvl="1"/>
            <a:r>
              <a:rPr lang="en-GB" noProof="0" smtClean="0"/>
              <a:t>Deuxième niveau</a:t>
            </a:r>
          </a:p>
          <a:p>
            <a:pPr lvl="2"/>
            <a:r>
              <a:rPr lang="en-GB" noProof="0" smtClean="0"/>
              <a:t>Troisième niveau</a:t>
            </a:r>
          </a:p>
          <a:p>
            <a:pPr lvl="3"/>
            <a:r>
              <a:rPr lang="en-GB" noProof="0" smtClean="0"/>
              <a:t>Quatrième niveau</a:t>
            </a:r>
          </a:p>
          <a:p>
            <a:pPr lvl="4"/>
            <a:r>
              <a:rPr lang="en-GB" noProof="0" smtClean="0"/>
              <a:t>Cinquième niveau</a:t>
            </a:r>
            <a:endParaRPr lang="en-GB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7504" y="6676851"/>
            <a:ext cx="2520280" cy="181150"/>
          </a:xfrm>
        </p:spPr>
        <p:txBody>
          <a:bodyPr/>
          <a:lstStyle>
            <a:lvl1pPr>
              <a:defRPr sz="1050"/>
            </a:lvl1pPr>
          </a:lstStyle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6664598"/>
            <a:ext cx="432048" cy="200893"/>
          </a:xfrm>
        </p:spPr>
        <p:txBody>
          <a:bodyPr/>
          <a:lstStyle>
            <a:lvl1pPr>
              <a:defRPr sz="1000"/>
            </a:lvl1pPr>
          </a:lstStyle>
          <a:p>
            <a:fld id="{FC038257-1D70-4F85-B5BD-61042DA1E69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" y="260648"/>
            <a:ext cx="1438942" cy="720080"/>
          </a:xfrm>
          <a:prstGeom prst="rect">
            <a:avLst/>
          </a:prstGeom>
        </p:spPr>
      </p:pic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12" name="ZoneTexte 11"/>
          <p:cNvSpPr txBox="1"/>
          <p:nvPr userDrawn="1"/>
        </p:nvSpPr>
        <p:spPr>
          <a:xfrm>
            <a:off x="0" y="2414"/>
            <a:ext cx="9159479" cy="258234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numCol="6" rtlCol="0">
            <a:noAutofit/>
          </a:bodyPr>
          <a:lstStyle/>
          <a:p>
            <a:pPr marL="85725" marR="0" indent="9366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r>
              <a:rPr lang="en-GB" sz="10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Setup description</a:t>
            </a:r>
          </a:p>
          <a:p>
            <a:pPr marL="85725" marR="0" indent="9366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endParaRPr lang="en-GB" sz="1000" b="1" noProof="0" dirty="0" smtClean="0">
              <a:solidFill>
                <a:schemeClr val="bg1"/>
              </a:solidFill>
            </a:endParaRPr>
          </a:p>
          <a:p>
            <a:pPr marL="0" marR="0" indent="8572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endParaRPr lang="en-GB" sz="1000" b="1" noProof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marR="0" indent="8572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endParaRPr lang="en-GB" sz="1000" b="1" noProof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r>
              <a:rPr lang="en-GB" sz="1000" b="1" noProof="0" dirty="0" smtClean="0">
                <a:solidFill>
                  <a:schemeClr val="bg1"/>
                </a:solidFill>
              </a:rPr>
              <a:t> Observations</a:t>
            </a:r>
            <a:endParaRPr lang="en-GB" sz="1000" b="1" baseline="0" noProof="0" dirty="0" smtClean="0">
              <a:solidFill>
                <a:schemeClr val="bg1"/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r>
              <a:rPr lang="en-GB" sz="1000" b="1" baseline="0" noProof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636588" marR="0" lvl="1" indent="920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r>
              <a:rPr lang="en-GB" sz="1000" b="1" baseline="0" noProof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Conclusion</a:t>
            </a:r>
            <a:endParaRPr lang="en-GB" sz="1000" b="1" noProof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026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 userDrawn="1"/>
        </p:nvSpPr>
        <p:spPr>
          <a:xfrm>
            <a:off x="0" y="6664598"/>
            <a:ext cx="9144000" cy="193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numCol="6" rtlCol="0">
            <a:noAutofit/>
          </a:bodyPr>
          <a:lstStyle/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7576" y="260648"/>
            <a:ext cx="913642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numCol="6" rtlCol="0">
            <a:noAutofit/>
          </a:bodyPr>
          <a:lstStyle/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7298354" cy="748656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GB" noProof="0" dirty="0" err="1" smtClean="0"/>
              <a:t>Modifiez</a:t>
            </a:r>
            <a:r>
              <a:rPr lang="en-GB" noProof="0" dirty="0" smtClean="0"/>
              <a:t> le style du titre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smtClean="0"/>
              <a:t>Modifiez les styles du texte du masque</a:t>
            </a:r>
          </a:p>
          <a:p>
            <a:pPr lvl="1"/>
            <a:r>
              <a:rPr lang="en-GB" noProof="0" smtClean="0"/>
              <a:t>Deuxième niveau</a:t>
            </a:r>
          </a:p>
          <a:p>
            <a:pPr lvl="2"/>
            <a:r>
              <a:rPr lang="en-GB" noProof="0" smtClean="0"/>
              <a:t>Troisième niveau</a:t>
            </a:r>
          </a:p>
          <a:p>
            <a:pPr lvl="3"/>
            <a:r>
              <a:rPr lang="en-GB" noProof="0" smtClean="0"/>
              <a:t>Quatrième niveau</a:t>
            </a:r>
          </a:p>
          <a:p>
            <a:pPr lvl="4"/>
            <a:r>
              <a:rPr lang="en-GB" noProof="0" smtClean="0"/>
              <a:t>Cinquième niveau</a:t>
            </a:r>
            <a:endParaRPr lang="en-GB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7504" y="6676851"/>
            <a:ext cx="2520280" cy="181150"/>
          </a:xfrm>
        </p:spPr>
        <p:txBody>
          <a:bodyPr/>
          <a:lstStyle>
            <a:lvl1pPr>
              <a:defRPr sz="1050"/>
            </a:lvl1pPr>
          </a:lstStyle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6664598"/>
            <a:ext cx="432048" cy="200893"/>
          </a:xfrm>
        </p:spPr>
        <p:txBody>
          <a:bodyPr/>
          <a:lstStyle>
            <a:lvl1pPr>
              <a:defRPr sz="1000"/>
            </a:lvl1pPr>
          </a:lstStyle>
          <a:p>
            <a:fld id="{FC038257-1D70-4F85-B5BD-61042DA1E69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" y="260648"/>
            <a:ext cx="1438942" cy="720080"/>
          </a:xfrm>
          <a:prstGeom prst="rect">
            <a:avLst/>
          </a:prstGeom>
        </p:spPr>
      </p:pic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12" name="ZoneTexte 11"/>
          <p:cNvSpPr txBox="1"/>
          <p:nvPr userDrawn="1"/>
        </p:nvSpPr>
        <p:spPr>
          <a:xfrm>
            <a:off x="0" y="2414"/>
            <a:ext cx="9159479" cy="258234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numCol="6" rtlCol="0">
            <a:noAutofit/>
          </a:bodyPr>
          <a:lstStyle/>
          <a:p>
            <a:pPr marL="85725" marR="0" indent="9366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r>
              <a:rPr lang="en-GB" sz="10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System description</a:t>
            </a:r>
          </a:p>
          <a:p>
            <a:pPr marL="85725" marR="0" indent="9366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endParaRPr lang="en-GB" sz="1000" b="1" noProof="0" dirty="0" smtClean="0">
              <a:solidFill>
                <a:schemeClr val="bg1"/>
              </a:solidFill>
            </a:endParaRPr>
          </a:p>
          <a:p>
            <a:pPr marL="0" marR="0" indent="8572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endParaRPr lang="en-GB" sz="1000" b="1" noProof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marR="0" indent="8572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endParaRPr lang="en-GB" sz="1000" b="1" noProof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r>
              <a:rPr lang="en-GB" sz="10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Observations</a:t>
            </a:r>
            <a:endParaRPr lang="en-GB" sz="1000" b="1" baseline="0" noProof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r>
              <a:rPr lang="en-GB" sz="1000" b="1" baseline="0" noProof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636588" marR="0" lvl="1" indent="920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7300" algn="l"/>
              </a:tabLst>
              <a:defRPr/>
            </a:pPr>
            <a:r>
              <a:rPr lang="en-GB" sz="1000" b="1" baseline="0" noProof="0" dirty="0" smtClean="0">
                <a:solidFill>
                  <a:schemeClr val="bg1"/>
                </a:solidFill>
              </a:rPr>
              <a:t>Conclusion</a:t>
            </a:r>
            <a:endParaRPr lang="en-GB" sz="1000" b="1" noProof="0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22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03653" y="260648"/>
            <a:ext cx="6995120" cy="748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34144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908176" y="6525344"/>
            <a:ext cx="512020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International Beam Instrumentation Conference, 16-19 September 2013, Oxford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66112" y="6520259"/>
            <a:ext cx="442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38257-1D70-4F85-B5BD-61042DA1E69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324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224136"/>
          </a:xfrm>
          <a:solidFill>
            <a:srgbClr val="FFFFFF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en-GB" dirty="0" smtClean="0"/>
              <a:t>Purity measurement at SOLEIL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9552" y="5301208"/>
            <a:ext cx="6683936" cy="1248544"/>
          </a:xfrm>
          <a:solidFill>
            <a:srgbClr val="FFFFFF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en-GB" sz="2400" dirty="0" smtClean="0"/>
              <a:t>Nicolas HUBERT</a:t>
            </a:r>
            <a:r>
              <a:rPr lang="en-GB" sz="2400" baseline="30000" dirty="0" smtClean="0"/>
              <a:t>#</a:t>
            </a:r>
            <a:r>
              <a:rPr lang="en-GB" sz="2400" dirty="0" smtClean="0"/>
              <a:t> </a:t>
            </a:r>
          </a:p>
          <a:p>
            <a:r>
              <a:rPr lang="en-GB" sz="1600" dirty="0" smtClean="0"/>
              <a:t>on behalf of the diagnostics group:</a:t>
            </a:r>
          </a:p>
          <a:p>
            <a:r>
              <a:rPr lang="en-GB" sz="1600" dirty="0" smtClean="0"/>
              <a:t>N. Hubert, L. </a:t>
            </a:r>
            <a:r>
              <a:rPr lang="en-GB" sz="1600" dirty="0" err="1" smtClean="0"/>
              <a:t>Cassinari</a:t>
            </a:r>
            <a:r>
              <a:rPr lang="en-GB" sz="1600" dirty="0" smtClean="0"/>
              <a:t>, F. </a:t>
            </a:r>
            <a:r>
              <a:rPr lang="en-GB" sz="1600" dirty="0" err="1" smtClean="0"/>
              <a:t>Dohou</a:t>
            </a:r>
            <a:r>
              <a:rPr lang="en-GB" sz="1600" dirty="0"/>
              <a:t>, M. El </a:t>
            </a:r>
            <a:r>
              <a:rPr lang="en-GB" sz="1600" dirty="0" err="1"/>
              <a:t>Ajjouri</a:t>
            </a:r>
            <a:r>
              <a:rPr lang="en-GB" sz="1600" dirty="0"/>
              <a:t>, M</a:t>
            </a:r>
            <a:r>
              <a:rPr lang="en-GB" sz="1600" dirty="0" smtClean="0"/>
              <a:t>. </a:t>
            </a:r>
            <a:r>
              <a:rPr lang="en-GB" sz="1600" dirty="0" err="1" smtClean="0"/>
              <a:t>Labat</a:t>
            </a:r>
            <a:r>
              <a:rPr lang="en-GB" sz="1600" dirty="0" smtClean="0"/>
              <a:t>, D. </a:t>
            </a:r>
            <a:r>
              <a:rPr lang="en-GB" sz="1600" dirty="0" err="1" smtClean="0"/>
              <a:t>Pédeau</a:t>
            </a:r>
            <a:r>
              <a:rPr lang="en-GB" sz="1600" dirty="0" smtClean="0"/>
              <a:t>, J-P. </a:t>
            </a:r>
            <a:r>
              <a:rPr lang="en-GB" sz="1600" dirty="0" err="1" smtClean="0"/>
              <a:t>Ricaud</a:t>
            </a:r>
            <a:endParaRPr lang="en-GB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6581001"/>
            <a:ext cx="2581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# nicolas.hubert@synchrotron-soleil.fr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773011" y="2060848"/>
            <a:ext cx="159107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DEELS</a:t>
            </a:r>
            <a:endParaRPr lang="en-GB" b="1" dirty="0" smtClean="0"/>
          </a:p>
          <a:p>
            <a:pPr algn="ctr"/>
            <a:r>
              <a:rPr lang="en-GB" sz="1600" dirty="0" smtClean="0"/>
              <a:t>12-13 May 2014</a:t>
            </a:r>
          </a:p>
          <a:p>
            <a:pPr algn="ctr"/>
            <a:r>
              <a:rPr lang="en-GB" sz="1600" dirty="0" smtClean="0"/>
              <a:t>ESRF, Grenoble</a:t>
            </a:r>
            <a:endParaRPr lang="en-GB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3"/>
            <a:ext cx="1718401" cy="114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contenu 6"/>
          <p:cNvSpPr txBox="1">
            <a:spLocks/>
          </p:cNvSpPr>
          <p:nvPr/>
        </p:nvSpPr>
        <p:spPr>
          <a:xfrm>
            <a:off x="323528" y="3356992"/>
            <a:ext cx="8568952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>
                <a:solidFill>
                  <a:schemeClr val="tx2"/>
                </a:solidFill>
              </a:rPr>
              <a:t>System description </a:t>
            </a:r>
          </a:p>
          <a:p>
            <a:endParaRPr lang="en-GB" sz="2400" b="1" dirty="0" smtClean="0">
              <a:solidFill>
                <a:schemeClr val="tx2"/>
              </a:solidFill>
            </a:endParaRPr>
          </a:p>
          <a:p>
            <a:r>
              <a:rPr lang="en-GB" sz="2400" b="1" dirty="0" smtClean="0">
                <a:solidFill>
                  <a:schemeClr val="tx2"/>
                </a:solidFill>
              </a:rPr>
              <a:t>Misunderstood observations and future improvements </a:t>
            </a:r>
          </a:p>
        </p:txBody>
      </p:sp>
    </p:spTree>
    <p:extLst>
      <p:ext uri="{BB962C8B-B14F-4D97-AF65-F5344CB8AC3E}">
        <p14:creationId xmlns:p14="http://schemas.microsoft.com/office/powerpoint/2010/main" val="237122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Beam purity measurement</a:t>
            </a:r>
            <a:endParaRPr lang="en-GB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Conclusion:</a:t>
            </a:r>
          </a:p>
          <a:p>
            <a:pPr lvl="1"/>
            <a:r>
              <a:rPr lang="en-GB" sz="2000" dirty="0" smtClean="0"/>
              <a:t>Purity measurement is a daily used diagnostic at SOLEIL</a:t>
            </a:r>
          </a:p>
          <a:p>
            <a:pPr lvl="1"/>
            <a:r>
              <a:rPr lang="en-GB" sz="2000" dirty="0" smtClean="0"/>
              <a:t>Achieved resolution is </a:t>
            </a:r>
            <a:r>
              <a:rPr lang="en-GB" sz="2000" dirty="0" smtClean="0"/>
              <a:t>10</a:t>
            </a:r>
            <a:r>
              <a:rPr lang="en-GB" sz="2000" baseline="30000" dirty="0"/>
              <a:t>-6</a:t>
            </a:r>
            <a:r>
              <a:rPr lang="en-GB" sz="2000" dirty="0" smtClean="0"/>
              <a:t> </a:t>
            </a:r>
            <a:r>
              <a:rPr lang="en-GB" sz="2000" dirty="0" smtClean="0"/>
              <a:t>, enough for our need so far.</a:t>
            </a:r>
          </a:p>
          <a:p>
            <a:pPr lvl="1"/>
            <a:r>
              <a:rPr lang="en-GB" sz="2000" dirty="0" smtClean="0"/>
              <a:t>But: </a:t>
            </a:r>
          </a:p>
          <a:p>
            <a:pPr lvl="2"/>
            <a:r>
              <a:rPr lang="en-GB" sz="1600" dirty="0"/>
              <a:t>S</a:t>
            </a:r>
            <a:r>
              <a:rPr lang="en-GB" sz="1600" dirty="0" smtClean="0"/>
              <a:t>ome observations are still not well understood</a:t>
            </a:r>
          </a:p>
          <a:p>
            <a:pPr lvl="2"/>
            <a:r>
              <a:rPr lang="en-GB" sz="1600" dirty="0" smtClean="0"/>
              <a:t>Setting is still to long to optimize</a:t>
            </a:r>
            <a:endParaRPr lang="en-GB" sz="1200" dirty="0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20" name="Espace réservé du contenu 6"/>
          <p:cNvSpPr txBox="1">
            <a:spLocks/>
          </p:cNvSpPr>
          <p:nvPr/>
        </p:nvSpPr>
        <p:spPr>
          <a:xfrm>
            <a:off x="323528" y="3717032"/>
            <a:ext cx="8568952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Feedback from you:</a:t>
            </a:r>
          </a:p>
          <a:p>
            <a:pPr lvl="1"/>
            <a:r>
              <a:rPr lang="en-GB" sz="2000" dirty="0" smtClean="0"/>
              <a:t>From your experience any advice is welcome to:</a:t>
            </a:r>
          </a:p>
          <a:p>
            <a:pPr lvl="2"/>
            <a:r>
              <a:rPr lang="en-GB" sz="1600" dirty="0" smtClean="0"/>
              <a:t>Better understand why we can’t perform repeated measurements without apparition of background noise. </a:t>
            </a:r>
          </a:p>
          <a:p>
            <a:pPr lvl="2"/>
            <a:r>
              <a:rPr lang="en-GB" sz="1600" dirty="0" smtClean="0"/>
              <a:t>Better understand the spectrum of the photons that are detected</a:t>
            </a:r>
          </a:p>
          <a:p>
            <a:pPr lvl="2"/>
            <a:r>
              <a:rPr lang="en-GB" sz="1600" dirty="0" smtClean="0"/>
              <a:t>Optimize (simplify) the setting</a:t>
            </a:r>
            <a:endParaRPr lang="en-GB" sz="1600" dirty="0"/>
          </a:p>
        </p:txBody>
      </p:sp>
      <p:sp>
        <p:nvSpPr>
          <p:cNvPr id="2" name="ZoneTexte 1"/>
          <p:cNvSpPr txBox="1"/>
          <p:nvPr/>
        </p:nvSpPr>
        <p:spPr>
          <a:xfrm>
            <a:off x="5518151" y="6165304"/>
            <a:ext cx="2931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Thank you for your attention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6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2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Beam</a:t>
            </a:r>
            <a:r>
              <a:rPr lang="fr-FR" dirty="0" smtClean="0"/>
              <a:t> </a:t>
            </a:r>
            <a:r>
              <a:rPr lang="fr-FR" dirty="0" err="1" smtClean="0"/>
              <a:t>purity</a:t>
            </a:r>
            <a:r>
              <a:rPr lang="fr-FR" dirty="0" smtClean="0"/>
              <a:t> </a:t>
            </a:r>
            <a:r>
              <a:rPr lang="fr-FR" dirty="0" err="1" smtClean="0"/>
              <a:t>measurement</a:t>
            </a:r>
            <a:r>
              <a:rPr lang="fr-FR" dirty="0" smtClean="0"/>
              <a:t> setup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23528" y="1340768"/>
            <a:ext cx="8064896" cy="3384376"/>
          </a:xfrm>
        </p:spPr>
        <p:txBody>
          <a:bodyPr>
            <a:noAutofit/>
          </a:bodyPr>
          <a:lstStyle/>
          <a:p>
            <a:r>
              <a:rPr lang="en-GB" sz="2400" dirty="0" smtClean="0"/>
              <a:t>Objective: </a:t>
            </a:r>
            <a:endParaRPr lang="en-GB" sz="2400" dirty="0"/>
          </a:p>
          <a:p>
            <a:pPr lvl="1"/>
            <a:r>
              <a:rPr lang="en-GB" sz="2000" dirty="0" smtClean="0"/>
              <a:t>Validate the absence of electrons in free buckets in the storage ring</a:t>
            </a:r>
          </a:p>
          <a:p>
            <a:pPr lvl="2"/>
            <a:r>
              <a:rPr lang="en-GB" sz="1600" dirty="0" smtClean="0"/>
              <a:t>Measure the relative intensity ratio of (unwanted) satellite bunches with respect to the main bunch</a:t>
            </a:r>
            <a:endParaRPr lang="fr-FR" sz="1600" dirty="0"/>
          </a:p>
          <a:p>
            <a:pPr lvl="2"/>
            <a:r>
              <a:rPr lang="en-US" altLang="en-US" sz="1600" dirty="0" smtClean="0"/>
              <a:t>Quality measurement of the beam delivered to users</a:t>
            </a:r>
          </a:p>
          <a:p>
            <a:pPr lvl="2"/>
            <a:r>
              <a:rPr lang="en-US" altLang="en-US" sz="1600" dirty="0" smtClean="0"/>
              <a:t>Used in hybrid (3 quarters + 1 bunch), 8 bunches or 1 bunch filling patterns (100 % of the user beam time in 2013)</a:t>
            </a:r>
          </a:p>
          <a:p>
            <a:pPr lvl="2"/>
            <a:endParaRPr lang="en-GB" altLang="en-US" sz="1800" b="1" dirty="0">
              <a:solidFill>
                <a:schemeClr val="tx2"/>
              </a:solidFill>
            </a:endParaRPr>
          </a:p>
          <a:p>
            <a:r>
              <a:rPr lang="en-GB" sz="2400" dirty="0" smtClean="0"/>
              <a:t>Specification:</a:t>
            </a:r>
          </a:p>
          <a:p>
            <a:pPr lvl="1"/>
            <a:r>
              <a:rPr lang="en-GB" sz="2000" dirty="0" smtClean="0"/>
              <a:t>Resolution better than </a:t>
            </a:r>
            <a:r>
              <a:rPr lang="en-GB" sz="2000" dirty="0" smtClean="0"/>
              <a:t>10</a:t>
            </a:r>
            <a:r>
              <a:rPr lang="en-GB" sz="2000" baseline="30000" dirty="0" smtClean="0"/>
              <a:t>-5</a:t>
            </a:r>
            <a:r>
              <a:rPr lang="en-GB" sz="2000" dirty="0" smtClean="0"/>
              <a:t> </a:t>
            </a:r>
            <a:r>
              <a:rPr lang="en-GB" sz="2000" dirty="0" smtClean="0"/>
              <a:t>(</a:t>
            </a:r>
            <a:r>
              <a:rPr lang="en-US" sz="2000" dirty="0"/>
              <a:t>u</a:t>
            </a:r>
            <a:r>
              <a:rPr lang="en-US" sz="2000" dirty="0" smtClean="0"/>
              <a:t>sers request </a:t>
            </a:r>
            <a:r>
              <a:rPr lang="fr-FR" sz="2000" dirty="0" smtClean="0"/>
              <a:t>10</a:t>
            </a:r>
            <a:r>
              <a:rPr lang="en-GB" sz="2000" baseline="30000" dirty="0"/>
              <a:t>-</a:t>
            </a:r>
            <a:r>
              <a:rPr lang="fr-FR" sz="2000" baseline="30000" dirty="0" smtClean="0"/>
              <a:t>4</a:t>
            </a:r>
            <a:r>
              <a:rPr lang="fr-FR" sz="2000" dirty="0" smtClean="0"/>
              <a:t>)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Operation:</a:t>
            </a:r>
          </a:p>
          <a:p>
            <a:pPr lvl="1"/>
            <a:r>
              <a:rPr lang="en-GB" sz="2000" dirty="0" smtClean="0"/>
              <a:t>System in operation since 2009</a:t>
            </a:r>
          </a:p>
          <a:p>
            <a:pPr lvl="1"/>
            <a:r>
              <a:rPr lang="en-GB" sz="2000" dirty="0" smtClean="0"/>
              <a:t>Purity measurement done at least every 8 hours.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30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Beam purity measurement setup</a:t>
            </a:r>
            <a:endParaRPr lang="en-GB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23528" y="1196752"/>
            <a:ext cx="7128792" cy="2088232"/>
          </a:xfrm>
        </p:spPr>
        <p:txBody>
          <a:bodyPr>
            <a:noAutofit/>
          </a:bodyPr>
          <a:lstStyle/>
          <a:p>
            <a:r>
              <a:rPr lang="en-GB" sz="2400" dirty="0" smtClean="0"/>
              <a:t>How does it work?: </a:t>
            </a:r>
            <a:endParaRPr lang="en-GB" sz="2400" dirty="0"/>
          </a:p>
          <a:p>
            <a:pPr lvl="1"/>
            <a:r>
              <a:rPr lang="en-GB" sz="2000" dirty="0" smtClean="0"/>
              <a:t> In–air detection</a:t>
            </a:r>
          </a:p>
          <a:p>
            <a:pPr lvl="1"/>
            <a:r>
              <a:rPr lang="en-GB" sz="2000" dirty="0" smtClean="0"/>
              <a:t>On the same photon beam than the one used for the </a:t>
            </a:r>
            <a:r>
              <a:rPr lang="en-GB" sz="2000" dirty="0"/>
              <a:t>transverse profile measurement (pinhole camera) </a:t>
            </a:r>
            <a:endParaRPr lang="en-GB" sz="2000" dirty="0" smtClean="0"/>
          </a:p>
          <a:p>
            <a:pPr lvl="2"/>
            <a:r>
              <a:rPr lang="en-GB" sz="1400" dirty="0" smtClean="0"/>
              <a:t>1 mm aluminium window</a:t>
            </a:r>
          </a:p>
          <a:p>
            <a:pPr lvl="2"/>
            <a:r>
              <a:rPr lang="fr-FR" sz="1400" dirty="0" smtClean="0"/>
              <a:t>Copper </a:t>
            </a:r>
            <a:r>
              <a:rPr lang="en-GB" sz="1400" dirty="0" smtClean="0"/>
              <a:t>attenuator</a:t>
            </a:r>
          </a:p>
          <a:p>
            <a:pPr marL="0" indent="0">
              <a:buNone/>
            </a:pPr>
            <a:endParaRPr lang="en-GB" altLang="en-US" sz="2200" dirty="0" smtClean="0"/>
          </a:p>
          <a:p>
            <a:pPr lvl="2"/>
            <a:endParaRPr lang="en-GB" altLang="en-US" sz="1800" dirty="0"/>
          </a:p>
          <a:p>
            <a:endParaRPr lang="en-US" altLang="en-US" sz="2600" dirty="0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pic>
        <p:nvPicPr>
          <p:cNvPr id="9" name="Image 8"/>
          <p:cNvPicPr/>
          <p:nvPr/>
        </p:nvPicPr>
        <p:blipFill>
          <a:blip r:embed="rId2"/>
          <a:stretch>
            <a:fillRect/>
          </a:stretch>
        </p:blipFill>
        <p:spPr>
          <a:xfrm>
            <a:off x="5148064" y="3240360"/>
            <a:ext cx="3888512" cy="2708920"/>
          </a:xfrm>
          <a:prstGeom prst="rect">
            <a:avLst/>
          </a:prstGeom>
        </p:spPr>
      </p:pic>
      <p:sp>
        <p:nvSpPr>
          <p:cNvPr id="11" name="Espace réservé du contenu 6"/>
          <p:cNvSpPr txBox="1">
            <a:spLocks/>
          </p:cNvSpPr>
          <p:nvPr/>
        </p:nvSpPr>
        <p:spPr>
          <a:xfrm>
            <a:off x="323529" y="3140968"/>
            <a:ext cx="4824535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sz="2000" dirty="0" smtClean="0"/>
              <a:t>Copper fluorescence X-rays are partially collected by an avalanche photodiode (APD) radiation hardened by a lead shield</a:t>
            </a:r>
          </a:p>
          <a:p>
            <a:pPr lvl="1"/>
            <a:r>
              <a:rPr lang="en-GB" sz="2000" dirty="0" smtClean="0"/>
              <a:t>Sensor block is motorized (protection against radiation induced damages at the measurement position</a:t>
            </a:r>
            <a:r>
              <a:rPr lang="fr-FR" sz="2000" dirty="0" smtClean="0"/>
              <a:t>)</a:t>
            </a:r>
            <a:endParaRPr lang="en-GB" sz="2000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5868145" y="3007985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 mm aluminium window</a:t>
            </a:r>
            <a:endParaRPr lang="en-GB" sz="1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884368" y="2875975"/>
            <a:ext cx="104239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Copper attenuator</a:t>
            </a:r>
            <a:endParaRPr lang="en-GB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868145" y="5590981"/>
            <a:ext cx="136815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APD in lead shied</a:t>
            </a:r>
            <a:endParaRPr lang="en-GB" sz="1200" dirty="0"/>
          </a:p>
        </p:txBody>
      </p:sp>
      <p:cxnSp>
        <p:nvCxnSpPr>
          <p:cNvPr id="4" name="Connecteur droit avec flèche 3"/>
          <p:cNvCxnSpPr>
            <a:stCxn id="2" idx="2"/>
          </p:cNvCxnSpPr>
          <p:nvPr/>
        </p:nvCxnSpPr>
        <p:spPr>
          <a:xfrm flipH="1">
            <a:off x="6660232" y="3284984"/>
            <a:ext cx="108013" cy="48328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8100392" y="3284984"/>
            <a:ext cx="216025" cy="43204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 flipV="1">
            <a:off x="6444208" y="5157192"/>
            <a:ext cx="1" cy="50405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7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Beam</a:t>
            </a:r>
            <a:r>
              <a:rPr lang="fr-FR" dirty="0" smtClean="0"/>
              <a:t> </a:t>
            </a:r>
            <a:r>
              <a:rPr lang="fr-FR" dirty="0" err="1" smtClean="0"/>
              <a:t>purity</a:t>
            </a:r>
            <a:r>
              <a:rPr lang="fr-FR" dirty="0" smtClean="0"/>
              <a:t> </a:t>
            </a:r>
            <a:r>
              <a:rPr lang="fr-FR" dirty="0" err="1" smtClean="0"/>
              <a:t>measurement</a:t>
            </a:r>
            <a:r>
              <a:rPr lang="fr-FR" dirty="0" smtClean="0"/>
              <a:t> setup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1512168"/>
          </a:xfrm>
        </p:spPr>
        <p:txBody>
          <a:bodyPr>
            <a:noAutofit/>
          </a:bodyPr>
          <a:lstStyle/>
          <a:p>
            <a:r>
              <a:rPr lang="en-GB" sz="2400" dirty="0" smtClean="0"/>
              <a:t>Acquisition scheme:</a:t>
            </a:r>
            <a:endParaRPr lang="en-GB" sz="2400" dirty="0"/>
          </a:p>
          <a:p>
            <a:pPr lvl="1"/>
            <a:r>
              <a:rPr lang="en-GB" sz="2000" dirty="0" smtClean="0"/>
              <a:t>Measurement based on the time-correlated single photon counting (TC-SPC) method</a:t>
            </a:r>
          </a:p>
          <a:p>
            <a:pPr lvl="1"/>
            <a:r>
              <a:rPr lang="en-GB" sz="2000" dirty="0" smtClean="0"/>
              <a:t>The probability of detecting a photon is less that one per turn</a:t>
            </a:r>
          </a:p>
          <a:p>
            <a:pPr lvl="2"/>
            <a:r>
              <a:rPr lang="en-GB" sz="1600" dirty="0" smtClean="0"/>
              <a:t>No (or limited) pile up</a:t>
            </a:r>
          </a:p>
          <a:p>
            <a:pPr lvl="2"/>
            <a:r>
              <a:rPr lang="en-GB" sz="1600" dirty="0" smtClean="0"/>
              <a:t>Linear measurement </a:t>
            </a:r>
            <a:endParaRPr lang="en-GB" sz="1600" dirty="0">
              <a:solidFill>
                <a:srgbClr val="C00000"/>
              </a:solidFill>
            </a:endParaRPr>
          </a:p>
          <a:p>
            <a:pPr lvl="1"/>
            <a:r>
              <a:rPr lang="en-GB" sz="2000" dirty="0"/>
              <a:t>Temporal distribution of the pulses </a:t>
            </a:r>
            <a:r>
              <a:rPr lang="en-GB" sz="2000" dirty="0" smtClean="0"/>
              <a:t>reflects temporal distribution of electrons circulating in the storage ring</a:t>
            </a:r>
            <a:endParaRPr lang="en-GB" sz="2000" dirty="0"/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pPr marL="0" indent="0">
              <a:buNone/>
            </a:pPr>
            <a:endParaRPr lang="en-GB" altLang="en-US" sz="2200" dirty="0" smtClean="0"/>
          </a:p>
          <a:p>
            <a:pPr lvl="2"/>
            <a:endParaRPr lang="en-GB" altLang="en-US" sz="1800" dirty="0"/>
          </a:p>
          <a:p>
            <a:endParaRPr lang="en-US" altLang="en-US" sz="2600" dirty="0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16"/>
          <a:stretch/>
        </p:blipFill>
        <p:spPr>
          <a:xfrm>
            <a:off x="251520" y="3803476"/>
            <a:ext cx="6264696" cy="2865884"/>
          </a:xfrm>
          <a:prstGeom prst="rect">
            <a:avLst/>
          </a:prstGeom>
        </p:spPr>
      </p:pic>
      <p:sp>
        <p:nvSpPr>
          <p:cNvPr id="11" name="Espace réservé du contenu 6"/>
          <p:cNvSpPr txBox="1">
            <a:spLocks/>
          </p:cNvSpPr>
          <p:nvPr/>
        </p:nvSpPr>
        <p:spPr>
          <a:xfrm>
            <a:off x="6194275" y="4797152"/>
            <a:ext cx="2842221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fr-FR" sz="1800" dirty="0" smtClean="0">
                <a:solidFill>
                  <a:schemeClr val="tx2"/>
                </a:solidFill>
              </a:rPr>
              <a:t>TDC:</a:t>
            </a:r>
          </a:p>
          <a:p>
            <a:pPr marL="57150" indent="0">
              <a:buNone/>
            </a:pPr>
            <a:r>
              <a:rPr lang="fr-FR" sz="1800" dirty="0" smtClean="0">
                <a:solidFill>
                  <a:schemeClr val="tx2"/>
                </a:solidFill>
              </a:rPr>
              <a:t>23624 </a:t>
            </a:r>
            <a:r>
              <a:rPr lang="fr-FR" sz="1800" dirty="0" err="1" smtClean="0">
                <a:solidFill>
                  <a:schemeClr val="tx2"/>
                </a:solidFill>
              </a:rPr>
              <a:t>channels</a:t>
            </a:r>
            <a:r>
              <a:rPr lang="fr-FR" sz="1800" dirty="0" smtClean="0">
                <a:solidFill>
                  <a:schemeClr val="tx2"/>
                </a:solidFill>
              </a:rPr>
              <a:t>, 50 ps </a:t>
            </a:r>
            <a:r>
              <a:rPr lang="fr-FR" sz="1800" dirty="0" err="1" smtClean="0">
                <a:solidFill>
                  <a:schemeClr val="tx2"/>
                </a:solidFill>
              </a:rPr>
              <a:t>wide</a:t>
            </a:r>
            <a:endParaRPr lang="fr-FR" sz="1800" dirty="0" smtClean="0">
              <a:solidFill>
                <a:schemeClr val="tx2"/>
              </a:solidFill>
            </a:endParaRPr>
          </a:p>
          <a:p>
            <a:pPr marL="57150" indent="0">
              <a:buNone/>
            </a:pPr>
            <a:r>
              <a:rPr lang="fr-FR" sz="1800" dirty="0" err="1" smtClean="0">
                <a:solidFill>
                  <a:schemeClr val="tx2"/>
                </a:solidFill>
              </a:rPr>
              <a:t>Covering</a:t>
            </a:r>
            <a:r>
              <a:rPr lang="fr-FR" sz="1800" dirty="0" smtClean="0">
                <a:solidFill>
                  <a:schemeClr val="tx2"/>
                </a:solidFill>
              </a:rPr>
              <a:t> the 1,18 µs </a:t>
            </a:r>
            <a:r>
              <a:rPr lang="fr-FR" sz="1800" dirty="0" err="1" smtClean="0">
                <a:solidFill>
                  <a:schemeClr val="tx2"/>
                </a:solidFill>
              </a:rPr>
              <a:t>storage</a:t>
            </a:r>
            <a:r>
              <a:rPr lang="fr-FR" sz="1800" dirty="0" smtClean="0">
                <a:solidFill>
                  <a:schemeClr val="tx2"/>
                </a:solidFill>
              </a:rPr>
              <a:t> ring </a:t>
            </a:r>
            <a:r>
              <a:rPr lang="fr-FR" sz="1800" dirty="0" err="1" smtClean="0">
                <a:solidFill>
                  <a:schemeClr val="tx2"/>
                </a:solidFill>
              </a:rPr>
              <a:t>rev</a:t>
            </a:r>
            <a:r>
              <a:rPr lang="fr-FR" sz="1800" dirty="0" smtClean="0">
                <a:solidFill>
                  <a:schemeClr val="tx2"/>
                </a:solidFill>
              </a:rPr>
              <a:t>. </a:t>
            </a:r>
            <a:r>
              <a:rPr lang="fr-FR" sz="1800" dirty="0" err="1" smtClean="0">
                <a:solidFill>
                  <a:schemeClr val="tx2"/>
                </a:solidFill>
              </a:rPr>
              <a:t>period</a:t>
            </a:r>
            <a:endParaRPr lang="en-GB" altLang="en-US" sz="1400" dirty="0" smtClean="0">
              <a:solidFill>
                <a:schemeClr val="tx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31640" y="6237312"/>
            <a:ext cx="878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APD S5343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4726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Beam</a:t>
            </a:r>
            <a:r>
              <a:rPr lang="fr-FR" dirty="0" smtClean="0"/>
              <a:t> </a:t>
            </a:r>
            <a:r>
              <a:rPr lang="fr-FR" dirty="0" err="1" smtClean="0"/>
              <a:t>purity</a:t>
            </a:r>
            <a:r>
              <a:rPr lang="fr-FR" dirty="0" smtClean="0"/>
              <a:t> </a:t>
            </a:r>
            <a:r>
              <a:rPr lang="fr-FR" dirty="0" err="1" smtClean="0"/>
              <a:t>measurement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3456384"/>
          </a:xfrm>
        </p:spPr>
        <p:txBody>
          <a:bodyPr>
            <a:noAutofit/>
          </a:bodyPr>
          <a:lstStyle/>
          <a:p>
            <a:r>
              <a:rPr lang="en-GB" sz="2400" dirty="0" smtClean="0"/>
              <a:t>Initial configuration for 430 mA:</a:t>
            </a:r>
            <a:endParaRPr lang="en-GB" sz="2400" dirty="0"/>
          </a:p>
          <a:p>
            <a:pPr lvl="1"/>
            <a:r>
              <a:rPr lang="en-GB" sz="2000" dirty="0" smtClean="0"/>
              <a:t>Counting rate around </a:t>
            </a:r>
            <a:r>
              <a:rPr lang="en-GB" sz="2000" b="1" dirty="0" smtClean="0"/>
              <a:t>4000 counts/mA/s </a:t>
            </a:r>
            <a:r>
              <a:rPr lang="en-GB" sz="2000" dirty="0" smtClean="0"/>
              <a:t>that depends on:</a:t>
            </a:r>
          </a:p>
          <a:p>
            <a:pPr lvl="2"/>
            <a:r>
              <a:rPr lang="fr-FR" sz="1600" dirty="0" smtClean="0"/>
              <a:t>APD position</a:t>
            </a:r>
          </a:p>
          <a:p>
            <a:pPr lvl="2"/>
            <a:r>
              <a:rPr lang="fr-FR" sz="1600" dirty="0" smtClean="0"/>
              <a:t>APD </a:t>
            </a:r>
            <a:r>
              <a:rPr lang="en-GB" sz="1600" dirty="0"/>
              <a:t>p</a:t>
            </a:r>
            <a:r>
              <a:rPr lang="en-GB" sz="1600" dirty="0" smtClean="0"/>
              <a:t>olarization voltage</a:t>
            </a:r>
          </a:p>
          <a:p>
            <a:pPr lvl="2"/>
            <a:r>
              <a:rPr lang="en-GB" sz="1600" dirty="0" smtClean="0"/>
              <a:t>Discriminator threshold</a:t>
            </a:r>
          </a:p>
          <a:p>
            <a:pPr lvl="1"/>
            <a:r>
              <a:rPr lang="fr-FR" sz="2000" dirty="0" smtClean="0"/>
              <a:t>Limitation of the </a:t>
            </a:r>
            <a:r>
              <a:rPr lang="fr-FR" sz="2000" dirty="0" err="1" smtClean="0"/>
              <a:t>counting</a:t>
            </a:r>
            <a:r>
              <a:rPr lang="fr-FR" sz="2000" dirty="0" smtClean="0"/>
              <a:t> rate to </a:t>
            </a:r>
            <a:r>
              <a:rPr lang="fr-FR" sz="2000" dirty="0" err="1" smtClean="0"/>
              <a:t>stay</a:t>
            </a:r>
            <a:r>
              <a:rPr lang="fr-FR" sz="2000" dirty="0" smtClean="0"/>
              <a:t> in a </a:t>
            </a:r>
            <a:r>
              <a:rPr lang="fr-FR" sz="2000" dirty="0" err="1" smtClean="0"/>
              <a:t>linear</a:t>
            </a:r>
            <a:r>
              <a:rPr lang="fr-FR" sz="2000" dirty="0" smtClean="0"/>
              <a:t> range</a:t>
            </a:r>
          </a:p>
          <a:p>
            <a:pPr lvl="2"/>
            <a:r>
              <a:rPr lang="fr-FR" sz="1600" dirty="0" smtClean="0"/>
              <a:t>If APD </a:t>
            </a:r>
            <a:r>
              <a:rPr lang="fr-FR" sz="1600" dirty="0" err="1" smtClean="0"/>
              <a:t>polarization</a:t>
            </a:r>
            <a:r>
              <a:rPr lang="fr-FR" sz="1600" dirty="0" smtClean="0"/>
              <a:t> voltage </a:t>
            </a:r>
            <a:r>
              <a:rPr lang="fr-FR" sz="1600" dirty="0" err="1" smtClean="0"/>
              <a:t>is</a:t>
            </a:r>
            <a:r>
              <a:rPr lang="fr-FR" sz="1600" dirty="0" smtClean="0"/>
              <a:t> to high, </a:t>
            </a:r>
            <a:r>
              <a:rPr lang="fr-FR" sz="1600" dirty="0" err="1" smtClean="0"/>
              <a:t>counting</a:t>
            </a:r>
            <a:r>
              <a:rPr lang="fr-FR" sz="1600" dirty="0" smtClean="0"/>
              <a:t> rate </a:t>
            </a:r>
            <a:r>
              <a:rPr lang="fr-FR" sz="1600" dirty="0" err="1" smtClean="0"/>
              <a:t>increase</a:t>
            </a:r>
            <a:r>
              <a:rPr lang="fr-FR" sz="1600" dirty="0" smtClean="0"/>
              <a:t> but </a:t>
            </a:r>
            <a:r>
              <a:rPr lang="fr-FR" sz="1600" dirty="0" err="1" smtClean="0"/>
              <a:t>linearity</a:t>
            </a:r>
            <a:r>
              <a:rPr lang="fr-FR" sz="1600" dirty="0" smtClean="0"/>
              <a:t> </a:t>
            </a:r>
            <a:r>
              <a:rPr lang="fr-FR" sz="1600" dirty="0" err="1" smtClean="0"/>
              <a:t>is</a:t>
            </a:r>
            <a:r>
              <a:rPr lang="fr-FR" sz="1600" dirty="0" smtClean="0"/>
              <a:t> </a:t>
            </a:r>
            <a:r>
              <a:rPr lang="fr-FR" sz="1600" dirty="0" err="1" smtClean="0"/>
              <a:t>lost</a:t>
            </a:r>
            <a:r>
              <a:rPr lang="fr-FR" sz="1600" dirty="0" smtClean="0"/>
              <a:t> (pile-up?)</a:t>
            </a:r>
            <a:endParaRPr lang="en-GB" sz="1600" dirty="0" smtClean="0"/>
          </a:p>
          <a:p>
            <a:pPr lvl="1"/>
            <a:r>
              <a:rPr lang="fr-FR" sz="2000" dirty="0" smtClean="0"/>
              <a:t>Accumulation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done</a:t>
            </a:r>
            <a:r>
              <a:rPr lang="fr-FR" sz="2000" dirty="0" smtClean="0"/>
              <a:t> </a:t>
            </a:r>
            <a:r>
              <a:rPr lang="fr-FR" sz="2000" dirty="0" err="1" smtClean="0"/>
              <a:t>until</a:t>
            </a:r>
            <a:r>
              <a:rPr lang="fr-FR" sz="2000" dirty="0" smtClean="0"/>
              <a:t> </a:t>
            </a:r>
            <a:r>
              <a:rPr lang="fr-FR" sz="2000" dirty="0" err="1" smtClean="0"/>
              <a:t>reaching</a:t>
            </a:r>
            <a:r>
              <a:rPr lang="fr-FR" sz="2000" dirty="0" smtClean="0"/>
              <a:t> </a:t>
            </a:r>
            <a:r>
              <a:rPr lang="fr-FR" sz="2000" dirty="0" err="1" smtClean="0"/>
              <a:t>required</a:t>
            </a:r>
            <a:r>
              <a:rPr lang="fr-FR" sz="2000" dirty="0" smtClean="0"/>
              <a:t> </a:t>
            </a:r>
            <a:r>
              <a:rPr lang="fr-FR" sz="2000" dirty="0" err="1" smtClean="0"/>
              <a:t>resolution</a:t>
            </a:r>
            <a:r>
              <a:rPr lang="fr-FR" sz="2000" dirty="0" smtClean="0"/>
              <a:t> (10</a:t>
            </a:r>
            <a:r>
              <a:rPr lang="fr-FR" sz="2000" baseline="30000" dirty="0" smtClean="0"/>
              <a:t>6</a:t>
            </a:r>
            <a:r>
              <a:rPr lang="fr-FR" sz="2000" dirty="0" smtClean="0"/>
              <a:t>)</a:t>
            </a:r>
          </a:p>
          <a:p>
            <a:pPr lvl="2"/>
            <a:r>
              <a:rPr lang="fr-FR" sz="1600" dirty="0" err="1" smtClean="0"/>
              <a:t>Takes</a:t>
            </a:r>
            <a:r>
              <a:rPr lang="fr-FR" sz="1600" dirty="0" smtClean="0"/>
              <a:t> </a:t>
            </a:r>
            <a:r>
              <a:rPr lang="fr-FR" sz="1600" b="1" dirty="0" smtClean="0"/>
              <a:t>50 seconds </a:t>
            </a:r>
            <a:r>
              <a:rPr lang="fr-FR" sz="1600" b="1" dirty="0" err="1" smtClean="0"/>
              <a:t>with</a:t>
            </a:r>
            <a:r>
              <a:rPr lang="fr-FR" sz="1600" b="1" dirty="0" smtClean="0"/>
              <a:t> 5 mA in the main </a:t>
            </a:r>
            <a:r>
              <a:rPr lang="fr-FR" sz="1600" b="1" dirty="0" err="1" smtClean="0"/>
              <a:t>bunch</a:t>
            </a:r>
            <a:endParaRPr lang="en-GB" sz="1600" b="1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9" name="Espace réservé du contenu 6"/>
          <p:cNvSpPr txBox="1">
            <a:spLocks/>
          </p:cNvSpPr>
          <p:nvPr/>
        </p:nvSpPr>
        <p:spPr>
          <a:xfrm>
            <a:off x="323528" y="4725144"/>
            <a:ext cx="8568952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Typical measurements just after the storage ring filling:</a:t>
            </a:r>
          </a:p>
          <a:p>
            <a:pPr lvl="1"/>
            <a:r>
              <a:rPr lang="en-GB" sz="2000" dirty="0" smtClean="0"/>
              <a:t>Purity of ~</a:t>
            </a:r>
            <a:r>
              <a:rPr lang="en-GB" sz="2000" dirty="0" smtClean="0"/>
              <a:t>10</a:t>
            </a:r>
            <a:r>
              <a:rPr lang="en-GB" sz="2000" baseline="30000" dirty="0" smtClean="0"/>
              <a:t>-5</a:t>
            </a:r>
            <a:r>
              <a:rPr lang="en-GB" sz="2000" dirty="0" smtClean="0"/>
              <a:t> </a:t>
            </a:r>
            <a:r>
              <a:rPr lang="en-GB" sz="2000" dirty="0" smtClean="0"/>
              <a:t>for the bunch that follows immediately the main bunch</a:t>
            </a:r>
          </a:p>
          <a:p>
            <a:pPr lvl="1"/>
            <a:r>
              <a:rPr lang="fr-FR" sz="2000" dirty="0" err="1" smtClean="0"/>
              <a:t>Purity</a:t>
            </a:r>
            <a:r>
              <a:rPr lang="fr-FR" sz="2000" dirty="0" smtClean="0"/>
              <a:t> of ~</a:t>
            </a:r>
            <a:r>
              <a:rPr lang="fr-FR" sz="2000" dirty="0" smtClean="0"/>
              <a:t>10</a:t>
            </a:r>
            <a:r>
              <a:rPr lang="fr-FR" sz="2000" baseline="30000" dirty="0" smtClean="0"/>
              <a:t>-6</a:t>
            </a:r>
            <a:r>
              <a:rPr lang="fr-FR" sz="2000" dirty="0" smtClean="0"/>
              <a:t> </a:t>
            </a:r>
            <a:r>
              <a:rPr lang="fr-FR" sz="2000" dirty="0" smtClean="0"/>
              <a:t>for the </a:t>
            </a:r>
            <a:r>
              <a:rPr lang="fr-FR" sz="2000" dirty="0" err="1" smtClean="0"/>
              <a:t>other</a:t>
            </a:r>
            <a:r>
              <a:rPr lang="fr-FR" sz="2000" dirty="0" smtClean="0"/>
              <a:t> </a:t>
            </a:r>
            <a:r>
              <a:rPr lang="fr-FR" sz="2000" dirty="0" err="1" smtClean="0"/>
              <a:t>empty</a:t>
            </a:r>
            <a:r>
              <a:rPr lang="fr-FR" sz="2000" dirty="0" smtClean="0"/>
              <a:t> </a:t>
            </a:r>
            <a:r>
              <a:rPr lang="fr-FR" sz="2000" dirty="0" err="1" smtClean="0"/>
              <a:t>bunches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4184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Beam</a:t>
            </a:r>
            <a:r>
              <a:rPr lang="fr-FR" dirty="0" smtClean="0"/>
              <a:t> </a:t>
            </a:r>
            <a:r>
              <a:rPr lang="fr-FR" dirty="0" err="1" smtClean="0"/>
              <a:t>purity</a:t>
            </a:r>
            <a:r>
              <a:rPr lang="fr-FR" dirty="0" smtClean="0"/>
              <a:t> </a:t>
            </a:r>
            <a:r>
              <a:rPr lang="fr-FR" dirty="0" err="1" smtClean="0"/>
              <a:t>measurement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7690"/>
            <a:ext cx="7632848" cy="561167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11560" y="908720"/>
            <a:ext cx="143180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416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bunches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Linear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scale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1700808"/>
            <a:ext cx="4536504" cy="194421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1907704" y="1555051"/>
            <a:ext cx="135658" cy="43378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865385" y="5661248"/>
            <a:ext cx="446090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Zoom on each eighth of the ring (52 bunches)</a:t>
            </a: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Log scale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5576" y="3789040"/>
            <a:ext cx="7632848" cy="288032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2555776" y="5157192"/>
            <a:ext cx="36004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7149047" y="908720"/>
            <a:ext cx="179029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Bunch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interest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Log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scale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08104" y="1681758"/>
            <a:ext cx="2088232" cy="197584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flipH="1">
            <a:off x="7149047" y="1555051"/>
            <a:ext cx="231265" cy="3516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716016" y="1124744"/>
            <a:ext cx="576064" cy="3600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2370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6" grpId="0" animBg="1"/>
      <p:bldP spid="17" grpId="0" animBg="1"/>
      <p:bldP spid="19" grpId="0" animBg="1"/>
      <p:bldP spid="20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Beam purity measurement</a:t>
            </a:r>
            <a:endParaRPr lang="en-GB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Setting is:</a:t>
            </a:r>
          </a:p>
          <a:p>
            <a:pPr lvl="1"/>
            <a:r>
              <a:rPr lang="en-GB" sz="2000" dirty="0" smtClean="0"/>
              <a:t> very sensitive to:</a:t>
            </a:r>
          </a:p>
          <a:p>
            <a:pPr lvl="2"/>
            <a:r>
              <a:rPr lang="en-GB" sz="1600" dirty="0" smtClean="0"/>
              <a:t>APD polarization voltage</a:t>
            </a:r>
          </a:p>
          <a:p>
            <a:pPr lvl="2"/>
            <a:r>
              <a:rPr lang="en-GB" sz="1600" dirty="0" smtClean="0"/>
              <a:t>Discriminator threshold</a:t>
            </a:r>
          </a:p>
          <a:p>
            <a:pPr lvl="1"/>
            <a:r>
              <a:rPr lang="en-GB" sz="2000" dirty="0" smtClean="0"/>
              <a:t>dependant to:</a:t>
            </a:r>
          </a:p>
          <a:p>
            <a:pPr lvl="2"/>
            <a:r>
              <a:rPr lang="en-GB" sz="1600" dirty="0" smtClean="0"/>
              <a:t>The APD that is used (same reference</a:t>
            </a:r>
            <a:r>
              <a:rPr lang="fr-FR" sz="1600" dirty="0" smtClean="0"/>
              <a:t>)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5868144" y="1923219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Impacts the counting rate and then the measurement resolution and linearity</a:t>
            </a:r>
            <a:endParaRPr lang="en-GB" dirty="0"/>
          </a:p>
        </p:txBody>
      </p:sp>
      <p:sp>
        <p:nvSpPr>
          <p:cNvPr id="5" name="Accolade fermante 4"/>
          <p:cNvSpPr/>
          <p:nvPr/>
        </p:nvSpPr>
        <p:spPr>
          <a:xfrm>
            <a:off x="5148064" y="1340768"/>
            <a:ext cx="640036" cy="208823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ZoneTexte 22"/>
          <p:cNvSpPr txBox="1"/>
          <p:nvPr/>
        </p:nvSpPr>
        <p:spPr>
          <a:xfrm>
            <a:off x="467544" y="356372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All settings have to be redone when changing the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APD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Espace réservé du contenu 6"/>
          <p:cNvSpPr txBox="1">
            <a:spLocks/>
          </p:cNvSpPr>
          <p:nvPr/>
        </p:nvSpPr>
        <p:spPr>
          <a:xfrm>
            <a:off x="323528" y="4653136"/>
            <a:ext cx="7600862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Future improvements:</a:t>
            </a:r>
          </a:p>
          <a:p>
            <a:pPr lvl="1"/>
            <a:r>
              <a:rPr lang="en-GB" sz="2000" dirty="0" smtClean="0"/>
              <a:t> Tests ongoing to simplify the acquisition chain by suppressing the discriminator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35144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  <p:bldP spid="5" grpId="0" animBg="1"/>
      <p:bldP spid="23" grpId="0"/>
      <p:bldP spid="2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77271"/>
            <a:ext cx="4934702" cy="362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Beam purity measurement</a:t>
            </a:r>
            <a:endParaRPr lang="en-GB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1152127"/>
          </a:xfrm>
        </p:spPr>
        <p:txBody>
          <a:bodyPr>
            <a:noAutofit/>
          </a:bodyPr>
          <a:lstStyle/>
          <a:p>
            <a:r>
              <a:rPr lang="en-GB" sz="2400" dirty="0" smtClean="0"/>
              <a:t>Misunderstood observations:</a:t>
            </a:r>
          </a:p>
          <a:p>
            <a:pPr lvl="1"/>
            <a:r>
              <a:rPr lang="en-GB" sz="2000" dirty="0" smtClean="0"/>
              <a:t>Measurement is deteriorated if integration time is too long (&gt;1 min) or measurements repeated frequently (due to APD heating?)</a:t>
            </a:r>
            <a:endParaRPr lang="en-GB" sz="1600" dirty="0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13" name="Espace réservé du contenu 6"/>
          <p:cNvSpPr txBox="1">
            <a:spLocks/>
          </p:cNvSpPr>
          <p:nvPr/>
        </p:nvSpPr>
        <p:spPr>
          <a:xfrm>
            <a:off x="174097" y="5805264"/>
            <a:ext cx="6792169" cy="36004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lvl="2" indent="0">
              <a:buFont typeface="Arial" pitchFamily="34" charset="0"/>
              <a:buNone/>
            </a:pP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-&gt; Integration time limited to one  minute</a:t>
            </a:r>
          </a:p>
          <a:p>
            <a:pPr marL="266700" lvl="2" indent="0">
              <a:buFont typeface="Arial" pitchFamily="34" charset="0"/>
              <a:buNone/>
            </a:pP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-&gt; repeated measurements  may give deteriorated results</a:t>
            </a:r>
          </a:p>
          <a:p>
            <a:pPr marL="266700" lvl="2" indent="0">
              <a:buFont typeface="Arial" pitchFamily="34" charset="0"/>
              <a:buNone/>
            </a:pP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-&gt; Switching OFF APD power-supply between measurements is mandatory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05818" y="4869739"/>
            <a:ext cx="4682406" cy="92333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High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resolution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channels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view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shows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counts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channels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where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it’s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not possible to have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electrons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/photons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71" t="11463" r="10208" b="52142"/>
          <a:stretch/>
        </p:blipFill>
        <p:spPr>
          <a:xfrm>
            <a:off x="6796277" y="4078561"/>
            <a:ext cx="1808171" cy="172670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55" t="15833" r="10439" b="50000"/>
          <a:stretch/>
        </p:blipFill>
        <p:spPr>
          <a:xfrm>
            <a:off x="6804248" y="2401444"/>
            <a:ext cx="1777800" cy="167562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083250" y="2467607"/>
            <a:ext cx="1470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 smtClean="0">
                <a:solidFill>
                  <a:schemeClr val="bg1"/>
                </a:solidFill>
              </a:rPr>
              <a:t>Usual</a:t>
            </a:r>
            <a:r>
              <a:rPr lang="fr-FR" sz="1600" dirty="0" smtClean="0">
                <a:solidFill>
                  <a:schemeClr val="bg1"/>
                </a:solidFill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</a:rPr>
              <a:t>measurement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024183" y="4145304"/>
            <a:ext cx="1470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</a:rPr>
              <a:t>Noisy </a:t>
            </a:r>
            <a:r>
              <a:rPr lang="fr-FR" sz="1600" dirty="0" err="1" smtClean="0">
                <a:solidFill>
                  <a:schemeClr val="bg1"/>
                </a:solidFill>
              </a:rPr>
              <a:t>measurement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5832140" y="5361021"/>
            <a:ext cx="2268252" cy="2282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11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3" grpId="0" build="p"/>
      <p:bldP spid="5" grpId="0" animBg="1"/>
      <p:bldP spid="9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Beam purity measurement</a:t>
            </a:r>
            <a:endParaRPr lang="en-GB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1728192"/>
          </a:xfrm>
        </p:spPr>
        <p:txBody>
          <a:bodyPr>
            <a:noAutofit/>
          </a:bodyPr>
          <a:lstStyle/>
          <a:p>
            <a:r>
              <a:rPr lang="en-GB" sz="2400" dirty="0" smtClean="0"/>
              <a:t>Misunderstood observations:</a:t>
            </a:r>
          </a:p>
          <a:p>
            <a:pPr lvl="1"/>
            <a:r>
              <a:rPr lang="en-GB" sz="2000" dirty="0" smtClean="0"/>
              <a:t>Whereas we  expect detecting only Cu fluorescence photons, APD </a:t>
            </a:r>
            <a:r>
              <a:rPr lang="en-GB" sz="2000" dirty="0"/>
              <a:t>c</a:t>
            </a:r>
            <a:r>
              <a:rPr lang="en-GB" sz="2000" dirty="0" smtClean="0"/>
              <a:t>ounting rate is affected by standard (black) scotch layer in front of the APD (used to prevent visible light hitting the APD):</a:t>
            </a:r>
          </a:p>
          <a:p>
            <a:pPr lvl="2"/>
            <a:r>
              <a:rPr lang="en-GB" sz="1600" dirty="0" smtClean="0"/>
              <a:t>One additional layer divided the counting rate by a factor of 2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9" name="Espace réservé du contenu 6"/>
          <p:cNvSpPr txBox="1">
            <a:spLocks/>
          </p:cNvSpPr>
          <p:nvPr/>
        </p:nvSpPr>
        <p:spPr>
          <a:xfrm>
            <a:off x="323528" y="2852936"/>
            <a:ext cx="676875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GB" sz="2000" b="1" dirty="0" smtClean="0">
                <a:solidFill>
                  <a:srgbClr val="C00000"/>
                </a:solidFill>
              </a:rPr>
              <a:t>Are we really counting only copper fluorescence X-rays?</a:t>
            </a:r>
            <a:endParaRPr lang="en-GB" sz="1600" b="1" dirty="0" smtClean="0">
              <a:solidFill>
                <a:srgbClr val="C00000"/>
              </a:solidFill>
            </a:endParaRPr>
          </a:p>
          <a:p>
            <a:endParaRPr lang="en-GB" sz="1600" b="1" dirty="0">
              <a:solidFill>
                <a:srgbClr val="C00000"/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4860032" y="3346254"/>
            <a:ext cx="4266267" cy="2963066"/>
            <a:chOff x="4860032" y="3140968"/>
            <a:chExt cx="4266267" cy="2963066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0032" y="3140968"/>
              <a:ext cx="4266267" cy="2963066"/>
            </a:xfrm>
            <a:prstGeom prst="rect">
              <a:avLst/>
            </a:prstGeom>
          </p:spPr>
        </p:pic>
        <p:sp>
          <p:nvSpPr>
            <p:cNvPr id="4" name="ZoneTexte 3"/>
            <p:cNvSpPr txBox="1"/>
            <p:nvPr/>
          </p:nvSpPr>
          <p:spPr>
            <a:xfrm>
              <a:off x="6300192" y="3297463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solidFill>
                    <a:srgbClr val="C00000"/>
                  </a:solidFill>
                </a:rPr>
                <a:t>Cu </a:t>
              </a:r>
            </a:p>
            <a:p>
              <a:r>
                <a:rPr lang="fr-FR" sz="1200" b="1" dirty="0" smtClean="0">
                  <a:solidFill>
                    <a:srgbClr val="C00000"/>
                  </a:solidFill>
                </a:rPr>
                <a:t>(K</a:t>
              </a:r>
              <a:r>
                <a:rPr lang="el-GR" sz="1200" b="1" dirty="0" smtClean="0">
                  <a:solidFill>
                    <a:srgbClr val="C00000"/>
                  </a:solidFill>
                </a:rPr>
                <a:t>α</a:t>
              </a:r>
              <a:r>
                <a:rPr lang="fr-FR" sz="1200" b="1" dirty="0" smtClean="0">
                  <a:solidFill>
                    <a:srgbClr val="C00000"/>
                  </a:solidFill>
                </a:rPr>
                <a:t>=8,05 keV, K</a:t>
              </a:r>
              <a:r>
                <a:rPr lang="el-GR" sz="1200" b="1" dirty="0" smtClean="0">
                  <a:solidFill>
                    <a:srgbClr val="C00000"/>
                  </a:solidFill>
                </a:rPr>
                <a:t>β</a:t>
              </a:r>
              <a:r>
                <a:rPr lang="fr-FR" sz="1200" b="1" dirty="0" smtClean="0">
                  <a:solidFill>
                    <a:srgbClr val="C00000"/>
                  </a:solidFill>
                </a:rPr>
                <a:t>=8,91 keV)</a:t>
              </a:r>
              <a:endParaRPr lang="en-GB" sz="12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 flipH="1">
              <a:off x="6084168" y="3571715"/>
              <a:ext cx="216024" cy="216024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/>
            <p:cNvSpPr txBox="1"/>
            <p:nvPr/>
          </p:nvSpPr>
          <p:spPr>
            <a:xfrm>
              <a:off x="6786246" y="5294390"/>
              <a:ext cx="10441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Cu pile up</a:t>
              </a:r>
            </a:p>
          </p:txBody>
        </p:sp>
        <p:cxnSp>
          <p:nvCxnSpPr>
            <p:cNvPr id="16" name="Connecteur droit avec flèche 15"/>
            <p:cNvCxnSpPr/>
            <p:nvPr/>
          </p:nvCxnSpPr>
          <p:spPr>
            <a:xfrm flipH="1" flipV="1">
              <a:off x="6678234" y="4730513"/>
              <a:ext cx="216024" cy="563877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 flipV="1">
              <a:off x="7207721" y="4723844"/>
              <a:ext cx="0" cy="563876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flipV="1">
              <a:off x="7524328" y="4795852"/>
              <a:ext cx="216024" cy="498538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ZoneTexte 21"/>
          <p:cNvSpPr txBox="1"/>
          <p:nvPr/>
        </p:nvSpPr>
        <p:spPr>
          <a:xfrm>
            <a:off x="323528" y="6002124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APD efficiency is given down to 200 nm only </a:t>
            </a:r>
          </a:p>
          <a:p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What about shorter wavelengths?</a:t>
            </a: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240533" y="6097260"/>
            <a:ext cx="3505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High </a:t>
            </a:r>
            <a:r>
              <a:rPr lang="fr-FR" sz="1400" dirty="0" err="1" smtClean="0">
                <a:solidFill>
                  <a:schemeClr val="accent1">
                    <a:lumMod val="75000"/>
                  </a:schemeClr>
                </a:solidFill>
              </a:rPr>
              <a:t>energy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 (&gt;1 </a:t>
            </a:r>
            <a:r>
              <a:rPr lang="fr-FR" sz="1400" dirty="0" err="1" smtClean="0">
                <a:solidFill>
                  <a:schemeClr val="accent1">
                    <a:lumMod val="75000"/>
                  </a:schemeClr>
                </a:solidFill>
              </a:rPr>
              <a:t>kEv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) photon </a:t>
            </a:r>
            <a:r>
              <a:rPr lang="fr-FR" sz="1400" dirty="0" err="1" smtClean="0">
                <a:solidFill>
                  <a:schemeClr val="accent1">
                    <a:lumMod val="75000"/>
                  </a:schemeClr>
                </a:solidFill>
              </a:rPr>
              <a:t>spectrum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 shows </a:t>
            </a: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as </a:t>
            </a:r>
            <a:r>
              <a:rPr lang="fr-FR" sz="1400" dirty="0" err="1" smtClean="0">
                <a:solidFill>
                  <a:schemeClr val="accent1">
                    <a:lumMod val="75000"/>
                  </a:schemeClr>
                </a:solidFill>
              </a:rPr>
              <a:t>expected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 only </a:t>
            </a:r>
            <a:r>
              <a:rPr lang="fr-FR" sz="1400" dirty="0" err="1" smtClean="0">
                <a:solidFill>
                  <a:schemeClr val="accent1">
                    <a:lumMod val="75000"/>
                  </a:schemeClr>
                </a:solidFill>
              </a:rPr>
              <a:t>copper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 fluorescence </a:t>
            </a:r>
            <a:r>
              <a:rPr lang="fr-FR" sz="1400" dirty="0" err="1" smtClean="0">
                <a:solidFill>
                  <a:schemeClr val="accent1">
                    <a:lumMod val="75000"/>
                  </a:schemeClr>
                </a:solidFill>
              </a:rPr>
              <a:t>lines</a:t>
            </a:r>
            <a:endParaRPr lang="fr-F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19338"/>
            <a:ext cx="4445216" cy="2329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5364088" y="3284984"/>
            <a:ext cx="3505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Silicon drift detector spectrum measurement</a:t>
            </a:r>
            <a:endParaRPr lang="en-GB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5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build="p"/>
      <p:bldP spid="22" grpId="0"/>
      <p:bldP spid="23" grpId="0"/>
      <p:bldP spid="2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56653</TotalTime>
  <Words>876</Words>
  <Application>Microsoft Office PowerPoint</Application>
  <PresentationFormat>Affichage à l'écran (4:3)</PresentationFormat>
  <Paragraphs>143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Purity measurement at SOLEIL</vt:lpstr>
      <vt:lpstr>Beam purity measurement setup</vt:lpstr>
      <vt:lpstr>Beam purity measurement setup</vt:lpstr>
      <vt:lpstr>Beam purity measurement setup</vt:lpstr>
      <vt:lpstr>Beam purity measurement</vt:lpstr>
      <vt:lpstr>Beam purity measurement</vt:lpstr>
      <vt:lpstr>Beam purity measurement</vt:lpstr>
      <vt:lpstr>Beam purity measurement</vt:lpstr>
      <vt:lpstr>Beam purity measurement</vt:lpstr>
      <vt:lpstr>Beam purity measurement</vt:lpstr>
    </vt:vector>
  </TitlesOfParts>
  <Company>Synchrotron SOLEIL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HUBERT Nicolas</dc:creator>
  <cp:lastModifiedBy>hubert</cp:lastModifiedBy>
  <cp:revision>214</cp:revision>
  <dcterms:created xsi:type="dcterms:W3CDTF">2013-08-23T10:19:59Z</dcterms:created>
  <dcterms:modified xsi:type="dcterms:W3CDTF">2014-05-13T07:23:42Z</dcterms:modified>
</cp:coreProperties>
</file>