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8" r:id="rId1"/>
    <p:sldMasterId id="2147483680" r:id="rId2"/>
    <p:sldMasterId id="2147483682" r:id="rId3"/>
    <p:sldMasterId id="2147483684" r:id="rId4"/>
  </p:sldMasterIdLst>
  <p:notesMasterIdLst>
    <p:notesMasterId r:id="rId27"/>
  </p:notesMasterIdLst>
  <p:handoutMasterIdLst>
    <p:handoutMasterId r:id="rId28"/>
  </p:handoutMasterIdLst>
  <p:sldIdLst>
    <p:sldId id="575" r:id="rId5"/>
    <p:sldId id="595" r:id="rId6"/>
    <p:sldId id="588" r:id="rId7"/>
    <p:sldId id="589" r:id="rId8"/>
    <p:sldId id="578" r:id="rId9"/>
    <p:sldId id="580" r:id="rId10"/>
    <p:sldId id="562" r:id="rId11"/>
    <p:sldId id="563" r:id="rId12"/>
    <p:sldId id="590" r:id="rId13"/>
    <p:sldId id="597" r:id="rId14"/>
    <p:sldId id="602" r:id="rId15"/>
    <p:sldId id="598" r:id="rId16"/>
    <p:sldId id="599" r:id="rId17"/>
    <p:sldId id="600" r:id="rId18"/>
    <p:sldId id="592" r:id="rId19"/>
    <p:sldId id="593" r:id="rId20"/>
    <p:sldId id="603" r:id="rId21"/>
    <p:sldId id="604" r:id="rId22"/>
    <p:sldId id="605" r:id="rId23"/>
    <p:sldId id="606" r:id="rId24"/>
    <p:sldId id="569" r:id="rId25"/>
    <p:sldId id="594" r:id="rId26"/>
  </p:sldIdLst>
  <p:sldSz cx="9144000" cy="6858000" type="screen4x3"/>
  <p:notesSz cx="6858000" cy="9144000"/>
  <p:embeddedFontLst>
    <p:embeddedFont>
      <p:font typeface="Comic Sans MS" pitchFamily="66" charset="0"/>
      <p:regular r:id="rId29"/>
      <p:bold r:id="rId30"/>
    </p:embeddedFont>
    <p:embeddedFont>
      <p:font typeface="Arial Unicode MS" pitchFamily="34" charset="-128"/>
      <p:regular r:id="rId31"/>
    </p:embeddedFont>
    <p:embeddedFont>
      <p:font typeface="Mathematica5" charset="2"/>
      <p:regular r:id="rId32"/>
      <p:bold r:id="rId33"/>
    </p:embeddedFont>
    <p:embeddedFont>
      <p:font typeface="Arial Black" pitchFamily="34" charset="0"/>
      <p:bold r:id="rId34"/>
    </p:embeddedFont>
  </p:embeddedFontLst>
  <p:defaultTextStyle>
    <a:defPPr>
      <a:defRPr lang="en-GB"/>
    </a:defPPr>
    <a:lvl1pPr algn="l" rtl="0" fontAlgn="base">
      <a:spcBef>
        <a:spcPct val="50000"/>
      </a:spcBef>
      <a:spcAft>
        <a:spcPct val="0"/>
      </a:spcAft>
      <a:defRPr sz="14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50000"/>
      </a:spcBef>
      <a:spcAft>
        <a:spcPct val="0"/>
      </a:spcAft>
      <a:defRPr sz="14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50000"/>
      </a:spcBef>
      <a:spcAft>
        <a:spcPct val="0"/>
      </a:spcAft>
      <a:defRPr sz="14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50000"/>
      </a:spcBef>
      <a:spcAft>
        <a:spcPct val="0"/>
      </a:spcAft>
      <a:defRPr sz="14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50000"/>
      </a:spcBef>
      <a:spcAft>
        <a:spcPct val="0"/>
      </a:spcAft>
      <a:defRPr sz="14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4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14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14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14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FF6600"/>
    <a:srgbClr val="00CCFF"/>
    <a:srgbClr val="333399"/>
    <a:srgbClr val="0099FF"/>
    <a:srgbClr val="CC00CC"/>
    <a:srgbClr val="CC00FF"/>
    <a:srgbClr val="99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 autoAdjust="0"/>
    <p:restoredTop sz="97229" autoAdjust="0"/>
  </p:normalViewPr>
  <p:slideViewPr>
    <p:cSldViewPr>
      <p:cViewPr>
        <p:scale>
          <a:sx n="110" d="100"/>
          <a:sy n="110" d="100"/>
        </p:scale>
        <p:origin x="-942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B0E5009-FB61-4D01-8008-9D77D352E2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51958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34752C2-702E-4D65-922A-AE80514621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71747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  <p:sp>
        <p:nvSpPr>
          <p:cNvPr id="14340" name="Header Placeholder 1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chemeClr val="tx1"/>
                </a:solidFill>
                <a:latin typeface="Arial" charset="0"/>
              </a:rPr>
              <a:t>RREPS'11, Egham (UK)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6D49FAC1-53B3-498D-859B-F68C49300A82}" type="slidenum">
              <a:rPr lang="en-GB" sz="1200" smtClean="0">
                <a:solidFill>
                  <a:srgbClr val="000000"/>
                </a:solidFill>
                <a:latin typeface="Arial" charset="0"/>
              </a:rPr>
              <a:pPr eaLnBrk="1" hangingPunct="1"/>
              <a:t>7</a:t>
            </a:fld>
            <a:endParaRPr lang="en-GB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389" name="Header Placeholder 4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  <a:latin typeface="Arial" charset="0"/>
              </a:rPr>
              <a:t>RREPS'11, Egham (UK)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10E99958-D32E-4803-9629-C3A456E37234}" type="slidenum">
              <a:rPr lang="en-GB" sz="1200" smtClean="0">
                <a:solidFill>
                  <a:srgbClr val="000000"/>
                </a:solidFill>
                <a:latin typeface="Arial" charset="0"/>
              </a:rPr>
              <a:pPr eaLnBrk="1" hangingPunct="1"/>
              <a:t>8</a:t>
            </a:fld>
            <a:endParaRPr lang="en-GB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13" name="Header Placeholder 4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  <a:latin typeface="Arial" charset="0"/>
              </a:rPr>
              <a:t>RREPS'11, Egham (UK)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10E99958-D32E-4803-9629-C3A456E37234}" type="slidenum">
              <a:rPr lang="en-GB" sz="1200" smtClean="0">
                <a:solidFill>
                  <a:srgbClr val="000000"/>
                </a:solidFill>
                <a:latin typeface="Arial" charset="0"/>
              </a:rPr>
              <a:pPr eaLnBrk="1" hangingPunct="1"/>
              <a:t>9</a:t>
            </a:fld>
            <a:endParaRPr lang="en-GB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13" name="Header Placeholder 4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  <a:latin typeface="Arial" charset="0"/>
              </a:rPr>
              <a:t>RREPS'11, Egham (UK)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10E99958-D32E-4803-9629-C3A456E37234}" type="slidenum">
              <a:rPr lang="en-GB" sz="1200" smtClean="0">
                <a:solidFill>
                  <a:srgbClr val="000000"/>
                </a:solidFill>
                <a:latin typeface="Arial" charset="0"/>
              </a:rPr>
              <a:pPr eaLnBrk="1" hangingPunct="1"/>
              <a:t>11</a:t>
            </a:fld>
            <a:endParaRPr lang="en-GB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13" name="Header Placeholder 4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  <a:latin typeface="Arial" charset="0"/>
              </a:rPr>
              <a:t>RREPS'11, Egham (UK)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10E99958-D32E-4803-9629-C3A456E37234}" type="slidenum">
              <a:rPr lang="en-GB" sz="1200" smtClean="0">
                <a:solidFill>
                  <a:srgbClr val="000000"/>
                </a:solidFill>
                <a:latin typeface="Arial" charset="0"/>
              </a:rPr>
              <a:pPr eaLnBrk="1" hangingPunct="1"/>
              <a:t>15</a:t>
            </a:fld>
            <a:endParaRPr lang="en-GB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13" name="Header Placeholder 4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  <a:latin typeface="Arial" charset="0"/>
              </a:rPr>
              <a:t>RREPS'11, Egham (UK)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10E99958-D32E-4803-9629-C3A456E37234}" type="slidenum">
              <a:rPr lang="en-GB" sz="1200" smtClean="0">
                <a:solidFill>
                  <a:srgbClr val="000000"/>
                </a:solidFill>
                <a:latin typeface="Arial" charset="0"/>
              </a:rPr>
              <a:pPr eaLnBrk="1" hangingPunct="1"/>
              <a:t>16</a:t>
            </a:fld>
            <a:endParaRPr lang="en-GB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13" name="Header Placeholder 4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  <a:latin typeface="Arial" charset="0"/>
              </a:rPr>
              <a:t>RREPS'11, Egham (UK)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10E99958-D32E-4803-9629-C3A456E37234}" type="slidenum">
              <a:rPr lang="en-GB" sz="1200" smtClean="0">
                <a:solidFill>
                  <a:srgbClr val="000000"/>
                </a:solidFill>
                <a:latin typeface="Arial" charset="0"/>
              </a:rPr>
              <a:pPr eaLnBrk="1" hangingPunct="1"/>
              <a:t>22</a:t>
            </a:fld>
            <a:endParaRPr lang="en-GB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13" name="Header Placeholder 4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sz="1200" smtClean="0">
                <a:solidFill>
                  <a:srgbClr val="000000"/>
                </a:solidFill>
                <a:latin typeface="Arial" charset="0"/>
              </a:rPr>
              <a:t>RREPS'11, Egham (UK)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0D24D-CBDE-4D87-9B61-9137B89082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4808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C1AB8-F552-42FC-8607-57BD1A8F82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8734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BE345-3782-4E75-8C86-2A172D4D82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32681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935E8-C1C8-4CE9-810B-D1E959ED47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36360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5896C-0E8D-431E-9C5F-D72E1FE342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3749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4DC6F-5079-41B5-B3B9-A487289D77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4294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0D68C-8721-4A1D-AC2F-4D01687D70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366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8FDFC-2358-416A-A1F1-6E68BA16EA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2832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CD0FC-219C-4649-BC11-136671D78F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48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42581-9907-4608-91D4-429AA349AF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2765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1DD7A-9406-4CCD-945B-D40000E00C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1841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10542-0DC6-4E5A-ACBB-E93FB1E881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17533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E0D38-460F-4901-9CBA-4A066578E9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2813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DE8B7-00A3-4CA7-8FA4-80F0FBD03C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2549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27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7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227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58E153C-AE14-4D08-8E43-61991BC674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27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7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227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442D7E1-74AB-4370-9030-E38CDF21B6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27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7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227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B34F95AB-7C71-40C3-A3E4-24086DD0B7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27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7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37th ICFA Advanced Beam Dynamics Workshop on Future Light Sources</a:t>
            </a:r>
          </a:p>
        </p:txBody>
      </p:sp>
      <p:sp>
        <p:nvSpPr>
          <p:cNvPr id="227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58CAA566-C3C3-4AA7-B27F-6F10DC35F8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3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2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3.jpeg"/><Relationship Id="rId7" Type="http://schemas.openxmlformats.org/officeDocument/2006/relationships/image" Target="../media/image3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3.jpeg"/><Relationship Id="rId7" Type="http://schemas.openxmlformats.org/officeDocument/2006/relationships/image" Target="../media/image4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jpeg"/><Relationship Id="rId7" Type="http://schemas.openxmlformats.org/officeDocument/2006/relationships/image" Target="../media/image4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gif"/><Relationship Id="rId5" Type="http://schemas.openxmlformats.org/officeDocument/2006/relationships/image" Target="../media/image45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22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3.jpe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5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3.jpeg"/><Relationship Id="rId7" Type="http://schemas.openxmlformats.org/officeDocument/2006/relationships/image" Target="../media/image5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22.jpeg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emf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11" Type="http://schemas.openxmlformats.org/officeDocument/2006/relationships/image" Target="../media/image20.jpeg"/><Relationship Id="rId5" Type="http://schemas.openxmlformats.org/officeDocument/2006/relationships/image" Target="../media/image16.jpe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28.wmf"/><Relationship Id="rId5" Type="http://schemas.openxmlformats.org/officeDocument/2006/relationships/image" Target="../media/image9.png"/><Relationship Id="rId10" Type="http://schemas.openxmlformats.org/officeDocument/2006/relationships/image" Target="../media/image27.wmf"/><Relationship Id="rId4" Type="http://schemas.openxmlformats.org/officeDocument/2006/relationships/image" Target="../media/image23.jpeg"/><Relationship Id="rId9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DESY-Logo-cyan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1513" y="6000750"/>
            <a:ext cx="8413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453188"/>
            <a:ext cx="936625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175" y="-7132"/>
            <a:ext cx="9147175" cy="843844"/>
            <a:chOff x="-3175" y="-7132"/>
            <a:chExt cx="9147175" cy="8438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91" y="-4125"/>
              <a:ext cx="6384469" cy="82998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46664" y="-7132"/>
              <a:ext cx="3097007" cy="832988"/>
            </a:xfrm>
            <a:prstGeom prst="rect">
              <a:avLst/>
            </a:prstGeom>
          </p:spPr>
        </p:pic>
        <p:sp>
          <p:nvSpPr>
            <p:cNvPr id="5126" name="Line 23"/>
            <p:cNvSpPr>
              <a:spLocks noChangeShapeType="1"/>
            </p:cNvSpPr>
            <p:nvPr/>
          </p:nvSpPr>
          <p:spPr bwMode="auto">
            <a:xfrm>
              <a:off x="-3175" y="836712"/>
              <a:ext cx="9147175" cy="0"/>
            </a:xfrm>
            <a:prstGeom prst="line">
              <a:avLst/>
            </a:prstGeom>
            <a:noFill/>
            <a:ln w="50800" cmpd="thinThick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99742" y="1412776"/>
            <a:ext cx="7416674" cy="1470025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Review </a:t>
            </a:r>
            <a:r>
              <a:rPr lang="de-DE" sz="4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</a:t>
            </a:r>
            <a:r>
              <a:rPr lang="de-DE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PETRA III </a:t>
            </a:r>
            <a:r>
              <a:rPr lang="de-DE" sz="4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Diagnostics</a:t>
            </a:r>
            <a:r>
              <a:rPr lang="de-DE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de-DE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de-DE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de-DE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five</a:t>
            </a:r>
            <a:r>
              <a:rPr lang="de-DE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de-DE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years</a:t>
            </a:r>
            <a:r>
              <a:rPr lang="de-DE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de-DE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</a:t>
            </a:r>
            <a:r>
              <a:rPr lang="de-DE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operational </a:t>
            </a:r>
            <a:r>
              <a:rPr lang="de-DE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experience</a:t>
            </a:r>
            <a:r>
              <a:rPr lang="de-DE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  <a:endParaRPr lang="en-GB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Rectangle 15"/>
          <p:cNvSpPr txBox="1">
            <a:spLocks noChangeArrowheads="1"/>
          </p:cNvSpPr>
          <p:nvPr/>
        </p:nvSpPr>
        <p:spPr bwMode="auto">
          <a:xfrm>
            <a:off x="251520" y="3284984"/>
            <a:ext cx="8712967" cy="122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Gero Kube</a:t>
            </a:r>
            <a:endParaRPr lang="de-DE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de-DE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</a:t>
            </a:r>
            <a:r>
              <a:rPr lang="de-DE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</a:t>
            </a:r>
            <a:r>
              <a:rPr lang="de-DE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PETRA III </a:t>
            </a:r>
            <a:r>
              <a:rPr lang="de-DE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diagnostics</a:t>
            </a:r>
            <a:r>
              <a:rPr lang="de-DE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team</a:t>
            </a:r>
            <a:endParaRPr lang="de-DE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de-DE" sz="1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DESY Hamburg</a:t>
            </a:r>
          </a:p>
          <a:p>
            <a:pPr>
              <a:defRPr/>
            </a:pPr>
            <a:endParaRPr lang="de-DE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66724" y="4725144"/>
            <a:ext cx="6481539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PETRA III: </a:t>
            </a:r>
            <a:r>
              <a:rPr lang="de-D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</a:t>
            </a:r>
            <a:r>
              <a:rPr lang="de-D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</a:t>
            </a:r>
            <a:r>
              <a:rPr lang="de-D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</a:t>
            </a:r>
            <a:r>
              <a:rPr lang="de-D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  <a:endParaRPr lang="de-DE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 </a:t>
            </a:r>
            <a:r>
              <a:rPr lang="de-D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glance</a:t>
            </a:r>
            <a:r>
              <a:rPr lang="de-D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de-D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diagnostic</a:t>
            </a:r>
            <a:r>
              <a:rPr lang="de-D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  <a:r>
              <a:rPr lang="de-D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eaLnBrk="1" hangingPunct="1">
              <a:defRPr/>
            </a:pPr>
            <a:r>
              <a:rPr lang="de-D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BPMs			beam </a:t>
            </a:r>
            <a:r>
              <a:rPr lang="de-DE" sz="1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losses</a:t>
            </a:r>
            <a:endParaRPr lang="de-DE" sz="1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de-DE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sz="1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emittance</a:t>
            </a:r>
            <a:r>
              <a:rPr lang="de-DE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diagnostics</a:t>
            </a:r>
            <a:r>
              <a:rPr lang="de-DE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de-DE" sz="1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spurious</a:t>
            </a:r>
            <a:r>
              <a:rPr lang="de-DE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bunches</a:t>
            </a:r>
            <a:endParaRPr lang="de-DE" sz="1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de-DE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</a:t>
            </a:r>
            <a:r>
              <a:rPr lang="de-DE" sz="1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de-DE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(FCTs)</a:t>
            </a:r>
          </a:p>
        </p:txBody>
      </p:sp>
    </p:spTree>
    <p:extLst>
      <p:ext uri="{BB962C8B-B14F-4D97-AF65-F5344CB8AC3E}">
        <p14:creationId xmlns:p14="http://schemas.microsoft.com/office/powerpoint/2010/main" xmlns="" val="42085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chemeClr val="bg2"/>
                </a:solidFill>
              </a:rPr>
              <a:t>Gero Kube, DESY / MDI</a:t>
            </a:r>
            <a:endParaRPr lang="en-GB" sz="1200">
              <a:solidFill>
                <a:schemeClr val="bg2"/>
              </a:solidFill>
            </a:endParaRPr>
          </a:p>
        </p:txBody>
      </p:sp>
      <p:sp>
        <p:nvSpPr>
          <p:cNvPr id="23557" name="Rectangle 6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129462" cy="647700"/>
          </a:xfrm>
          <a:noFill/>
        </p:spPr>
        <p:txBody>
          <a:bodyPr/>
          <a:lstStyle/>
          <a:p>
            <a:pPr algn="l" eaLnBrk="1" hangingPunct="1"/>
            <a:r>
              <a:rPr lang="de-DE" sz="3200" dirty="0" err="1" smtClean="0">
                <a:solidFill>
                  <a:srgbClr val="003E6E"/>
                </a:solidFill>
                <a:latin typeface="Comic Sans MS" pitchFamily="66" charset="0"/>
              </a:rPr>
              <a:t>Emittance</a:t>
            </a:r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 </a:t>
            </a:r>
            <a:r>
              <a:rPr lang="de-DE" sz="3200" dirty="0" err="1">
                <a:solidFill>
                  <a:srgbClr val="003E6E"/>
                </a:solidFill>
                <a:latin typeface="Comic Sans MS" pitchFamily="66" charset="0"/>
              </a:rPr>
              <a:t>Diagnostics</a:t>
            </a:r>
            <a:r>
              <a:rPr lang="de-DE" sz="3200" dirty="0">
                <a:solidFill>
                  <a:srgbClr val="003E6E"/>
                </a:solidFill>
                <a:latin typeface="Comic Sans MS" pitchFamily="66" charset="0"/>
              </a:rPr>
              <a:t> 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323850" y="796925"/>
            <a:ext cx="604837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endParaRPr lang="de-DE" sz="2400"/>
          </a:p>
        </p:txBody>
      </p:sp>
      <p:pic>
        <p:nvPicPr>
          <p:cNvPr id="23559" name="Picture 8" descr="HG_LOGO_S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9" descr="DESY-Logo-cyan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2" name="Group 165"/>
          <p:cNvGrpSpPr>
            <a:grpSpLocks/>
          </p:cNvGrpSpPr>
          <p:nvPr/>
        </p:nvGrpSpPr>
        <p:grpSpPr bwMode="auto">
          <a:xfrm>
            <a:off x="684213" y="1484313"/>
            <a:ext cx="6408737" cy="3286125"/>
            <a:chOff x="340" y="952"/>
            <a:chExt cx="4037" cy="2070"/>
          </a:xfrm>
        </p:grpSpPr>
        <p:pic>
          <p:nvPicPr>
            <p:cNvPr id="23589" name="Picture 1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952"/>
              <a:ext cx="4037" cy="2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3590" name="Group 133"/>
            <p:cNvGrpSpPr>
              <a:grpSpLocks/>
            </p:cNvGrpSpPr>
            <p:nvPr/>
          </p:nvGrpSpPr>
          <p:grpSpPr bwMode="auto">
            <a:xfrm>
              <a:off x="3923" y="1968"/>
              <a:ext cx="409" cy="600"/>
              <a:chOff x="5147" y="2104"/>
              <a:chExt cx="409" cy="600"/>
            </a:xfrm>
          </p:grpSpPr>
          <p:sp>
            <p:nvSpPr>
              <p:cNvPr id="23597" name="Text Box 129"/>
              <p:cNvSpPr txBox="1">
                <a:spLocks noChangeArrowheads="1"/>
              </p:cNvSpPr>
              <p:nvPr/>
            </p:nvSpPr>
            <p:spPr bwMode="auto">
              <a:xfrm>
                <a:off x="5147" y="2104"/>
                <a:ext cx="409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400">
                    <a:solidFill>
                      <a:schemeClr val="accent2"/>
                    </a:solidFill>
                  </a:rPr>
                  <a:t>CCD</a:t>
                </a:r>
                <a:endParaRPr lang="en-GB" sz="14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598" name="Line 131"/>
              <p:cNvSpPr>
                <a:spLocks noChangeShapeType="1"/>
              </p:cNvSpPr>
              <p:nvPr/>
            </p:nvSpPr>
            <p:spPr bwMode="auto">
              <a:xfrm>
                <a:off x="5466" y="2295"/>
                <a:ext cx="45" cy="40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3591" name="Group 140"/>
            <p:cNvGrpSpPr>
              <a:grpSpLocks/>
            </p:cNvGrpSpPr>
            <p:nvPr/>
          </p:nvGrpSpPr>
          <p:grpSpPr bwMode="auto">
            <a:xfrm>
              <a:off x="521" y="1344"/>
              <a:ext cx="907" cy="907"/>
              <a:chOff x="975" y="1344"/>
              <a:chExt cx="907" cy="907"/>
            </a:xfrm>
          </p:grpSpPr>
          <p:sp>
            <p:nvSpPr>
              <p:cNvPr id="23595" name="Text Box 137"/>
              <p:cNvSpPr txBox="1">
                <a:spLocks noChangeArrowheads="1"/>
              </p:cNvSpPr>
              <p:nvPr/>
            </p:nvSpPr>
            <p:spPr bwMode="auto">
              <a:xfrm>
                <a:off x="975" y="2059"/>
                <a:ext cx="907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400">
                    <a:solidFill>
                      <a:schemeClr val="accent2"/>
                    </a:solidFill>
                  </a:rPr>
                  <a:t>X-ray optics</a:t>
                </a:r>
                <a:endParaRPr lang="en-GB" sz="14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596" name="Line 138"/>
              <p:cNvSpPr>
                <a:spLocks noChangeShapeType="1"/>
              </p:cNvSpPr>
              <p:nvPr/>
            </p:nvSpPr>
            <p:spPr bwMode="auto">
              <a:xfrm flipH="1" flipV="1">
                <a:off x="1292" y="1344"/>
                <a:ext cx="2" cy="72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3592" name="Group 164"/>
            <p:cNvGrpSpPr>
              <a:grpSpLocks/>
            </p:cNvGrpSpPr>
            <p:nvPr/>
          </p:nvGrpSpPr>
          <p:grpSpPr bwMode="auto">
            <a:xfrm>
              <a:off x="2654" y="2432"/>
              <a:ext cx="1269" cy="484"/>
              <a:chOff x="2654" y="2432"/>
              <a:chExt cx="1269" cy="484"/>
            </a:xfrm>
          </p:grpSpPr>
          <p:sp>
            <p:nvSpPr>
              <p:cNvPr id="23593" name="Text Box 156"/>
              <p:cNvSpPr txBox="1">
                <a:spLocks noChangeArrowheads="1"/>
              </p:cNvSpPr>
              <p:nvPr/>
            </p:nvSpPr>
            <p:spPr bwMode="auto">
              <a:xfrm>
                <a:off x="2654" y="2523"/>
                <a:ext cx="861" cy="3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400">
                    <a:solidFill>
                      <a:schemeClr val="accent2"/>
                    </a:solidFill>
                  </a:rPr>
                  <a:t>Monochromator</a:t>
                </a:r>
              </a:p>
              <a:p>
                <a:pPr eaLnBrk="1" hangingPunct="1"/>
                <a:r>
                  <a:rPr lang="de-DE" sz="1400">
                    <a:solidFill>
                      <a:schemeClr val="accent2"/>
                    </a:solidFill>
                  </a:rPr>
                  <a:t>      Si (311) </a:t>
                </a:r>
                <a:endParaRPr lang="en-GB" sz="14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594" name="Line 157"/>
              <p:cNvSpPr>
                <a:spLocks noChangeShapeType="1"/>
              </p:cNvSpPr>
              <p:nvPr/>
            </p:nvSpPr>
            <p:spPr bwMode="auto">
              <a:xfrm flipV="1">
                <a:off x="3379" y="2432"/>
                <a:ext cx="544" cy="27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151738" name="Group 186"/>
          <p:cNvGrpSpPr>
            <a:grpSpLocks/>
          </p:cNvGrpSpPr>
          <p:nvPr/>
        </p:nvGrpSpPr>
        <p:grpSpPr bwMode="auto">
          <a:xfrm>
            <a:off x="525463" y="1412875"/>
            <a:ext cx="6783387" cy="3346450"/>
            <a:chOff x="295" y="-108"/>
            <a:chExt cx="4273" cy="2108"/>
          </a:xfrm>
        </p:grpSpPr>
        <p:pic>
          <p:nvPicPr>
            <p:cNvPr id="23579" name="Picture 187" descr="Beaml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-108"/>
              <a:ext cx="4273" cy="2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80" name="Group 188"/>
            <p:cNvGrpSpPr>
              <a:grpSpLocks/>
            </p:cNvGrpSpPr>
            <p:nvPr/>
          </p:nvGrpSpPr>
          <p:grpSpPr bwMode="auto">
            <a:xfrm>
              <a:off x="477" y="130"/>
              <a:ext cx="689" cy="941"/>
              <a:chOff x="477" y="130"/>
              <a:chExt cx="689" cy="941"/>
            </a:xfrm>
          </p:grpSpPr>
          <p:sp>
            <p:nvSpPr>
              <p:cNvPr id="23587" name="Text Box 189"/>
              <p:cNvSpPr txBox="1">
                <a:spLocks noChangeArrowheads="1"/>
              </p:cNvSpPr>
              <p:nvPr/>
            </p:nvSpPr>
            <p:spPr bwMode="auto">
              <a:xfrm>
                <a:off x="477" y="879"/>
                <a:ext cx="689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400" dirty="0">
                    <a:solidFill>
                      <a:schemeClr val="accent2"/>
                    </a:solidFill>
                  </a:rPr>
                  <a:t>X-</a:t>
                </a:r>
                <a:r>
                  <a:rPr lang="de-DE" sz="1400" dirty="0" err="1">
                    <a:solidFill>
                      <a:schemeClr val="accent2"/>
                    </a:solidFill>
                  </a:rPr>
                  <a:t>ray</a:t>
                </a:r>
                <a:r>
                  <a:rPr lang="de-DE" sz="1400" dirty="0">
                    <a:solidFill>
                      <a:schemeClr val="accent2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accent2"/>
                    </a:solidFill>
                  </a:rPr>
                  <a:t>optics</a:t>
                </a:r>
                <a:endParaRPr lang="en-GB" sz="14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588" name="Line 190"/>
              <p:cNvSpPr>
                <a:spLocks noChangeShapeType="1"/>
              </p:cNvSpPr>
              <p:nvPr/>
            </p:nvSpPr>
            <p:spPr bwMode="auto">
              <a:xfrm flipH="1" flipV="1">
                <a:off x="658" y="130"/>
                <a:ext cx="147" cy="91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3581" name="Group 191"/>
            <p:cNvGrpSpPr>
              <a:grpSpLocks/>
            </p:cNvGrpSpPr>
            <p:nvPr/>
          </p:nvGrpSpPr>
          <p:grpSpPr bwMode="auto">
            <a:xfrm>
              <a:off x="4104" y="527"/>
              <a:ext cx="454" cy="600"/>
              <a:chOff x="4921" y="2755"/>
              <a:chExt cx="454" cy="600"/>
            </a:xfrm>
          </p:grpSpPr>
          <p:sp>
            <p:nvSpPr>
              <p:cNvPr id="23585" name="Text Box 192"/>
              <p:cNvSpPr txBox="1">
                <a:spLocks noChangeArrowheads="1"/>
              </p:cNvSpPr>
              <p:nvPr/>
            </p:nvSpPr>
            <p:spPr bwMode="auto">
              <a:xfrm>
                <a:off x="4921" y="2755"/>
                <a:ext cx="409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400">
                    <a:solidFill>
                      <a:schemeClr val="accent2"/>
                    </a:solidFill>
                  </a:rPr>
                  <a:t>CCD</a:t>
                </a:r>
                <a:endParaRPr lang="en-GB" sz="14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586" name="Line 193"/>
              <p:cNvSpPr>
                <a:spLocks noChangeShapeType="1"/>
              </p:cNvSpPr>
              <p:nvPr/>
            </p:nvSpPr>
            <p:spPr bwMode="auto">
              <a:xfrm>
                <a:off x="5240" y="2946"/>
                <a:ext cx="135" cy="40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3582" name="Group 194"/>
            <p:cNvGrpSpPr>
              <a:grpSpLocks/>
            </p:cNvGrpSpPr>
            <p:nvPr/>
          </p:nvGrpSpPr>
          <p:grpSpPr bwMode="auto">
            <a:xfrm>
              <a:off x="3061" y="799"/>
              <a:ext cx="861" cy="801"/>
              <a:chOff x="2608" y="1752"/>
              <a:chExt cx="861" cy="801"/>
            </a:xfrm>
          </p:grpSpPr>
          <p:sp>
            <p:nvSpPr>
              <p:cNvPr id="23583" name="Text Box 195"/>
              <p:cNvSpPr txBox="1">
                <a:spLocks noChangeArrowheads="1"/>
              </p:cNvSpPr>
              <p:nvPr/>
            </p:nvSpPr>
            <p:spPr bwMode="auto">
              <a:xfrm>
                <a:off x="2608" y="2160"/>
                <a:ext cx="861" cy="3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400">
                    <a:solidFill>
                      <a:schemeClr val="accent2"/>
                    </a:solidFill>
                  </a:rPr>
                  <a:t>Monochromator</a:t>
                </a:r>
              </a:p>
              <a:p>
                <a:pPr eaLnBrk="1" hangingPunct="1"/>
                <a:r>
                  <a:rPr lang="de-DE" sz="1400">
                    <a:solidFill>
                      <a:schemeClr val="accent2"/>
                    </a:solidFill>
                  </a:rPr>
                  <a:t>      Si (311) </a:t>
                </a:r>
                <a:endParaRPr lang="en-GB" sz="14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584" name="Line 196"/>
              <p:cNvSpPr>
                <a:spLocks noChangeShapeType="1"/>
              </p:cNvSpPr>
              <p:nvPr/>
            </p:nvSpPr>
            <p:spPr bwMode="auto">
              <a:xfrm flipV="1">
                <a:off x="2972" y="1752"/>
                <a:ext cx="362" cy="45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0544" y="1916831"/>
            <a:ext cx="8133904" cy="4538585"/>
            <a:chOff x="470544" y="1916831"/>
            <a:chExt cx="8133904" cy="4538585"/>
          </a:xfrm>
        </p:grpSpPr>
        <p:sp>
          <p:nvSpPr>
            <p:cNvPr id="49" name="Text Box 47"/>
            <p:cNvSpPr txBox="1">
              <a:spLocks noChangeArrowheads="1"/>
            </p:cNvSpPr>
            <p:nvPr/>
          </p:nvSpPr>
          <p:spPr bwMode="auto">
            <a:xfrm>
              <a:off x="470544" y="5638275"/>
              <a:ext cx="3672408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6"/>
                </a:buBlip>
              </a:pPr>
              <a:r>
                <a:rPr lang="de-DE" sz="14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vertical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resolution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broadening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                          </a:t>
              </a:r>
            </a:p>
            <a:p>
              <a:pPr eaLnBrk="1" hangingPunct="1"/>
              <a:r>
                <a:rPr lang="de-DE" sz="1400" dirty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        →   design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emittance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:  </a:t>
              </a:r>
              <a:r>
                <a:rPr lang="el-GR" sz="1400" dirty="0" smtClean="0">
                  <a:ea typeface="Arial Unicode MS" pitchFamily="34" charset="-128"/>
                  <a:cs typeface="Arial Unicode MS" pitchFamily="34" charset="-128"/>
                </a:rPr>
                <a:t>ε</a:t>
              </a:r>
              <a:r>
                <a:rPr lang="de-DE" sz="1400" baseline="-25000" dirty="0" smtClean="0">
                  <a:ea typeface="Arial Unicode MS" pitchFamily="34" charset="-128"/>
                  <a:cs typeface="Arial Unicode MS" pitchFamily="34" charset="-128"/>
                </a:rPr>
                <a:t>v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= 10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pm.rad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 </a:t>
              </a:r>
            </a:p>
          </p:txBody>
        </p:sp>
        <p:sp>
          <p:nvSpPr>
            <p:cNvPr id="38" name="Text Box 47"/>
            <p:cNvSpPr txBox="1">
              <a:spLocks noChangeArrowheads="1"/>
            </p:cNvSpPr>
            <p:nvPr/>
          </p:nvSpPr>
          <p:spPr bwMode="auto">
            <a:xfrm>
              <a:off x="470544" y="5013176"/>
              <a:ext cx="3672408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6"/>
                </a:buBlip>
              </a:pPr>
              <a:r>
                <a:rPr lang="de-DE" sz="14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design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photon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energy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                          </a:t>
              </a:r>
            </a:p>
            <a:p>
              <a:pPr eaLnBrk="1" hangingPunct="1"/>
              <a:r>
                <a:rPr lang="de-DE" sz="1400" dirty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        →   ħ</a:t>
              </a:r>
              <a:r>
                <a:rPr lang="el-GR" sz="1400" dirty="0" smtClean="0">
                  <a:ea typeface="Arial Unicode MS" pitchFamily="34" charset="-128"/>
                  <a:cs typeface="Arial Unicode MS" pitchFamily="34" charset="-128"/>
                </a:rPr>
                <a:t>ω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= 20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keV</a:t>
              </a:r>
              <a:endParaRPr lang="de-DE" sz="1400" dirty="0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3270" y="1916831"/>
              <a:ext cx="4381178" cy="453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395288" y="963960"/>
            <a:ext cx="63015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Blip>
                <a:blip r:embed="rId8"/>
              </a:buBlip>
            </a:pP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de-DE" dirty="0" err="1" smtClean="0">
                <a:solidFill>
                  <a:srgbClr val="0000FF"/>
                </a:solidFill>
                <a:ea typeface="Arial Unicode MS" pitchFamily="34" charset="-128"/>
              </a:rPr>
              <a:t>imaging</a:t>
            </a:r>
            <a:r>
              <a:rPr lang="de-DE" dirty="0" smtClean="0">
                <a:solidFill>
                  <a:srgbClr val="0000FF"/>
                </a:solidFill>
                <a:ea typeface="Arial Unicode MS" pitchFamily="34" charset="-128"/>
              </a:rPr>
              <a:t> </a:t>
            </a:r>
            <a:r>
              <a:rPr lang="de-DE" dirty="0" err="1">
                <a:solidFill>
                  <a:srgbClr val="0000FF"/>
                </a:solidFill>
                <a:ea typeface="Arial Unicode MS" pitchFamily="34" charset="-128"/>
              </a:rPr>
              <a:t>with</a:t>
            </a:r>
            <a:r>
              <a:rPr lang="de-DE" dirty="0">
                <a:solidFill>
                  <a:srgbClr val="0000FF"/>
                </a:solidFill>
                <a:ea typeface="Arial Unicode MS" pitchFamily="34" charset="-128"/>
              </a:rPr>
              <a:t> </a:t>
            </a:r>
            <a:r>
              <a:rPr lang="de-DE" dirty="0" err="1">
                <a:solidFill>
                  <a:srgbClr val="0000FF"/>
                </a:solidFill>
                <a:ea typeface="Arial Unicode MS" pitchFamily="34" charset="-128"/>
              </a:rPr>
              <a:t>Compound</a:t>
            </a:r>
            <a:r>
              <a:rPr lang="de-DE" dirty="0">
                <a:solidFill>
                  <a:srgbClr val="0000FF"/>
                </a:solidFill>
                <a:ea typeface="Arial Unicode MS" pitchFamily="34" charset="-128"/>
              </a:rPr>
              <a:t> </a:t>
            </a:r>
            <a:r>
              <a:rPr lang="de-DE" dirty="0" err="1">
                <a:solidFill>
                  <a:srgbClr val="0000FF"/>
                </a:solidFill>
                <a:ea typeface="Arial Unicode MS" pitchFamily="34" charset="-128"/>
              </a:rPr>
              <a:t>Refractive</a:t>
            </a:r>
            <a:r>
              <a:rPr lang="de-DE" dirty="0">
                <a:solidFill>
                  <a:srgbClr val="0000FF"/>
                </a:solidFill>
                <a:ea typeface="Arial Unicode MS" pitchFamily="34" charset="-128"/>
              </a:rPr>
              <a:t> Lens (CRL) </a:t>
            </a:r>
            <a:r>
              <a:rPr lang="de-DE" dirty="0" err="1">
                <a:solidFill>
                  <a:srgbClr val="0000FF"/>
                </a:solidFill>
                <a:ea typeface="Arial Unicode MS" pitchFamily="34" charset="-128"/>
              </a:rPr>
              <a:t>optics</a:t>
            </a:r>
            <a:r>
              <a:rPr lang="de-DE" dirty="0">
                <a:solidFill>
                  <a:srgbClr val="0000FF"/>
                </a:solidFill>
                <a:ea typeface="Arial Unicode MS" pitchFamily="34" charset="-128"/>
              </a:rPr>
              <a:t>:  X-</a:t>
            </a:r>
            <a:r>
              <a:rPr lang="de-DE" dirty="0" err="1">
                <a:solidFill>
                  <a:srgbClr val="0000FF"/>
                </a:solidFill>
                <a:ea typeface="Arial Unicode MS" pitchFamily="34" charset="-128"/>
              </a:rPr>
              <a:t>ray</a:t>
            </a:r>
            <a:r>
              <a:rPr lang="de-DE" dirty="0">
                <a:solidFill>
                  <a:srgbClr val="0000FF"/>
                </a:solidFill>
                <a:ea typeface="Arial Unicode MS" pitchFamily="34" charset="-128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ea typeface="Arial Unicode MS" pitchFamily="34" charset="-128"/>
              </a:rPr>
              <a:t>beamline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801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808080"/>
                </a:solidFill>
              </a:rPr>
              <a:t>Gero Kube, DESY / MDI</a:t>
            </a:r>
            <a:endParaRPr lang="en-GB" sz="1200">
              <a:solidFill>
                <a:srgbClr val="80808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</p:spPr>
        <p:txBody>
          <a:bodyPr/>
          <a:lstStyle/>
          <a:p>
            <a:pPr algn="l"/>
            <a:r>
              <a:rPr lang="de-DE" sz="3200" dirty="0" err="1" smtClean="0">
                <a:solidFill>
                  <a:srgbClr val="003E6E"/>
                </a:solidFill>
                <a:latin typeface="Comic Sans MS" pitchFamily="66" charset="0"/>
              </a:rPr>
              <a:t>Emittance</a:t>
            </a:r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 </a:t>
            </a:r>
            <a:r>
              <a:rPr lang="de-DE" sz="3200" dirty="0" err="1" smtClean="0">
                <a:solidFill>
                  <a:srgbClr val="003E6E"/>
                </a:solidFill>
                <a:latin typeface="Comic Sans MS" pitchFamily="66" charset="0"/>
              </a:rPr>
              <a:t>Diagnostics</a:t>
            </a:r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 (2) 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pic>
        <p:nvPicPr>
          <p:cNvPr id="8198" name="Picture 6" descr="HG_LOGO_S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DESY-Logo-cyan-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395288" y="963960"/>
            <a:ext cx="4824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6"/>
              </a:buBlip>
            </a:pPr>
            <a:r>
              <a:rPr lang="en-US" dirty="0">
                <a:solidFill>
                  <a:srgbClr val="0000FF"/>
                </a:solidFill>
              </a:rPr>
              <a:t>  s</a:t>
            </a:r>
            <a:r>
              <a:rPr lang="en-US" dirty="0" smtClean="0">
                <a:solidFill>
                  <a:srgbClr val="0000FF"/>
                </a:solidFill>
              </a:rPr>
              <a:t>etup improvements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67544" y="1285890"/>
            <a:ext cx="467098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7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exchange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monochromator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crystal</a:t>
            </a:r>
            <a:endParaRPr lang="de-DE" dirty="0" smtClean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Blip>
                <a:blip r:embed="rId7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improved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CRL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mounting</a:t>
            </a:r>
            <a:endParaRPr lang="de-DE" dirty="0" smtClean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Blip>
                <a:blip r:embed="rId7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improved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detector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setup</a:t>
            </a:r>
            <a:endParaRPr lang="de-DE" dirty="0" smtClean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de-DE" dirty="0" smtClean="0">
                <a:solidFill>
                  <a:schemeClr val="tx1"/>
                </a:solidFill>
              </a:rPr>
              <a:t>→   </a:t>
            </a:r>
            <a:r>
              <a:rPr lang="de-DE" dirty="0" err="1" smtClean="0">
                <a:solidFill>
                  <a:schemeClr val="tx1"/>
                </a:solidFill>
              </a:rPr>
              <a:t>measured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vertical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emittance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nearly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/>
            <a:r>
              <a:rPr lang="de-DE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                                             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unaffected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5536" y="2764160"/>
            <a:ext cx="6048672" cy="952872"/>
            <a:chOff x="395536" y="2621885"/>
            <a:chExt cx="6048672" cy="952872"/>
          </a:xfrm>
        </p:grpSpPr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395536" y="2621885"/>
              <a:ext cx="482441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spcAft>
                  <a:spcPts val="1200"/>
                </a:spcAft>
                <a:buFont typeface="Wingdings" pitchFamily="2" charset="2"/>
                <a:buBlip>
                  <a:blip r:embed="rId6"/>
                </a:buBlip>
              </a:pPr>
              <a:r>
                <a:rPr lang="en-US" dirty="0">
                  <a:solidFill>
                    <a:srgbClr val="0000FF"/>
                  </a:solidFill>
                </a:rPr>
                <a:t>  </a:t>
              </a:r>
              <a:r>
                <a:rPr lang="en-US" dirty="0" smtClean="0">
                  <a:solidFill>
                    <a:srgbClr val="0000FF"/>
                  </a:solidFill>
                </a:rPr>
                <a:t>assumption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467792" y="2943815"/>
              <a:ext cx="5976416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7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photon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energy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slightly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below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20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keV</a:t>
              </a:r>
              <a:endPara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  </a:t>
              </a:r>
              <a:r>
                <a:rPr lang="de-DE" dirty="0" smtClean="0">
                  <a:solidFill>
                    <a:schemeClr val="tx1"/>
                  </a:solidFill>
                </a:rPr>
                <a:t>→  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indication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from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test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measurement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before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shut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-down</a:t>
              </a:r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0"/>
            <a:ext cx="2348912" cy="186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5096" y="1923014"/>
            <a:ext cx="2327384" cy="186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95536" y="3916288"/>
            <a:ext cx="7471714" cy="1384920"/>
            <a:chOff x="395536" y="3916288"/>
            <a:chExt cx="7471714" cy="1384920"/>
          </a:xfrm>
        </p:grpSpPr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467792" y="4238218"/>
              <a:ext cx="233995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7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natural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beam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emittance</a:t>
              </a:r>
              <a:endPara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395536" y="3916288"/>
              <a:ext cx="331236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1200"/>
                </a:spcAft>
                <a:buFont typeface="Wingdings" pitchFamily="2" charset="2"/>
                <a:buBlip>
                  <a:blip r:embed="rId6"/>
                </a:buBlip>
              </a:pPr>
              <a:r>
                <a:rPr lang="en-US" dirty="0">
                  <a:solidFill>
                    <a:srgbClr val="0000FF"/>
                  </a:solidFill>
                </a:rPr>
                <a:t>  </a:t>
              </a:r>
              <a:r>
                <a:rPr lang="en-US" dirty="0" smtClean="0">
                  <a:solidFill>
                    <a:srgbClr val="0000FF"/>
                  </a:solidFill>
                </a:rPr>
                <a:t>machine studies: Ultimate Storage Ring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259804" y="4616189"/>
              <a:ext cx="1401482" cy="661994"/>
              <a:chOff x="5004048" y="5215278"/>
              <a:chExt cx="1512168" cy="734002"/>
            </a:xfrm>
          </p:grpSpPr>
          <p:sp>
            <p:nvSpPr>
              <p:cNvPr id="20" name="Rounded Rectangle 19"/>
              <p:cNvSpPr/>
              <p:nvPr/>
            </p:nvSpPr>
            <p:spPr bwMode="auto">
              <a:xfrm>
                <a:off x="5004048" y="5229200"/>
                <a:ext cx="1512168" cy="720080"/>
              </a:xfrm>
              <a:prstGeom prst="roundRect">
                <a:avLst/>
              </a:prstGeom>
              <a:solidFill>
                <a:srgbClr val="FFFF00">
                  <a:alpha val="25000"/>
                </a:srgbClr>
              </a:solidFill>
              <a:ln w="222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21" name="Object 7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1556654855"/>
                  </p:ext>
                </p:extLst>
              </p:nvPr>
            </p:nvGraphicFramePr>
            <p:xfrm>
              <a:off x="5050488" y="5215278"/>
              <a:ext cx="1393107" cy="708124"/>
            </p:xfrm>
            <a:graphic>
              <a:graphicData uri="http://schemas.openxmlformats.org/presentationml/2006/ole">
                <p:oleObj spid="_x0000_s17531" name="Equation" r:id="rId10" imgW="901440" imgH="457200" progId="Equation.3">
                  <p:embed/>
                </p:oleObj>
              </a:graphicData>
            </a:graphic>
          </p:graphicFrame>
        </p:grp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3347864" y="4347101"/>
              <a:ext cx="4519386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reduction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of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beam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energy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:  </a:t>
              </a:r>
              <a:r>
                <a:rPr lang="de-DE" dirty="0" smtClean="0">
                  <a:solidFill>
                    <a:srgbClr val="0000FF"/>
                  </a:solidFill>
                  <a:ea typeface="Arial Unicode MS" pitchFamily="34" charset="-128"/>
                  <a:cs typeface="Arial Unicode MS" pitchFamily="34" charset="-128"/>
                </a:rPr>
                <a:t>3 </a:t>
              </a:r>
              <a:r>
                <a:rPr lang="de-DE" dirty="0" err="1" smtClean="0">
                  <a:solidFill>
                    <a:srgbClr val="0000FF"/>
                  </a:solidFill>
                  <a:ea typeface="Arial Unicode MS" pitchFamily="34" charset="-128"/>
                  <a:cs typeface="Arial Unicode MS" pitchFamily="34" charset="-128"/>
                </a:rPr>
                <a:t>GeV</a:t>
              </a:r>
              <a:r>
                <a:rPr lang="de-DE" dirty="0" smtClean="0">
                  <a:solidFill>
                    <a:srgbClr val="0000FF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(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instead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of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smtClean="0">
                  <a:solidFill>
                    <a:srgbClr val="0000FF"/>
                  </a:solidFill>
                  <a:ea typeface="Arial Unicode MS" pitchFamily="34" charset="-128"/>
                  <a:cs typeface="Arial Unicode MS" pitchFamily="34" charset="-128"/>
                </a:rPr>
                <a:t>6 </a:t>
              </a:r>
              <a:r>
                <a:rPr lang="de-DE" dirty="0" err="1" smtClean="0">
                  <a:solidFill>
                    <a:srgbClr val="0000FF"/>
                  </a:solidFill>
                  <a:ea typeface="Arial Unicode MS" pitchFamily="34" charset="-128"/>
                  <a:cs typeface="Arial Unicode MS" pitchFamily="34" charset="-128"/>
                </a:rPr>
                <a:t>GeV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)</a:t>
              </a:r>
            </a:p>
            <a:p>
              <a:pPr eaLnBrk="1" hangingPunct="1"/>
              <a:r>
                <a:rPr lang="de-DE" dirty="0" smtClean="0">
                  <a:solidFill>
                    <a:schemeClr val="tx1"/>
                  </a:solidFill>
                </a:rPr>
                <a:t>     →   </a:t>
              </a:r>
              <a:r>
                <a:rPr lang="de-DE" dirty="0" err="1" smtClean="0">
                  <a:solidFill>
                    <a:schemeClr val="tx1"/>
                  </a:solidFill>
                </a:rPr>
                <a:t>emittance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reduction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by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factor</a:t>
              </a:r>
              <a:r>
                <a:rPr lang="de-DE" dirty="0" smtClean="0">
                  <a:solidFill>
                    <a:schemeClr val="tx1"/>
                  </a:solidFill>
                </a:rPr>
                <a:t>  </a:t>
              </a:r>
              <a:r>
                <a:rPr lang="de-DE" dirty="0" smtClean="0">
                  <a:solidFill>
                    <a:srgbClr val="0000FF"/>
                  </a:solidFill>
                </a:rPr>
                <a:t>4</a:t>
              </a:r>
              <a:endParaRPr lang="de-DE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dirty="0" smtClean="0">
                  <a:solidFill>
                    <a:schemeClr val="tx1"/>
                  </a:solidFill>
                </a:rPr>
                <a:t>     </a:t>
              </a:r>
              <a:r>
                <a:rPr lang="de-DE" dirty="0">
                  <a:solidFill>
                    <a:schemeClr val="tx1"/>
                  </a:solidFill>
                </a:rPr>
                <a:t>→   </a:t>
              </a:r>
              <a:r>
                <a:rPr lang="de-DE" dirty="0" err="1" smtClean="0">
                  <a:solidFill>
                    <a:schemeClr val="tx1"/>
                  </a:solidFill>
                </a:rPr>
                <a:t>damping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wiggler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contribution</a:t>
              </a:r>
              <a:r>
                <a:rPr lang="de-DE" dirty="0" smtClean="0">
                  <a:solidFill>
                    <a:schemeClr val="tx1"/>
                  </a:solidFill>
                </a:rPr>
                <a:t>:  </a:t>
              </a:r>
              <a:r>
                <a:rPr lang="el-GR" b="1" dirty="0" smtClean="0">
                  <a:solidFill>
                    <a:srgbClr val="0000FF"/>
                  </a:solidFill>
                </a:rPr>
                <a:t>ε</a:t>
              </a:r>
              <a:r>
                <a:rPr lang="de-DE" b="1" baseline="-25000" dirty="0" smtClean="0">
                  <a:solidFill>
                    <a:srgbClr val="0000FF"/>
                  </a:solidFill>
                </a:rPr>
                <a:t>h</a:t>
              </a:r>
              <a:r>
                <a:rPr lang="de-DE" b="1" dirty="0" smtClean="0">
                  <a:solidFill>
                    <a:srgbClr val="0000FF"/>
                  </a:solidFill>
                </a:rPr>
                <a:t> = 158 </a:t>
              </a:r>
              <a:r>
                <a:rPr lang="de-DE" b="1" dirty="0" err="1" smtClean="0">
                  <a:solidFill>
                    <a:srgbClr val="0000FF"/>
                  </a:solidFill>
                </a:rPr>
                <a:t>pm.rad</a:t>
              </a:r>
              <a:endParaRPr lang="de-DE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7792" y="5425479"/>
            <a:ext cx="7399592" cy="1010605"/>
            <a:chOff x="467792" y="5425479"/>
            <a:chExt cx="7399592" cy="1010605"/>
          </a:xfrm>
        </p:grpSpPr>
        <p:grpSp>
          <p:nvGrpSpPr>
            <p:cNvPr id="5" name="Group 4"/>
            <p:cNvGrpSpPr/>
            <p:nvPr/>
          </p:nvGrpSpPr>
          <p:grpSpPr>
            <a:xfrm>
              <a:off x="1263806" y="5786646"/>
              <a:ext cx="1401482" cy="649438"/>
              <a:chOff x="4372326" y="5709259"/>
              <a:chExt cx="1401482" cy="649438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372326" y="5709259"/>
                <a:ext cx="1401482" cy="649438"/>
              </a:xfrm>
              <a:prstGeom prst="roundRect">
                <a:avLst/>
              </a:prstGeom>
              <a:solidFill>
                <a:srgbClr val="FFFF00">
                  <a:alpha val="25000"/>
                </a:srgbClr>
              </a:solidFill>
              <a:ln w="222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18" name="Object 7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1079309625"/>
                  </p:ext>
                </p:extLst>
              </p:nvPr>
            </p:nvGraphicFramePr>
            <p:xfrm>
              <a:off x="4436610" y="5746750"/>
              <a:ext cx="1271587" cy="584200"/>
            </p:xfrm>
            <a:graphic>
              <a:graphicData uri="http://schemas.openxmlformats.org/presentationml/2006/ole">
                <p:oleObj spid="_x0000_s17532" name="Equation" r:id="rId11" imgW="888840" imgH="419040" progId="Equation.3">
                  <p:embed/>
                </p:oleObj>
              </a:graphicData>
            </a:graphic>
          </p:graphicFrame>
        </p:grpSp>
        <p:sp>
          <p:nvSpPr>
            <p:cNvPr id="26" name="Text Box 12"/>
            <p:cNvSpPr txBox="1">
              <a:spLocks noChangeArrowheads="1"/>
            </p:cNvSpPr>
            <p:nvPr/>
          </p:nvSpPr>
          <p:spPr bwMode="auto">
            <a:xfrm>
              <a:off x="467792" y="5425479"/>
              <a:ext cx="187196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7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SR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critical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energy</a:t>
              </a:r>
              <a:endPara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9" name="Text Box 12"/>
            <p:cNvSpPr txBox="1">
              <a:spLocks noChangeArrowheads="1"/>
            </p:cNvSpPr>
            <p:nvPr/>
          </p:nvSpPr>
          <p:spPr bwMode="auto">
            <a:xfrm>
              <a:off x="3347998" y="5661248"/>
              <a:ext cx="451938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de-DE" dirty="0" smtClean="0">
                  <a:solidFill>
                    <a:schemeClr val="tx1"/>
                  </a:solidFill>
                </a:rPr>
                <a:t>     →   SR </a:t>
              </a:r>
              <a:r>
                <a:rPr lang="de-DE" dirty="0" err="1" smtClean="0">
                  <a:solidFill>
                    <a:schemeClr val="tx1"/>
                  </a:solidFill>
                </a:rPr>
                <a:t>spectrum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by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factor</a:t>
              </a:r>
              <a:r>
                <a:rPr lang="de-DE" dirty="0" smtClean="0">
                  <a:solidFill>
                    <a:schemeClr val="tx1"/>
                  </a:solidFill>
                </a:rPr>
                <a:t>  </a:t>
              </a:r>
              <a:r>
                <a:rPr lang="de-DE" dirty="0" smtClean="0">
                  <a:solidFill>
                    <a:srgbClr val="0000FF"/>
                  </a:solidFill>
                </a:rPr>
                <a:t>8</a:t>
              </a:r>
              <a:r>
                <a:rPr lang="de-DE" dirty="0">
                  <a:solidFill>
                    <a:srgbClr val="0000FF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smtClean="0">
                  <a:solidFill>
                    <a:srgbClr val="0000FF"/>
                  </a:solidFill>
                  <a:ea typeface="Arial Unicode MS" pitchFamily="34" charset="-128"/>
                  <a:cs typeface="Arial Unicode MS" pitchFamily="34" charset="-128"/>
                </a:rPr>
                <a:t>        </a:t>
              </a:r>
              <a:r>
                <a:rPr lang="de-DE" dirty="0" smtClean="0">
                  <a:solidFill>
                    <a:schemeClr val="tx1"/>
                  </a:solidFill>
                </a:rPr>
                <a:t>→   </a:t>
              </a:r>
              <a:r>
                <a:rPr lang="de-DE" b="1" dirty="0" smtClean="0">
                  <a:solidFill>
                    <a:srgbClr val="0000FF"/>
                  </a:solidFill>
                </a:rPr>
                <a:t>ħ</a:t>
              </a:r>
              <a:r>
                <a:rPr lang="el-GR" b="1" dirty="0" smtClean="0">
                  <a:solidFill>
                    <a:srgbClr val="0000FF"/>
                  </a:solidFill>
                </a:rPr>
                <a:t>ω</a:t>
              </a:r>
              <a:r>
                <a:rPr lang="de-DE" b="1" baseline="-25000" dirty="0" smtClean="0">
                  <a:solidFill>
                    <a:srgbClr val="0000FF"/>
                  </a:solidFill>
                </a:rPr>
                <a:t>c</a:t>
              </a:r>
              <a:r>
                <a:rPr lang="de-DE" b="1" dirty="0" smtClean="0">
                  <a:solidFill>
                    <a:srgbClr val="0000FF"/>
                  </a:solidFill>
                </a:rPr>
                <a:t> = 2.6 </a:t>
              </a:r>
              <a:r>
                <a:rPr lang="de-DE" b="1" dirty="0" err="1" smtClean="0">
                  <a:solidFill>
                    <a:srgbClr val="0000FF"/>
                  </a:solidFill>
                </a:rPr>
                <a:t>keV</a:t>
              </a:r>
              <a:endParaRPr lang="de-DE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2" name="Text Box 12"/>
            <p:cNvSpPr txBox="1">
              <a:spLocks noChangeArrowheads="1"/>
            </p:cNvSpPr>
            <p:nvPr/>
          </p:nvSpPr>
          <p:spPr bwMode="auto">
            <a:xfrm>
              <a:off x="3347998" y="5984413"/>
              <a:ext cx="250302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de-DE" dirty="0" smtClean="0">
                  <a:solidFill>
                    <a:schemeClr val="tx1"/>
                  </a:solidFill>
                </a:rPr>
                <a:t>            X-</a:t>
              </a:r>
              <a:r>
                <a:rPr lang="de-DE" dirty="0" err="1" smtClean="0">
                  <a:solidFill>
                    <a:schemeClr val="tx1"/>
                  </a:solidFill>
                </a:rPr>
                <a:t>ray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beamline</a:t>
              </a:r>
              <a:r>
                <a:rPr lang="de-DE" dirty="0" smtClean="0">
                  <a:solidFill>
                    <a:schemeClr val="tx1"/>
                  </a:solidFill>
                </a:rPr>
                <a:t>: </a:t>
              </a:r>
              <a:r>
                <a:rPr lang="de-DE" b="1" dirty="0" smtClean="0">
                  <a:solidFill>
                    <a:srgbClr val="C00000"/>
                  </a:solidFill>
                </a:rPr>
                <a:t>20 </a:t>
              </a:r>
              <a:r>
                <a:rPr lang="de-DE" b="1" dirty="0" err="1" smtClean="0">
                  <a:solidFill>
                    <a:srgbClr val="C00000"/>
                  </a:solidFill>
                </a:rPr>
                <a:t>keV</a:t>
              </a:r>
              <a:endParaRPr lang="de-DE" b="1" dirty="0" smtClean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701640" y="6090803"/>
            <a:ext cx="1830800" cy="307777"/>
            <a:chOff x="899062" y="6073551"/>
            <a:chExt cx="1830800" cy="307777"/>
          </a:xfrm>
        </p:grpSpPr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1475265" y="6073551"/>
              <a:ext cx="1254597" cy="3077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de-DE" dirty="0" err="1">
                  <a:solidFill>
                    <a:schemeClr val="accent2"/>
                  </a:solidFill>
                </a:rPr>
                <a:t>o</a:t>
              </a:r>
              <a:r>
                <a:rPr lang="de-DE" dirty="0" err="1" smtClean="0">
                  <a:solidFill>
                    <a:schemeClr val="accent2"/>
                  </a:solidFill>
                </a:rPr>
                <a:t>ptical</a:t>
              </a:r>
              <a:r>
                <a:rPr lang="de-DE" dirty="0" smtClean="0">
                  <a:solidFill>
                    <a:schemeClr val="accent2"/>
                  </a:solidFill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</a:rPr>
                <a:t>method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sp>
          <p:nvSpPr>
            <p:cNvPr id="35" name="AutoShape 23"/>
            <p:cNvSpPr>
              <a:spLocks noChangeArrowheads="1"/>
            </p:cNvSpPr>
            <p:nvPr/>
          </p:nvSpPr>
          <p:spPr bwMode="auto">
            <a:xfrm flipH="1">
              <a:off x="899062" y="6123493"/>
              <a:ext cx="412873" cy="215954"/>
            </a:xfrm>
            <a:prstGeom prst="leftArrow">
              <a:avLst>
                <a:gd name="adj1" fmla="val 50000"/>
                <a:gd name="adj2" fmla="val 4779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4433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chemeClr val="bg2"/>
                </a:solidFill>
              </a:rPr>
              <a:t>Gero Kube, DESY / MDI</a:t>
            </a:r>
            <a:endParaRPr lang="en-GB" sz="1200">
              <a:solidFill>
                <a:schemeClr val="bg2"/>
              </a:solidFill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6769100" cy="647700"/>
          </a:xfrm>
          <a:noFill/>
        </p:spPr>
        <p:txBody>
          <a:bodyPr/>
          <a:lstStyle/>
          <a:p>
            <a:pPr algn="l" eaLnBrk="1" hangingPunct="1"/>
            <a:r>
              <a:rPr lang="en-US" sz="3200" dirty="0" smtClean="0">
                <a:solidFill>
                  <a:srgbClr val="003E6E"/>
                </a:solidFill>
                <a:latin typeface="Comic Sans MS" pitchFamily="66" charset="0"/>
              </a:rPr>
              <a:t>SR-Interferometer @ PETRA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323850" y="796925"/>
            <a:ext cx="604837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endParaRPr lang="de-DE" sz="2400"/>
          </a:p>
        </p:txBody>
      </p:sp>
      <p:pic>
        <p:nvPicPr>
          <p:cNvPr id="31751" name="Picture 7" descr="HG_LOGO_S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DESY-Logo-cyan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984558" y="1252604"/>
            <a:ext cx="3835914" cy="4489052"/>
            <a:chOff x="4168775" y="701675"/>
            <a:chExt cx="4848225" cy="5673725"/>
          </a:xfrm>
        </p:grpSpPr>
        <p:pic>
          <p:nvPicPr>
            <p:cNvPr id="16" name="Picture 2" descr="Strahlf[hrungAnKamm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956" b="7434"/>
            <a:stretch>
              <a:fillRect/>
            </a:stretch>
          </p:blipFill>
          <p:spPr bwMode="auto">
            <a:xfrm>
              <a:off x="4168775" y="701675"/>
              <a:ext cx="4848225" cy="5673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Line 3"/>
            <p:cNvSpPr>
              <a:spLocks noChangeShapeType="1"/>
            </p:cNvSpPr>
            <p:nvPr/>
          </p:nvSpPr>
          <p:spPr bwMode="auto">
            <a:xfrm>
              <a:off x="5286375" y="3213100"/>
              <a:ext cx="850900" cy="8890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4"/>
            <p:cNvSpPr>
              <a:spLocks noChangeShapeType="1"/>
            </p:cNvSpPr>
            <p:nvPr/>
          </p:nvSpPr>
          <p:spPr bwMode="auto">
            <a:xfrm>
              <a:off x="7115175" y="3416300"/>
              <a:ext cx="317500" cy="2540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5"/>
            <p:cNvSpPr>
              <a:spLocks noChangeShapeType="1"/>
            </p:cNvSpPr>
            <p:nvPr/>
          </p:nvSpPr>
          <p:spPr bwMode="auto">
            <a:xfrm flipV="1">
              <a:off x="6705600" y="1962150"/>
              <a:ext cx="9525" cy="1490663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 flipH="1" flipV="1">
              <a:off x="5110163" y="1890713"/>
              <a:ext cx="1271587" cy="52387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 flipH="1" flipV="1">
              <a:off x="4171950" y="1857375"/>
              <a:ext cx="471488" cy="1428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 flipH="1" flipV="1">
              <a:off x="6557963" y="1947863"/>
              <a:ext cx="152400" cy="476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4168775" y="3370263"/>
              <a:ext cx="15430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00" b="1">
                  <a:solidFill>
                    <a:schemeClr val="bg1"/>
                  </a:solidFill>
                  <a:latin typeface="Arial" charset="0"/>
                </a:rPr>
                <a:t>synchrotron light from</a:t>
              </a:r>
            </a:p>
            <a:p>
              <a:r>
                <a:rPr lang="de-DE" sz="1000" b="1">
                  <a:solidFill>
                    <a:schemeClr val="bg1"/>
                  </a:solidFill>
                  <a:latin typeface="Arial" charset="0"/>
                </a:rPr>
                <a:t>bending magnet NL 50</a:t>
              </a:r>
              <a:endParaRPr lang="en-GB" sz="10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 flipV="1">
              <a:off x="4960938" y="3259138"/>
              <a:ext cx="287337" cy="14446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>
              <a:off x="6705600" y="3452813"/>
              <a:ext cx="219075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 flipV="1">
              <a:off x="7100888" y="3443288"/>
              <a:ext cx="352425" cy="476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Text Box 13"/>
            <p:cNvSpPr txBox="1">
              <a:spLocks noChangeArrowheads="1"/>
            </p:cNvSpPr>
            <p:nvPr/>
          </p:nvSpPr>
          <p:spPr bwMode="auto">
            <a:xfrm>
              <a:off x="7432675" y="2143125"/>
              <a:ext cx="9572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00" b="1" u="sng">
                  <a:solidFill>
                    <a:schemeClr val="bg1"/>
                  </a:solidFill>
                  <a:latin typeface="Arial" charset="0"/>
                </a:rPr>
                <a:t>mirror boxes</a:t>
              </a:r>
              <a:endParaRPr lang="en-GB" sz="1000" b="1" u="sng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4356100" y="1992313"/>
              <a:ext cx="1779588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200" b="1">
                  <a:solidFill>
                    <a:schemeClr val="bg1"/>
                  </a:solidFill>
                  <a:latin typeface="Arial" charset="0"/>
                </a:rPr>
                <a:t>visible light beampipe</a:t>
              </a:r>
              <a:endParaRPr lang="en-GB" sz="12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flipH="1" flipV="1">
              <a:off x="6934200" y="2000250"/>
              <a:ext cx="590550" cy="33337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 flipH="1">
              <a:off x="6934200" y="2333625"/>
              <a:ext cx="590550" cy="8763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4788024" y="858198"/>
            <a:ext cx="40321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Blip>
                <a:blip r:embed="rId5"/>
              </a:buBlip>
            </a:pPr>
            <a:r>
              <a:rPr lang="de-DE" sz="1600" dirty="0">
                <a:solidFill>
                  <a:srgbClr val="0000FF"/>
                </a:solidFill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de-DE" sz="1600" dirty="0" smtClean="0">
                <a:solidFill>
                  <a:srgbClr val="0000FF"/>
                </a:solidFill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ea typeface="Arial Unicode MS" pitchFamily="34" charset="-128"/>
              </a:rPr>
              <a:t>optical</a:t>
            </a:r>
            <a:r>
              <a:rPr lang="de-DE" sz="1600" dirty="0" smtClean="0">
                <a:solidFill>
                  <a:srgbClr val="0000FF"/>
                </a:solidFill>
                <a:ea typeface="Arial Unicode MS" pitchFamily="34" charset="-128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ea typeface="Arial Unicode MS" pitchFamily="34" charset="-128"/>
              </a:rPr>
              <a:t>beamline</a:t>
            </a:r>
            <a:r>
              <a:rPr lang="de-DE" sz="1600" dirty="0" smtClean="0">
                <a:solidFill>
                  <a:srgbClr val="0000FF"/>
                </a:solidFill>
                <a:ea typeface="Arial Unicode MS" pitchFamily="34" charset="-128"/>
              </a:rPr>
              <a:t> (</a:t>
            </a:r>
            <a:r>
              <a:rPr lang="de-DE" sz="1600" dirty="0" err="1" smtClean="0">
                <a:solidFill>
                  <a:srgbClr val="0000FF"/>
                </a:solidFill>
                <a:ea typeface="Arial Unicode MS" pitchFamily="34" charset="-128"/>
              </a:rPr>
              <a:t>bunch</a:t>
            </a:r>
            <a:r>
              <a:rPr lang="de-DE" sz="1600" dirty="0" smtClean="0">
                <a:solidFill>
                  <a:srgbClr val="0000FF"/>
                </a:solidFill>
                <a:ea typeface="Arial Unicode MS" pitchFamily="34" charset="-128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ea typeface="Arial Unicode MS" pitchFamily="34" charset="-128"/>
              </a:rPr>
              <a:t>length</a:t>
            </a:r>
            <a:r>
              <a:rPr lang="de-DE" sz="1600" dirty="0" smtClean="0">
                <a:solidFill>
                  <a:srgbClr val="0000FF"/>
                </a:solidFill>
                <a:ea typeface="Arial Unicode MS" pitchFamily="34" charset="-128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ea typeface="Arial Unicode MS" pitchFamily="34" charset="-128"/>
              </a:rPr>
              <a:t>diagnostics</a:t>
            </a:r>
            <a:r>
              <a:rPr lang="de-DE" sz="1600" dirty="0" smtClean="0">
                <a:solidFill>
                  <a:srgbClr val="0000FF"/>
                </a:solidFill>
                <a:ea typeface="Arial Unicode MS" pitchFamily="34" charset="-128"/>
              </a:rPr>
              <a:t>)</a:t>
            </a:r>
            <a:endParaRPr lang="de-DE" sz="1400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8" name="Text Box 47"/>
          <p:cNvSpPr txBox="1">
            <a:spLocks noChangeArrowheads="1"/>
          </p:cNvSpPr>
          <p:nvPr/>
        </p:nvSpPr>
        <p:spPr bwMode="auto">
          <a:xfrm>
            <a:off x="5076502" y="6001543"/>
            <a:ext cx="37439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6"/>
              </a:buBlip>
            </a:pPr>
            <a:r>
              <a:rPr lang="de-DE" sz="14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30 m beam </a:t>
            </a:r>
            <a:r>
              <a:rPr lang="de-DE" sz="1400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transport</a:t>
            </a:r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via </a:t>
            </a:r>
            <a:r>
              <a:rPr lang="de-DE" sz="1400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relay</a:t>
            </a:r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400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optical</a:t>
            </a:r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400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system</a:t>
            </a:r>
            <a:endParaRPr lang="de-DE" sz="1400" b="1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" name="Text Box 17"/>
          <p:cNvSpPr txBox="1">
            <a:spLocks noChangeArrowheads="1"/>
          </p:cNvSpPr>
          <p:nvPr/>
        </p:nvSpPr>
        <p:spPr bwMode="auto">
          <a:xfrm>
            <a:off x="323529" y="858198"/>
            <a:ext cx="39604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Blip>
                <a:blip r:embed="rId5"/>
              </a:buBlip>
            </a:pPr>
            <a:r>
              <a:rPr lang="de-DE" sz="1600" dirty="0">
                <a:solidFill>
                  <a:srgbClr val="0000FF"/>
                </a:solidFill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de-DE" sz="1600" dirty="0" smtClean="0">
                <a:solidFill>
                  <a:srgbClr val="0000FF"/>
                </a:solidFill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ea typeface="Arial Unicode MS" pitchFamily="34" charset="-128"/>
              </a:rPr>
              <a:t>setup</a:t>
            </a:r>
            <a:r>
              <a:rPr lang="de-DE" sz="1600" dirty="0" smtClean="0">
                <a:solidFill>
                  <a:srgbClr val="0000FF"/>
                </a:solidFill>
                <a:ea typeface="Arial Unicode MS" pitchFamily="34" charset="-128"/>
              </a:rPr>
              <a:t> </a:t>
            </a:r>
            <a:r>
              <a:rPr lang="de-DE" sz="1600" dirty="0" smtClean="0">
                <a:solidFill>
                  <a:srgbClr val="0000FF"/>
                </a:solidFill>
                <a:ea typeface="Arial Unicode MS" pitchFamily="34" charset="-128"/>
                <a:cs typeface="Times New Roman" pitchFamily="18" charset="0"/>
              </a:rPr>
              <a:t>in </a:t>
            </a:r>
            <a:r>
              <a:rPr lang="de-DE" sz="1600" dirty="0" err="1" smtClean="0">
                <a:solidFill>
                  <a:srgbClr val="0000FF"/>
                </a:solidFill>
                <a:ea typeface="Arial Unicode MS" pitchFamily="34" charset="-128"/>
                <a:cs typeface="Times New Roman" pitchFamily="18" charset="0"/>
              </a:rPr>
              <a:t>optical</a:t>
            </a:r>
            <a:r>
              <a:rPr lang="de-DE" sz="1600" dirty="0" smtClean="0">
                <a:solidFill>
                  <a:srgbClr val="0000FF"/>
                </a:solidFill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ea typeface="Arial Unicode MS" pitchFamily="34" charset="-128"/>
                <a:cs typeface="Times New Roman" pitchFamily="18" charset="0"/>
              </a:rPr>
              <a:t>hutch</a:t>
            </a:r>
            <a:r>
              <a:rPr lang="de-DE" sz="1600" dirty="0" smtClean="0">
                <a:solidFill>
                  <a:srgbClr val="0000FF"/>
                </a:solidFill>
                <a:ea typeface="Arial Unicode MS" pitchFamily="34" charset="-128"/>
                <a:cs typeface="Times New Roman" pitchFamily="18" charset="0"/>
              </a:rPr>
              <a:t>  </a:t>
            </a:r>
            <a:endParaRPr lang="de-DE" sz="1400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335474" y="1284966"/>
            <a:ext cx="3969737" cy="3002564"/>
            <a:chOff x="179512" y="1324720"/>
            <a:chExt cx="4400550" cy="3328416"/>
          </a:xfrm>
        </p:grpSpPr>
        <p:sp>
          <p:nvSpPr>
            <p:cNvPr id="31758" name="Rectangle 14"/>
            <p:cNvSpPr>
              <a:spLocks noChangeArrowheads="1"/>
            </p:cNvSpPr>
            <p:nvPr/>
          </p:nvSpPr>
          <p:spPr bwMode="auto">
            <a:xfrm rot="10800000">
              <a:off x="611188" y="1617003"/>
              <a:ext cx="835025" cy="31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609600" indent="-609600">
                <a:spcBef>
                  <a:spcPct val="20000"/>
                </a:spcBef>
              </a:pPr>
              <a:r>
                <a:rPr lang="de-DE" sz="2400">
                  <a:solidFill>
                    <a:schemeClr val="accent2"/>
                  </a:solidFill>
                  <a:latin typeface="Mathematica5" pitchFamily="2" charset="2"/>
                </a:rPr>
                <a:t>Ü</a:t>
              </a:r>
              <a:endParaRPr lang="en-GB" sz="2400">
                <a:solidFill>
                  <a:schemeClr val="accent2"/>
                </a:solidFill>
                <a:latin typeface="Mathematica5" pitchFamily="2" charset="2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512" y="1324720"/>
              <a:ext cx="4400550" cy="3328416"/>
            </a:xfrm>
            <a:prstGeom prst="rect">
              <a:avLst/>
            </a:prstGeom>
          </p:spPr>
        </p:pic>
        <p:sp>
          <p:nvSpPr>
            <p:cNvPr id="33" name="Text Box 189"/>
            <p:cNvSpPr txBox="1">
              <a:spLocks noChangeArrowheads="1"/>
            </p:cNvSpPr>
            <p:nvPr/>
          </p:nvSpPr>
          <p:spPr bwMode="auto">
            <a:xfrm>
              <a:off x="1331640" y="4375221"/>
              <a:ext cx="1332148" cy="27302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050" b="1" dirty="0" err="1" smtClean="0">
                  <a:solidFill>
                    <a:schemeClr val="accent2"/>
                  </a:solidFill>
                </a:rPr>
                <a:t>alignment</a:t>
              </a:r>
              <a:r>
                <a:rPr lang="de-DE" sz="1050" b="1" dirty="0" smtClean="0">
                  <a:solidFill>
                    <a:schemeClr val="accent2"/>
                  </a:solidFill>
                </a:rPr>
                <a:t> </a:t>
              </a:r>
              <a:r>
                <a:rPr lang="de-DE" sz="1050" b="1" dirty="0" err="1" smtClean="0">
                  <a:solidFill>
                    <a:schemeClr val="accent2"/>
                  </a:solidFill>
                </a:rPr>
                <a:t>mirror</a:t>
              </a:r>
              <a:endParaRPr lang="en-GB" sz="1050" b="1" dirty="0">
                <a:solidFill>
                  <a:schemeClr val="accent2"/>
                </a:solidFill>
              </a:endParaRPr>
            </a:p>
          </p:txBody>
        </p:sp>
        <p:sp>
          <p:nvSpPr>
            <p:cNvPr id="34" name="Text Box 189"/>
            <p:cNvSpPr txBox="1">
              <a:spLocks noChangeArrowheads="1"/>
            </p:cNvSpPr>
            <p:nvPr/>
          </p:nvSpPr>
          <p:spPr bwMode="auto">
            <a:xfrm>
              <a:off x="803731" y="2358997"/>
              <a:ext cx="544091" cy="27302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050" b="1" dirty="0" err="1" smtClean="0">
                  <a:solidFill>
                    <a:schemeClr val="accent2"/>
                  </a:solidFill>
                </a:rPr>
                <a:t>lens</a:t>
              </a:r>
              <a:endParaRPr lang="en-GB" sz="1050" b="1" dirty="0">
                <a:solidFill>
                  <a:schemeClr val="accent2"/>
                </a:solidFill>
              </a:endParaRPr>
            </a:p>
          </p:txBody>
        </p:sp>
        <p:sp>
          <p:nvSpPr>
            <p:cNvPr id="35" name="Text Box 189"/>
            <p:cNvSpPr txBox="1">
              <a:spLocks noChangeArrowheads="1"/>
            </p:cNvSpPr>
            <p:nvPr/>
          </p:nvSpPr>
          <p:spPr bwMode="auto">
            <a:xfrm>
              <a:off x="195414" y="2820986"/>
              <a:ext cx="704178" cy="44677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050" b="1" dirty="0" smtClean="0">
                  <a:solidFill>
                    <a:schemeClr val="accent2"/>
                  </a:solidFill>
                </a:rPr>
                <a:t>double </a:t>
              </a:r>
              <a:r>
                <a:rPr lang="de-DE" sz="1050" b="1" dirty="0" err="1" smtClean="0">
                  <a:solidFill>
                    <a:schemeClr val="accent2"/>
                  </a:solidFill>
                </a:rPr>
                <a:t>slit</a:t>
              </a:r>
              <a:endParaRPr lang="en-GB" sz="1050" b="1" dirty="0">
                <a:solidFill>
                  <a:schemeClr val="accent2"/>
                </a:solidFill>
              </a:endParaRPr>
            </a:p>
          </p:txBody>
        </p:sp>
        <p:sp>
          <p:nvSpPr>
            <p:cNvPr id="36" name="Text Box 189"/>
            <p:cNvSpPr txBox="1">
              <a:spLocks noChangeArrowheads="1"/>
            </p:cNvSpPr>
            <p:nvPr/>
          </p:nvSpPr>
          <p:spPr bwMode="auto">
            <a:xfrm>
              <a:off x="1723652" y="1732915"/>
              <a:ext cx="1192164" cy="44677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050" b="1" dirty="0" err="1" smtClean="0">
                  <a:solidFill>
                    <a:schemeClr val="accent2"/>
                  </a:solidFill>
                </a:rPr>
                <a:t>magnification</a:t>
              </a:r>
              <a:r>
                <a:rPr lang="de-DE" sz="1050" b="1" dirty="0" smtClean="0">
                  <a:solidFill>
                    <a:schemeClr val="accent2"/>
                  </a:solidFill>
                </a:rPr>
                <a:t> </a:t>
              </a:r>
              <a:r>
                <a:rPr lang="de-DE" sz="1050" b="1" dirty="0" err="1" smtClean="0">
                  <a:solidFill>
                    <a:schemeClr val="accent2"/>
                  </a:solidFill>
                </a:rPr>
                <a:t>lens</a:t>
              </a:r>
              <a:endParaRPr lang="en-GB" sz="1050" b="1" dirty="0">
                <a:solidFill>
                  <a:schemeClr val="accent2"/>
                </a:solidFill>
              </a:endParaRPr>
            </a:p>
          </p:txBody>
        </p:sp>
        <p:sp>
          <p:nvSpPr>
            <p:cNvPr id="37" name="Text Box 189"/>
            <p:cNvSpPr txBox="1">
              <a:spLocks noChangeArrowheads="1"/>
            </p:cNvSpPr>
            <p:nvPr/>
          </p:nvSpPr>
          <p:spPr bwMode="auto">
            <a:xfrm>
              <a:off x="3011437" y="1341615"/>
              <a:ext cx="922294" cy="63970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050" b="1" dirty="0" smtClean="0">
                  <a:solidFill>
                    <a:schemeClr val="accent2"/>
                  </a:solidFill>
                </a:rPr>
                <a:t>Glan-Thomson </a:t>
              </a:r>
              <a:r>
                <a:rPr lang="de-DE" sz="1050" b="1" dirty="0" err="1" smtClean="0">
                  <a:solidFill>
                    <a:schemeClr val="accent2"/>
                  </a:solidFill>
                </a:rPr>
                <a:t>polariser</a:t>
              </a:r>
              <a:endParaRPr lang="en-GB" sz="1050" b="1" dirty="0">
                <a:solidFill>
                  <a:schemeClr val="accent2"/>
                </a:solidFill>
              </a:endParaRPr>
            </a:p>
          </p:txBody>
        </p:sp>
        <p:sp>
          <p:nvSpPr>
            <p:cNvPr id="38" name="Text Box 189"/>
            <p:cNvSpPr txBox="1">
              <a:spLocks noChangeArrowheads="1"/>
            </p:cNvSpPr>
            <p:nvPr/>
          </p:nvSpPr>
          <p:spPr bwMode="auto">
            <a:xfrm>
              <a:off x="3450681" y="2837536"/>
              <a:ext cx="1105417" cy="46059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050" b="1" dirty="0" err="1">
                  <a:solidFill>
                    <a:schemeClr val="accent2"/>
                  </a:solidFill>
                </a:rPr>
                <a:t>b</a:t>
              </a:r>
              <a:r>
                <a:rPr lang="de-DE" sz="1050" b="1" dirty="0" err="1" smtClean="0">
                  <a:solidFill>
                    <a:schemeClr val="accent2"/>
                  </a:solidFill>
                </a:rPr>
                <a:t>andpass</a:t>
              </a:r>
              <a:r>
                <a:rPr lang="de-DE" sz="1050" b="1" dirty="0" smtClean="0">
                  <a:solidFill>
                    <a:schemeClr val="accent2"/>
                  </a:solidFill>
                </a:rPr>
                <a:t> </a:t>
              </a:r>
              <a:r>
                <a:rPr lang="de-DE" sz="1050" b="1" dirty="0" err="1" smtClean="0">
                  <a:solidFill>
                    <a:schemeClr val="accent2"/>
                  </a:solidFill>
                </a:rPr>
                <a:t>filter</a:t>
              </a:r>
              <a:r>
                <a:rPr lang="de-DE" sz="1050" b="1" dirty="0" smtClean="0">
                  <a:solidFill>
                    <a:schemeClr val="accent2"/>
                  </a:solidFill>
                </a:rPr>
                <a:t> &amp; CCD</a:t>
              </a:r>
              <a:endParaRPr lang="en-GB" sz="105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H="1" flipV="1">
              <a:off x="899592" y="4375221"/>
              <a:ext cx="432049" cy="12695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Arrow Connector 43"/>
            <p:cNvCxnSpPr>
              <a:stCxn id="35" idx="2"/>
            </p:cNvCxnSpPr>
            <p:nvPr/>
          </p:nvCxnSpPr>
          <p:spPr bwMode="auto">
            <a:xfrm>
              <a:off x="547503" y="3267758"/>
              <a:ext cx="481197" cy="12929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Straight Arrow Connector 46"/>
            <p:cNvCxnSpPr/>
            <p:nvPr/>
          </p:nvCxnSpPr>
          <p:spPr bwMode="auto">
            <a:xfrm>
              <a:off x="3450681" y="1789021"/>
              <a:ext cx="57269" cy="34413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2267744" y="2133159"/>
              <a:ext cx="792088" cy="25247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V="1">
              <a:off x="4067945" y="2092955"/>
              <a:ext cx="216023" cy="76707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Straight Arrow Connector 61"/>
            <p:cNvCxnSpPr/>
            <p:nvPr/>
          </p:nvCxnSpPr>
          <p:spPr bwMode="auto">
            <a:xfrm>
              <a:off x="1091763" y="2580806"/>
              <a:ext cx="239877" cy="46447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3664" y="2564904"/>
            <a:ext cx="6004560" cy="3742176"/>
            <a:chOff x="583664" y="2639152"/>
            <a:chExt cx="6004560" cy="3742176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664" y="2639152"/>
              <a:ext cx="6004560" cy="3310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3" name="Group 52"/>
            <p:cNvGrpSpPr/>
            <p:nvPr/>
          </p:nvGrpSpPr>
          <p:grpSpPr>
            <a:xfrm>
              <a:off x="1183860" y="6073551"/>
              <a:ext cx="3604164" cy="307777"/>
              <a:chOff x="1547664" y="6298830"/>
              <a:chExt cx="3604164" cy="307777"/>
            </a:xfrm>
          </p:grpSpPr>
          <p:sp>
            <p:nvSpPr>
              <p:cNvPr id="54" name="Text Box 16"/>
              <p:cNvSpPr txBox="1">
                <a:spLocks noChangeArrowheads="1"/>
              </p:cNvSpPr>
              <p:nvPr/>
            </p:nvSpPr>
            <p:spPr bwMode="auto">
              <a:xfrm>
                <a:off x="2267744" y="6298830"/>
                <a:ext cx="2884084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dirty="0" err="1" smtClean="0">
                    <a:solidFill>
                      <a:srgbClr val="009900"/>
                    </a:solidFill>
                  </a:rPr>
                  <a:t>vertical</a:t>
                </a:r>
                <a:r>
                  <a:rPr lang="de-DE" dirty="0" smtClean="0">
                    <a:solidFill>
                      <a:srgbClr val="009900"/>
                    </a:solidFill>
                  </a:rPr>
                  <a:t> design </a:t>
                </a:r>
                <a:r>
                  <a:rPr lang="de-DE" dirty="0" err="1" smtClean="0">
                    <a:solidFill>
                      <a:srgbClr val="009900"/>
                    </a:solidFill>
                  </a:rPr>
                  <a:t>emittance</a:t>
                </a:r>
                <a:r>
                  <a:rPr lang="de-DE" dirty="0" smtClean="0">
                    <a:solidFill>
                      <a:srgbClr val="0099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9900"/>
                    </a:solidFill>
                  </a:rPr>
                  <a:t>confirmed</a:t>
                </a:r>
                <a:endParaRPr lang="de-DE" dirty="0" smtClean="0">
                  <a:solidFill>
                    <a:srgbClr val="009900"/>
                  </a:solidFill>
                </a:endParaRPr>
              </a:p>
            </p:txBody>
          </p:sp>
          <p:sp>
            <p:nvSpPr>
              <p:cNvPr id="55" name="AutoShape 23"/>
              <p:cNvSpPr>
                <a:spLocks noChangeArrowheads="1"/>
              </p:cNvSpPr>
              <p:nvPr/>
            </p:nvSpPr>
            <p:spPr bwMode="auto">
              <a:xfrm flipH="1">
                <a:off x="1547664" y="6347863"/>
                <a:ext cx="412800" cy="216039"/>
              </a:xfrm>
              <a:prstGeom prst="leftArrow">
                <a:avLst>
                  <a:gd name="adj1" fmla="val 50000"/>
                  <a:gd name="adj2" fmla="val 47796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431536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chemeClr val="bg2"/>
                </a:solidFill>
              </a:rPr>
              <a:t>Gero Kube, DESY / MDI</a:t>
            </a:r>
            <a:endParaRPr lang="en-GB" sz="1200">
              <a:solidFill>
                <a:schemeClr val="bg2"/>
              </a:solidFill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6769100" cy="647700"/>
          </a:xfrm>
          <a:noFill/>
        </p:spPr>
        <p:txBody>
          <a:bodyPr/>
          <a:lstStyle/>
          <a:p>
            <a:pPr algn="l" eaLnBrk="1" hangingPunct="1"/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SR-Interferometer @ PETRA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pic>
        <p:nvPicPr>
          <p:cNvPr id="31751" name="Picture 7" descr="HG_LOGO_S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DESY-Logo-cyan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395288" y="963960"/>
            <a:ext cx="208835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4"/>
              </a:buBlip>
            </a:pP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USR studies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467544" y="1249015"/>
            <a:ext cx="31683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5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confirmation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3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GeV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hor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emittance</a:t>
            </a:r>
            <a:endParaRPr lang="de-DE" dirty="0" smtClean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52968" y="1628800"/>
            <a:ext cx="3531000" cy="3112621"/>
            <a:chOff x="752968" y="1771041"/>
            <a:chExt cx="3461352" cy="33387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2968" y="1771041"/>
              <a:ext cx="3461352" cy="3338706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 bwMode="auto">
            <a:xfrm>
              <a:off x="2567896" y="3495157"/>
              <a:ext cx="360040" cy="204623"/>
            </a:xfrm>
            <a:prstGeom prst="roundRect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1219127" y="4749596"/>
              <a:ext cx="669825" cy="102312"/>
            </a:xfrm>
            <a:prstGeom prst="roundRect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16016" y="963476"/>
            <a:ext cx="4177159" cy="2947226"/>
            <a:chOff x="4716016" y="963476"/>
            <a:chExt cx="4177159" cy="2947226"/>
          </a:xfrm>
        </p:grpSpPr>
        <p:sp>
          <p:nvSpPr>
            <p:cNvPr id="38" name="Rectangle 8"/>
            <p:cNvSpPr>
              <a:spLocks noChangeArrowheads="1"/>
            </p:cNvSpPr>
            <p:nvPr/>
          </p:nvSpPr>
          <p:spPr bwMode="auto">
            <a:xfrm>
              <a:off x="4716016" y="963476"/>
              <a:ext cx="2088356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1200"/>
                </a:spcAft>
                <a:buFont typeface="Wingdings" pitchFamily="2" charset="2"/>
                <a:buBlip>
                  <a:blip r:embed="rId4"/>
                </a:buBlip>
              </a:pPr>
              <a:r>
                <a:rPr lang="en-US" dirty="0">
                  <a:solidFill>
                    <a:srgbClr val="0000FF"/>
                  </a:solidFill>
                </a:rPr>
                <a:t>  </a:t>
              </a:r>
              <a:r>
                <a:rPr lang="en-US" dirty="0" smtClean="0">
                  <a:solidFill>
                    <a:srgbClr val="0000FF"/>
                  </a:solidFill>
                </a:rPr>
                <a:t>drawbacks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9" name="Text Box 47"/>
            <p:cNvSpPr txBox="1">
              <a:spLocks noChangeArrowheads="1"/>
            </p:cNvSpPr>
            <p:nvPr/>
          </p:nvSpPr>
          <p:spPr bwMode="auto">
            <a:xfrm>
              <a:off x="4788668" y="1340768"/>
              <a:ext cx="4104507" cy="2569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5"/>
                </a:buBlip>
              </a:pPr>
              <a:r>
                <a:rPr lang="de-DE" sz="14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beamline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with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relay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optics</a:t>
              </a:r>
              <a:endParaRPr lang="de-DE" sz="1400" dirty="0"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        →      additional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uncertainties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(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lenses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)</a:t>
              </a:r>
            </a:p>
            <a:p>
              <a:pPr eaLnBrk="1" hangingPunct="1">
                <a:buFontTx/>
                <a:buBlip>
                  <a:blip r:embed="rId5"/>
                </a:buBlip>
              </a:pPr>
              <a:r>
                <a:rPr lang="de-DE" sz="1400" dirty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setup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blocks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Streak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camera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system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</a:p>
            <a:p>
              <a:pPr eaLnBrk="1" hangingPunct="1"/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       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→     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dismount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interferometer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for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bunch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</a:p>
            <a:p>
              <a:pPr eaLnBrk="1" hangingPunct="1"/>
              <a:r>
                <a:rPr lang="de-DE" sz="1400" dirty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                 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length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measurement</a:t>
              </a:r>
              <a:endParaRPr lang="de-DE" sz="1400" dirty="0" smtClean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>
                <a:buBlip>
                  <a:blip r:embed="rId5"/>
                </a:buBlip>
              </a:pPr>
              <a:r>
                <a:rPr lang="de-DE" sz="14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space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for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only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one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interferometer</a:t>
              </a:r>
              <a:endPara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       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→     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modify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setup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for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measurement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in </a:t>
              </a:r>
            </a:p>
            <a:p>
              <a:pPr eaLnBrk="1" hangingPunct="1"/>
              <a:r>
                <a:rPr lang="de-DE" sz="1400" dirty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                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other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transverse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plane</a:t>
              </a:r>
              <a:endParaRPr lang="de-DE" sz="1400" dirty="0"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41" name="Group 1"/>
          <p:cNvGrpSpPr>
            <a:grpSpLocks/>
          </p:cNvGrpSpPr>
          <p:nvPr/>
        </p:nvGrpSpPr>
        <p:grpSpPr bwMode="auto">
          <a:xfrm>
            <a:off x="5076056" y="4077072"/>
            <a:ext cx="3600400" cy="523220"/>
            <a:chOff x="2805811" y="5943055"/>
            <a:chExt cx="3601241" cy="522883"/>
          </a:xfrm>
        </p:grpSpPr>
        <p:sp>
          <p:nvSpPr>
            <p:cNvPr id="43" name="AutoShape 123"/>
            <p:cNvSpPr>
              <a:spLocks noChangeArrowheads="1"/>
            </p:cNvSpPr>
            <p:nvPr/>
          </p:nvSpPr>
          <p:spPr bwMode="auto">
            <a:xfrm flipH="1">
              <a:off x="2805811" y="6106691"/>
              <a:ext cx="364348" cy="215900"/>
            </a:xfrm>
            <a:prstGeom prst="leftArrow">
              <a:avLst>
                <a:gd name="adj1" fmla="val 50000"/>
                <a:gd name="adj2" fmla="val 4779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" name="Text Box 124"/>
            <p:cNvSpPr txBox="1">
              <a:spLocks noChangeArrowheads="1"/>
            </p:cNvSpPr>
            <p:nvPr/>
          </p:nvSpPr>
          <p:spPr bwMode="auto">
            <a:xfrm>
              <a:off x="3393174" y="5943055"/>
              <a:ext cx="3013878" cy="522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dirty="0" err="1" smtClean="0">
                  <a:ea typeface="Arial Unicode MS" pitchFamily="34" charset="-128"/>
                  <a:cs typeface="Arial Unicode MS" pitchFamily="34" charset="-128"/>
                </a:rPr>
                <a:t>beamline</a:t>
              </a:r>
              <a:r>
                <a:rPr lang="en-US" dirty="0" smtClean="0">
                  <a:ea typeface="Arial Unicode MS" pitchFamily="34" charset="-128"/>
                  <a:cs typeface="Arial Unicode MS" pitchFamily="34" charset="-128"/>
                </a:rPr>
                <a:t> originally not designed for </a:t>
              </a:r>
              <a:r>
                <a:rPr lang="en-US" dirty="0" err="1" smtClean="0">
                  <a:ea typeface="Arial Unicode MS" pitchFamily="34" charset="-128"/>
                  <a:cs typeface="Arial Unicode MS" pitchFamily="34" charset="-128"/>
                </a:rPr>
                <a:t>interferometric</a:t>
              </a:r>
              <a:r>
                <a:rPr lang="en-US" dirty="0" smtClean="0">
                  <a:ea typeface="Arial Unicode MS" pitchFamily="34" charset="-128"/>
                  <a:cs typeface="Arial Unicode MS" pitchFamily="34" charset="-128"/>
                </a:rPr>
                <a:t> measurements </a:t>
              </a:r>
              <a:endParaRPr lang="en-US" dirty="0"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5288" y="4723052"/>
            <a:ext cx="8197850" cy="1730284"/>
            <a:chOff x="395288" y="4723052"/>
            <a:chExt cx="8197850" cy="1730284"/>
          </a:xfrm>
        </p:grpSpPr>
        <p:sp>
          <p:nvSpPr>
            <p:cNvPr id="48" name="Rectangle 8"/>
            <p:cNvSpPr>
              <a:spLocks noChangeArrowheads="1"/>
            </p:cNvSpPr>
            <p:nvPr/>
          </p:nvSpPr>
          <p:spPr bwMode="auto">
            <a:xfrm>
              <a:off x="395288" y="5059790"/>
              <a:ext cx="2736551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1200"/>
                </a:spcAft>
                <a:buFont typeface="Wingdings" pitchFamily="2" charset="2"/>
                <a:buBlip>
                  <a:blip r:embed="rId4"/>
                </a:buBlip>
              </a:pPr>
              <a:r>
                <a:rPr lang="en-US" dirty="0">
                  <a:solidFill>
                    <a:srgbClr val="0000FF"/>
                  </a:solidFill>
                </a:rPr>
                <a:t>  </a:t>
              </a:r>
              <a:r>
                <a:rPr lang="en-US" dirty="0" smtClean="0">
                  <a:solidFill>
                    <a:srgbClr val="0000FF"/>
                  </a:solidFill>
                </a:rPr>
                <a:t>new optical </a:t>
              </a:r>
              <a:r>
                <a:rPr lang="en-US" dirty="0" err="1" smtClean="0">
                  <a:solidFill>
                    <a:srgbClr val="0000FF"/>
                  </a:solidFill>
                </a:rPr>
                <a:t>beamline</a:t>
              </a:r>
              <a:r>
                <a:rPr lang="en-US" dirty="0" smtClean="0">
                  <a:solidFill>
                    <a:srgbClr val="0000FF"/>
                  </a:solidFill>
                </a:rPr>
                <a:t> for P3X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49" name="Text Box 12"/>
            <p:cNvSpPr txBox="1">
              <a:spLocks noChangeArrowheads="1"/>
            </p:cNvSpPr>
            <p:nvPr/>
          </p:nvSpPr>
          <p:spPr bwMode="auto">
            <a:xfrm>
              <a:off x="467545" y="5390346"/>
              <a:ext cx="2880319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construction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work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in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progress</a:t>
              </a:r>
              <a:endPara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    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→     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status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6.5.2014</a:t>
              </a:r>
            </a:p>
          </p:txBody>
        </p:sp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107" y="4841381"/>
              <a:ext cx="2181013" cy="161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845" y="4741421"/>
              <a:ext cx="1256451" cy="171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423" y="4723052"/>
              <a:ext cx="984715" cy="1730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951097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chemeClr val="bg2"/>
                </a:solidFill>
              </a:rPr>
              <a:t>Gero Kube, DESY / MDI</a:t>
            </a:r>
            <a:endParaRPr lang="en-GB" sz="1200">
              <a:solidFill>
                <a:schemeClr val="bg2"/>
              </a:solidFill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489080" cy="647700"/>
          </a:xfrm>
          <a:noFill/>
        </p:spPr>
        <p:txBody>
          <a:bodyPr/>
          <a:lstStyle/>
          <a:p>
            <a:pPr algn="l" eaLnBrk="1" hangingPunct="1"/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In-</a:t>
            </a:r>
            <a:r>
              <a:rPr lang="de-DE" sz="3200" dirty="0" err="1" smtClean="0">
                <a:solidFill>
                  <a:srgbClr val="003E6E"/>
                </a:solidFill>
                <a:latin typeface="Comic Sans MS" pitchFamily="66" charset="0"/>
              </a:rPr>
              <a:t>Flange</a:t>
            </a:r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 Fast </a:t>
            </a:r>
            <a:r>
              <a:rPr lang="de-DE" sz="3200" dirty="0" err="1" smtClean="0">
                <a:solidFill>
                  <a:srgbClr val="003E6E"/>
                </a:solidFill>
                <a:latin typeface="Comic Sans MS" pitchFamily="66" charset="0"/>
              </a:rPr>
              <a:t>Current</a:t>
            </a:r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 Transformers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323850" y="796925"/>
            <a:ext cx="604837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endParaRPr lang="de-DE" sz="2400"/>
          </a:p>
        </p:txBody>
      </p:sp>
      <p:pic>
        <p:nvPicPr>
          <p:cNvPr id="31751" name="Picture 7" descr="HG_LOGO_S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DESY-Logo-cyan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395288" y="963960"/>
            <a:ext cx="6048920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4"/>
              </a:buBlip>
            </a:pP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3 In-Flange FCTs installed in PETRA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4"/>
              </a:buBlip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1</a:t>
            </a:r>
            <a:r>
              <a:rPr lang="en-US" baseline="30000" dirty="0" smtClean="0">
                <a:solidFill>
                  <a:srgbClr val="0000FF"/>
                </a:solidFill>
              </a:rPr>
              <a:t>st</a:t>
            </a:r>
            <a:r>
              <a:rPr lang="en-US" dirty="0" smtClean="0">
                <a:solidFill>
                  <a:srgbClr val="0000FF"/>
                </a:solidFill>
              </a:rPr>
              <a:t> damaged after longer operation with 40 bunches @ 10</a:t>
            </a:r>
            <a:r>
              <a:rPr lang="en-US" baseline="30000" dirty="0" smtClean="0">
                <a:solidFill>
                  <a:srgbClr val="0000FF"/>
                </a:solidFill>
              </a:rPr>
              <a:t>11</a:t>
            </a:r>
            <a:r>
              <a:rPr lang="en-US" dirty="0" smtClean="0">
                <a:solidFill>
                  <a:srgbClr val="0000FF"/>
                </a:solidFill>
              </a:rPr>
              <a:t> particles (80 mA)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4"/>
              </a:buBlip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2</a:t>
            </a:r>
            <a:r>
              <a:rPr lang="en-US" baseline="30000" dirty="0" smtClean="0">
                <a:solidFill>
                  <a:srgbClr val="0000FF"/>
                </a:solidFill>
              </a:rPr>
              <a:t>nd</a:t>
            </a:r>
            <a:r>
              <a:rPr lang="en-US" dirty="0" smtClean="0">
                <a:solidFill>
                  <a:srgbClr val="0000FF"/>
                </a:solidFill>
              </a:rPr>
              <a:t> damaged after 40 bunch operation in 90 mA 1.5 years later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1124743"/>
            <a:ext cx="2592288" cy="2351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95536" y="2492896"/>
            <a:ext cx="8496944" cy="3600400"/>
            <a:chOff x="395536" y="1700808"/>
            <a:chExt cx="8496944" cy="3600400"/>
          </a:xfrm>
        </p:grpSpPr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467544" y="2060848"/>
              <a:ext cx="5616624" cy="2785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marL="285750" indent="-285750">
                <a:buBlip>
                  <a:blip r:embed="rId6"/>
                </a:buBlip>
              </a:pPr>
              <a:r>
                <a:rPr lang="en-US" dirty="0" smtClean="0">
                  <a:solidFill>
                    <a:schemeClr val="accent2"/>
                  </a:solidFill>
                </a:rPr>
                <a:t>black </a:t>
              </a:r>
              <a:r>
                <a:rPr lang="en-US" dirty="0">
                  <a:solidFill>
                    <a:schemeClr val="accent2"/>
                  </a:solidFill>
                </a:rPr>
                <a:t>residue on flanges inner </a:t>
              </a:r>
              <a:r>
                <a:rPr lang="en-US" dirty="0" smtClean="0">
                  <a:solidFill>
                    <a:schemeClr val="accent2"/>
                  </a:solidFill>
                </a:rPr>
                <a:t>surface (material </a:t>
              </a:r>
              <a:r>
                <a:rPr lang="en-US" dirty="0">
                  <a:solidFill>
                    <a:schemeClr val="accent2"/>
                  </a:solidFill>
                </a:rPr>
                <a:t>seems to be </a:t>
              </a:r>
              <a:r>
                <a:rPr lang="en-US" dirty="0" smtClean="0">
                  <a:solidFill>
                    <a:schemeClr val="accent2"/>
                  </a:solidFill>
                </a:rPr>
                <a:t>cyanoacrylate </a:t>
              </a:r>
              <a:r>
                <a:rPr lang="de-DE" dirty="0" err="1" smtClean="0">
                  <a:solidFill>
                    <a:schemeClr val="accent2"/>
                  </a:solidFill>
                </a:rPr>
                <a:t>impregnating</a:t>
              </a:r>
              <a:r>
                <a:rPr lang="de-DE" dirty="0" smtClean="0">
                  <a:solidFill>
                    <a:schemeClr val="accent2"/>
                  </a:solidFill>
                </a:rPr>
                <a:t> </a:t>
              </a:r>
              <a:r>
                <a:rPr lang="de-DE" dirty="0" err="1">
                  <a:solidFill>
                    <a:schemeClr val="accent2"/>
                  </a:solidFill>
                </a:rPr>
                <a:t>the</a:t>
              </a:r>
              <a:r>
                <a:rPr lang="de-DE" dirty="0">
                  <a:solidFill>
                    <a:schemeClr val="accent2"/>
                  </a:solidFill>
                </a:rPr>
                <a:t> </a:t>
              </a:r>
              <a:r>
                <a:rPr lang="de-DE" dirty="0" err="1">
                  <a:solidFill>
                    <a:schemeClr val="accent2"/>
                  </a:solidFill>
                </a:rPr>
                <a:t>magnetic</a:t>
              </a:r>
              <a:r>
                <a:rPr lang="de-DE" dirty="0">
                  <a:solidFill>
                    <a:schemeClr val="accent2"/>
                  </a:solidFill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</a:rPr>
                <a:t>cores</a:t>
              </a:r>
              <a:r>
                <a:rPr lang="de-DE" dirty="0" smtClean="0">
                  <a:solidFill>
                    <a:schemeClr val="accent2"/>
                  </a:solidFill>
                </a:rPr>
                <a:t>)</a:t>
              </a:r>
              <a:endParaRPr lang="de-DE" dirty="0">
                <a:solidFill>
                  <a:schemeClr val="accent2"/>
                </a:solidFill>
              </a:endParaRPr>
            </a:p>
            <a:p>
              <a:pPr marL="285750" indent="-285750">
                <a:buBlip>
                  <a:blip r:embed="rId6"/>
                </a:buBlip>
              </a:pPr>
              <a:r>
                <a:rPr lang="en-US" dirty="0">
                  <a:solidFill>
                    <a:schemeClr val="accent2"/>
                  </a:solidFill>
                </a:rPr>
                <a:t>o</a:t>
              </a:r>
              <a:r>
                <a:rPr lang="en-US" dirty="0" smtClean="0">
                  <a:solidFill>
                    <a:schemeClr val="accent2"/>
                  </a:solidFill>
                </a:rPr>
                <a:t>uter </a:t>
              </a:r>
              <a:r>
                <a:rPr lang="en-US" dirty="0">
                  <a:solidFill>
                    <a:schemeClr val="accent2"/>
                  </a:solidFill>
                </a:rPr>
                <a:t>core wrapping: polyester tape </a:t>
              </a:r>
              <a:r>
                <a:rPr lang="en-US" dirty="0" smtClean="0">
                  <a:solidFill>
                    <a:schemeClr val="accent2"/>
                  </a:solidFill>
                </a:rPr>
                <a:t>burnt</a:t>
              </a:r>
              <a:endParaRPr lang="en-US" dirty="0">
                <a:solidFill>
                  <a:schemeClr val="accent2"/>
                </a:solidFill>
              </a:endParaRPr>
            </a:p>
            <a:p>
              <a:pPr marL="285750" indent="-285750">
                <a:buBlip>
                  <a:blip r:embed="rId6"/>
                </a:buBlip>
              </a:pPr>
              <a:r>
                <a:rPr lang="en-US" dirty="0">
                  <a:solidFill>
                    <a:schemeClr val="accent2"/>
                  </a:solidFill>
                </a:rPr>
                <a:t>i</a:t>
              </a:r>
              <a:r>
                <a:rPr lang="en-US" dirty="0" smtClean="0">
                  <a:solidFill>
                    <a:schemeClr val="accent2"/>
                  </a:solidFill>
                </a:rPr>
                <a:t>nner </a:t>
              </a:r>
              <a:r>
                <a:rPr lang="en-US" dirty="0">
                  <a:solidFill>
                    <a:schemeClr val="accent2"/>
                  </a:solidFill>
                </a:rPr>
                <a:t>core wrapping: fiberglass tape </a:t>
              </a:r>
              <a:r>
                <a:rPr lang="en-US" dirty="0" smtClean="0">
                  <a:solidFill>
                    <a:schemeClr val="accent2"/>
                  </a:solidFill>
                </a:rPr>
                <a:t>blackened</a:t>
              </a:r>
              <a:endParaRPr lang="en-US" dirty="0">
                <a:solidFill>
                  <a:schemeClr val="accent2"/>
                </a:solidFill>
              </a:endParaRPr>
            </a:p>
            <a:p>
              <a:pPr marL="285750" indent="-285750">
                <a:buBlip>
                  <a:blip r:embed="rId6"/>
                </a:buBlip>
              </a:pPr>
              <a:r>
                <a:rPr lang="en-US" dirty="0">
                  <a:solidFill>
                    <a:schemeClr val="accent2"/>
                  </a:solidFill>
                </a:rPr>
                <a:t>e</a:t>
              </a:r>
              <a:r>
                <a:rPr lang="en-US" dirty="0" smtClean="0">
                  <a:solidFill>
                    <a:schemeClr val="accent2"/>
                  </a:solidFill>
                </a:rPr>
                <a:t>poxy </a:t>
              </a:r>
              <a:r>
                <a:rPr lang="en-US" dirty="0">
                  <a:solidFill>
                    <a:schemeClr val="accent2"/>
                  </a:solidFill>
                </a:rPr>
                <a:t>holding the core in the flanges browned and </a:t>
              </a:r>
              <a:r>
                <a:rPr lang="en-US" dirty="0" smtClean="0">
                  <a:solidFill>
                    <a:schemeClr val="accent2"/>
                  </a:solidFill>
                </a:rPr>
                <a:t>retracted</a:t>
              </a:r>
              <a:endParaRPr lang="en-US" dirty="0">
                <a:solidFill>
                  <a:schemeClr val="accent2"/>
                </a:solidFill>
              </a:endParaRPr>
            </a:p>
            <a:p>
              <a:pPr marL="285750" indent="-285750">
                <a:buBlip>
                  <a:blip r:embed="rId6"/>
                </a:buBlip>
              </a:pPr>
              <a:r>
                <a:rPr lang="en-US" dirty="0" smtClean="0">
                  <a:solidFill>
                    <a:schemeClr val="accent2"/>
                  </a:solidFill>
                </a:rPr>
                <a:t>50Ω load: one </a:t>
              </a:r>
              <a:r>
                <a:rPr lang="en-US" dirty="0">
                  <a:solidFill>
                    <a:schemeClr val="accent2"/>
                  </a:solidFill>
                </a:rPr>
                <a:t>resistor </a:t>
              </a:r>
              <a:r>
                <a:rPr lang="en-US" dirty="0" smtClean="0">
                  <a:solidFill>
                    <a:schemeClr val="accent2"/>
                  </a:solidFill>
                </a:rPr>
                <a:t>blown</a:t>
              </a:r>
              <a:endParaRPr lang="en-US" dirty="0">
                <a:solidFill>
                  <a:schemeClr val="accent2"/>
                </a:solidFill>
              </a:endParaRPr>
            </a:p>
            <a:p>
              <a:pPr marL="285750" indent="-285750">
                <a:buBlip>
                  <a:blip r:embed="rId6"/>
                </a:buBlip>
              </a:pPr>
              <a:r>
                <a:rPr lang="en-US" dirty="0">
                  <a:solidFill>
                    <a:schemeClr val="accent2"/>
                  </a:solidFill>
                </a:rPr>
                <a:t>o</a:t>
              </a:r>
              <a:r>
                <a:rPr lang="en-US" dirty="0" smtClean="0">
                  <a:solidFill>
                    <a:schemeClr val="accent2"/>
                  </a:solidFill>
                </a:rPr>
                <a:t>ne </a:t>
              </a:r>
              <a:r>
                <a:rPr lang="en-US" dirty="0">
                  <a:solidFill>
                    <a:schemeClr val="accent2"/>
                  </a:solidFill>
                </a:rPr>
                <a:t>end of the 20‐turn winding </a:t>
              </a:r>
              <a:r>
                <a:rPr lang="en-US" dirty="0" err="1" smtClean="0">
                  <a:solidFill>
                    <a:schemeClr val="accent2"/>
                  </a:solidFill>
                </a:rPr>
                <a:t>desoldered</a:t>
              </a:r>
              <a:endParaRPr lang="en-US" dirty="0">
                <a:solidFill>
                  <a:schemeClr val="accent2"/>
                </a:solidFill>
              </a:endParaRPr>
            </a:p>
            <a:p>
              <a:pPr marL="285750" indent="-285750">
                <a:buBlip>
                  <a:blip r:embed="rId6"/>
                </a:buBlip>
              </a:pPr>
              <a:r>
                <a:rPr lang="en-US" dirty="0" smtClean="0">
                  <a:solidFill>
                    <a:schemeClr val="accent2"/>
                  </a:solidFill>
                </a:rPr>
                <a:t>20‐turn </a:t>
              </a:r>
              <a:r>
                <a:rPr lang="en-US" dirty="0">
                  <a:solidFill>
                    <a:schemeClr val="accent2"/>
                  </a:solidFill>
                </a:rPr>
                <a:t>winding inductance </a:t>
              </a:r>
              <a:r>
                <a:rPr lang="en-US" dirty="0" smtClean="0">
                  <a:solidFill>
                    <a:schemeClr val="accent2"/>
                  </a:solidFill>
                </a:rPr>
                <a:t>150μH (instead </a:t>
              </a:r>
              <a:r>
                <a:rPr lang="en-US" dirty="0">
                  <a:solidFill>
                    <a:schemeClr val="accent2"/>
                  </a:solidFill>
                </a:rPr>
                <a:t>of </a:t>
              </a:r>
              <a:r>
                <a:rPr lang="en-US" dirty="0" smtClean="0">
                  <a:solidFill>
                    <a:schemeClr val="accent2"/>
                  </a:solidFill>
                </a:rPr>
                <a:t>4.5mH initially)</a:t>
              </a:r>
              <a:endParaRPr lang="en-US" dirty="0">
                <a:solidFill>
                  <a:schemeClr val="accent2"/>
                </a:solidFill>
              </a:endParaRPr>
            </a:p>
            <a:p>
              <a:r>
                <a:rPr lang="de-DE" dirty="0" smtClean="0">
                  <a:ea typeface="Arial Unicode MS" pitchFamily="34" charset="-128"/>
                  <a:cs typeface="Arial Unicode MS" pitchFamily="34" charset="-128"/>
                </a:rPr>
                <a:t>        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→  </a:t>
              </a:r>
              <a:r>
                <a:rPr lang="en-US" dirty="0">
                  <a:solidFill>
                    <a:schemeClr val="tx1"/>
                  </a:solidFill>
                </a:rPr>
                <a:t>r</a:t>
              </a:r>
              <a:r>
                <a:rPr lang="en-US" dirty="0" smtClean="0">
                  <a:solidFill>
                    <a:schemeClr val="tx1"/>
                  </a:solidFill>
                </a:rPr>
                <a:t>elative </a:t>
              </a:r>
              <a:r>
                <a:rPr lang="en-US" dirty="0">
                  <a:solidFill>
                    <a:schemeClr val="tx1"/>
                  </a:solidFill>
                </a:rPr>
                <a:t>permeability dropped from about 120000 to 4000</a:t>
              </a:r>
              <a:endPara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350" y="2924944"/>
              <a:ext cx="3183130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8"/>
            <p:cNvSpPr>
              <a:spLocks noChangeArrowheads="1"/>
            </p:cNvSpPr>
            <p:nvPr/>
          </p:nvSpPr>
          <p:spPr bwMode="auto">
            <a:xfrm>
              <a:off x="395536" y="1700808"/>
              <a:ext cx="252028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1200"/>
                </a:spcAft>
                <a:buFont typeface="Wingdings" pitchFamily="2" charset="2"/>
                <a:buBlip>
                  <a:blip r:embed="rId4"/>
                </a:buBlip>
              </a:pPr>
              <a:r>
                <a:rPr lang="en-US" dirty="0" smtClean="0">
                  <a:solidFill>
                    <a:srgbClr val="0000FF"/>
                  </a:solidFill>
                </a:rPr>
                <a:t>   investigation from </a:t>
              </a:r>
              <a:r>
                <a:rPr lang="en-US" dirty="0" err="1" smtClean="0">
                  <a:solidFill>
                    <a:srgbClr val="0000FF"/>
                  </a:solidFill>
                </a:rPr>
                <a:t>Bergoz</a:t>
              </a:r>
              <a:r>
                <a:rPr lang="en-US" dirty="0" smtClean="0">
                  <a:solidFill>
                    <a:srgbClr val="0000FF"/>
                  </a:solidFill>
                </a:rPr>
                <a:t>: 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0" name="Group 1"/>
          <p:cNvGrpSpPr>
            <a:grpSpLocks/>
          </p:cNvGrpSpPr>
          <p:nvPr/>
        </p:nvGrpSpPr>
        <p:grpSpPr bwMode="auto">
          <a:xfrm>
            <a:off x="1065263" y="5677168"/>
            <a:ext cx="3722761" cy="738664"/>
            <a:chOff x="2899496" y="5943055"/>
            <a:chExt cx="3723631" cy="738187"/>
          </a:xfrm>
        </p:grpSpPr>
        <p:sp>
          <p:nvSpPr>
            <p:cNvPr id="31" name="AutoShape 123"/>
            <p:cNvSpPr>
              <a:spLocks noChangeArrowheads="1"/>
            </p:cNvSpPr>
            <p:nvPr/>
          </p:nvSpPr>
          <p:spPr bwMode="auto">
            <a:xfrm flipH="1">
              <a:off x="2899496" y="6241418"/>
              <a:ext cx="364348" cy="215900"/>
            </a:xfrm>
            <a:prstGeom prst="leftArrow">
              <a:avLst>
                <a:gd name="adj1" fmla="val 50000"/>
                <a:gd name="adj2" fmla="val 4779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Text Box 124"/>
            <p:cNvSpPr txBox="1">
              <a:spLocks noChangeArrowheads="1"/>
            </p:cNvSpPr>
            <p:nvPr/>
          </p:nvSpPr>
          <p:spPr bwMode="auto">
            <a:xfrm>
              <a:off x="3609249" y="5943055"/>
              <a:ext cx="3013878" cy="738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u="sng" dirty="0" smtClean="0">
                  <a:ea typeface="Arial Unicode MS" pitchFamily="34" charset="-128"/>
                  <a:cs typeface="Arial Unicode MS" pitchFamily="34" charset="-128"/>
                </a:rPr>
                <a:t>assumption:</a:t>
              </a:r>
              <a:r>
                <a:rPr lang="en-US" dirty="0" smtClean="0">
                  <a:ea typeface="Arial Unicode MS" pitchFamily="34" charset="-128"/>
                  <a:cs typeface="Arial Unicode MS" pitchFamily="34" charset="-128"/>
                </a:rPr>
                <a:t> temperatures of much  more than 100°C inside the monitor due to transient losses </a:t>
              </a:r>
              <a:endParaRPr lang="en-US" dirty="0"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467545" y="1674930"/>
            <a:ext cx="41764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8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installation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provisional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air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cooling</a:t>
            </a:r>
            <a:endParaRPr lang="de-DE" dirty="0" smtClean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683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808080"/>
                </a:solidFill>
              </a:rPr>
              <a:t>Gero Kube, DESY / MDI</a:t>
            </a:r>
            <a:endParaRPr lang="en-GB" sz="1200">
              <a:solidFill>
                <a:srgbClr val="808080"/>
              </a:solidFill>
            </a:endParaRPr>
          </a:p>
        </p:txBody>
      </p:sp>
      <p:pic>
        <p:nvPicPr>
          <p:cNvPr id="8198" name="Picture 6" descr="HG_LOGO_S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DESY-Logo-cyan-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395288" y="963960"/>
            <a:ext cx="273655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5"/>
              </a:buBlip>
            </a:pP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thermal simulations with CST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9889" y="1196752"/>
            <a:ext cx="4582591" cy="2681797"/>
          </a:xfrm>
          <a:prstGeom prst="rect">
            <a:avLst/>
          </a:prstGeom>
        </p:spPr>
      </p:pic>
      <p:sp>
        <p:nvSpPr>
          <p:cNvPr id="12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489080" cy="647700"/>
          </a:xfrm>
          <a:noFill/>
        </p:spPr>
        <p:txBody>
          <a:bodyPr/>
          <a:lstStyle/>
          <a:p>
            <a:pPr algn="l" eaLnBrk="1" hangingPunct="1"/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In-</a:t>
            </a:r>
            <a:r>
              <a:rPr lang="de-DE" sz="3200" dirty="0" err="1" smtClean="0">
                <a:solidFill>
                  <a:srgbClr val="003E6E"/>
                </a:solidFill>
                <a:latin typeface="Comic Sans MS" pitchFamily="66" charset="0"/>
              </a:rPr>
              <a:t>Flange</a:t>
            </a:r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 FCTs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82873" y="1268760"/>
            <a:ext cx="23769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 dirty="0" err="1" smtClean="0">
                <a:solidFill>
                  <a:schemeClr val="bg2"/>
                </a:solidFill>
              </a:rPr>
              <a:t>courtesy</a:t>
            </a:r>
            <a:r>
              <a:rPr lang="de-DE" sz="1200" dirty="0" smtClean="0">
                <a:solidFill>
                  <a:schemeClr val="bg2"/>
                </a:solidFill>
              </a:rPr>
              <a:t>:   D. </a:t>
            </a:r>
            <a:r>
              <a:rPr lang="de-DE" sz="1200" dirty="0" err="1" smtClean="0">
                <a:solidFill>
                  <a:schemeClr val="bg2"/>
                </a:solidFill>
              </a:rPr>
              <a:t>Lipka</a:t>
            </a:r>
            <a:r>
              <a:rPr lang="de-DE" sz="1200" dirty="0" smtClean="0">
                <a:solidFill>
                  <a:schemeClr val="bg2"/>
                </a:solidFill>
              </a:rPr>
              <a:t> (DESY/MDI)</a:t>
            </a:r>
          </a:p>
        </p:txBody>
      </p:sp>
      <p:sp>
        <p:nvSpPr>
          <p:cNvPr id="15" name="Text Box 47"/>
          <p:cNvSpPr txBox="1">
            <a:spLocks noChangeArrowheads="1"/>
          </p:cNvSpPr>
          <p:nvPr/>
        </p:nvSpPr>
        <p:spPr bwMode="auto">
          <a:xfrm>
            <a:off x="467493" y="1628800"/>
            <a:ext cx="4104507" cy="256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7"/>
              </a:buBlip>
            </a:pPr>
            <a:r>
              <a:rPr lang="de-DE" sz="14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high thermal </a:t>
            </a:r>
            <a:r>
              <a:rPr lang="de-DE" sz="1400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losses</a:t>
            </a:r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in 40 </a:t>
            </a:r>
            <a:r>
              <a:rPr lang="de-DE" sz="1400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bunch</a:t>
            </a:r>
            <a:r>
              <a:rPr lang="de-DE" sz="14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400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mode</a:t>
            </a:r>
            <a:endParaRPr lang="de-DE" sz="1400" dirty="0"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de-DE" sz="1400" dirty="0" smtClean="0">
                <a:ea typeface="Arial Unicode MS" pitchFamily="34" charset="-128"/>
                <a:cs typeface="Arial Unicode MS" pitchFamily="34" charset="-128"/>
              </a:rPr>
              <a:t>         →      transient </a:t>
            </a:r>
            <a:r>
              <a:rPr lang="de-DE" sz="1400" dirty="0" err="1" smtClean="0">
                <a:ea typeface="Arial Unicode MS" pitchFamily="34" charset="-128"/>
                <a:cs typeface="Arial Unicode MS" pitchFamily="34" charset="-128"/>
              </a:rPr>
              <a:t>effects</a:t>
            </a:r>
            <a:endParaRPr lang="de-DE" sz="1400" dirty="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Blip>
                <a:blip r:embed="rId7"/>
              </a:buBlip>
            </a:pPr>
            <a:r>
              <a:rPr lang="de-DE" sz="14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dominant </a:t>
            </a:r>
            <a:r>
              <a:rPr lang="de-DE" sz="1400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mode</a:t>
            </a:r>
            <a:endParaRPr lang="de-DE" sz="1400" dirty="0" smtClean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       </a:t>
            </a:r>
            <a:r>
              <a:rPr lang="de-DE" sz="1400" dirty="0" smtClean="0">
                <a:ea typeface="Arial Unicode MS" pitchFamily="34" charset="-128"/>
                <a:cs typeface="Arial Unicode MS" pitchFamily="34" charset="-128"/>
              </a:rPr>
              <a:t>→      </a:t>
            </a:r>
            <a:r>
              <a:rPr lang="de-DE" sz="1400" dirty="0" err="1" smtClean="0">
                <a:ea typeface="Arial Unicode MS" pitchFamily="34" charset="-128"/>
                <a:cs typeface="Arial Unicode MS" pitchFamily="34" charset="-128"/>
              </a:rPr>
              <a:t>leaking</a:t>
            </a:r>
            <a:r>
              <a:rPr lang="de-DE" sz="1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400" dirty="0" err="1" smtClean="0">
                <a:ea typeface="Arial Unicode MS" pitchFamily="34" charset="-128"/>
                <a:cs typeface="Arial Unicode MS" pitchFamily="34" charset="-128"/>
              </a:rPr>
              <a:t>through</a:t>
            </a:r>
            <a:r>
              <a:rPr lang="de-DE" sz="1400" dirty="0" smtClean="0">
                <a:ea typeface="Arial Unicode MS" pitchFamily="34" charset="-128"/>
                <a:cs typeface="Arial Unicode MS" pitchFamily="34" charset="-128"/>
              </a:rPr>
              <a:t> FCT </a:t>
            </a:r>
            <a:r>
              <a:rPr lang="de-DE" sz="1400" dirty="0" err="1" smtClean="0">
                <a:ea typeface="Arial Unicode MS" pitchFamily="34" charset="-128"/>
                <a:cs typeface="Arial Unicode MS" pitchFamily="34" charset="-128"/>
              </a:rPr>
              <a:t>gap</a:t>
            </a:r>
            <a:r>
              <a:rPr lang="de-DE" sz="1400" dirty="0" smtClean="0"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 eaLnBrk="1" hangingPunct="1"/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       </a:t>
            </a:r>
            <a:r>
              <a:rPr lang="de-DE" sz="1400" dirty="0">
                <a:ea typeface="Arial Unicode MS" pitchFamily="34" charset="-128"/>
                <a:cs typeface="Arial Unicode MS" pitchFamily="34" charset="-128"/>
              </a:rPr>
              <a:t>→   </a:t>
            </a:r>
            <a:r>
              <a:rPr lang="de-DE" sz="1400" dirty="0" smtClean="0">
                <a:ea typeface="Arial Unicode MS" pitchFamily="34" charset="-128"/>
                <a:cs typeface="Arial Unicode MS" pitchFamily="34" charset="-128"/>
              </a:rPr>
              <a:t>   power </a:t>
            </a:r>
            <a:r>
              <a:rPr lang="de-DE" sz="1400" dirty="0" err="1" smtClean="0">
                <a:ea typeface="Arial Unicode MS" pitchFamily="34" charset="-128"/>
                <a:cs typeface="Arial Unicode MS" pitchFamily="34" charset="-128"/>
              </a:rPr>
              <a:t>deposition</a:t>
            </a:r>
            <a:r>
              <a:rPr lang="de-DE" sz="1400" dirty="0" smtClean="0"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de-DE" sz="1400" dirty="0" err="1" smtClean="0">
                <a:ea typeface="Arial Unicode MS" pitchFamily="34" charset="-128"/>
                <a:cs typeface="Arial Unicode MS" pitchFamily="34" charset="-128"/>
              </a:rPr>
              <a:t>thermally</a:t>
            </a:r>
            <a:r>
              <a:rPr lang="de-DE" sz="14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/>
            <a:r>
              <a:rPr lang="de-DE" sz="1400" dirty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400" dirty="0" smtClean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                  </a:t>
            </a:r>
            <a:r>
              <a:rPr lang="de-DE" sz="1400" dirty="0" err="1" smtClean="0">
                <a:ea typeface="Arial Unicode MS" pitchFamily="34" charset="-128"/>
                <a:cs typeface="Arial Unicode MS" pitchFamily="34" charset="-128"/>
              </a:rPr>
              <a:t>isolated</a:t>
            </a:r>
            <a:r>
              <a:rPr lang="de-DE" sz="1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400" dirty="0" err="1" smtClean="0">
                <a:ea typeface="Arial Unicode MS" pitchFamily="34" charset="-128"/>
                <a:cs typeface="Arial Unicode MS" pitchFamily="34" charset="-128"/>
              </a:rPr>
              <a:t>core</a:t>
            </a:r>
            <a:endParaRPr lang="de-DE" sz="1400" dirty="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Blip>
                <a:blip r:embed="rId7"/>
              </a:buBlip>
            </a:pPr>
            <a:r>
              <a:rPr lang="de-DE" sz="14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400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temperatures</a:t>
            </a:r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400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between</a:t>
            </a:r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100°C </a:t>
            </a:r>
            <a:r>
              <a:rPr lang="de-DE" sz="1400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200°C  </a:t>
            </a:r>
            <a:r>
              <a:rPr lang="de-DE" sz="1400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possible</a:t>
            </a:r>
            <a:endParaRPr lang="de-DE" sz="1400" dirty="0" smtClean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       </a:t>
            </a:r>
            <a:r>
              <a:rPr lang="de-DE" sz="1400" dirty="0" smtClean="0">
                <a:ea typeface="Arial Unicode MS" pitchFamily="34" charset="-128"/>
                <a:cs typeface="Arial Unicode MS" pitchFamily="34" charset="-128"/>
              </a:rPr>
              <a:t>→      </a:t>
            </a:r>
            <a:r>
              <a:rPr lang="de-DE" sz="1400" dirty="0" err="1" smtClean="0">
                <a:ea typeface="Arial Unicode MS" pitchFamily="34" charset="-128"/>
                <a:cs typeface="Arial Unicode MS" pitchFamily="34" charset="-128"/>
              </a:rPr>
              <a:t>depending</a:t>
            </a:r>
            <a:r>
              <a:rPr lang="de-DE" sz="1400" dirty="0" smtClean="0">
                <a:ea typeface="Arial Unicode MS" pitchFamily="34" charset="-128"/>
                <a:cs typeface="Arial Unicode MS" pitchFamily="34" charset="-128"/>
              </a:rPr>
              <a:t> on thermal </a:t>
            </a:r>
            <a:r>
              <a:rPr lang="de-DE" sz="1400" dirty="0" err="1" smtClean="0">
                <a:ea typeface="Arial Unicode MS" pitchFamily="34" charset="-128"/>
                <a:cs typeface="Arial Unicode MS" pitchFamily="34" charset="-128"/>
              </a:rPr>
              <a:t>coupling</a:t>
            </a:r>
            <a:endParaRPr lang="de-DE" sz="1400" dirty="0" smtClean="0"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5536" y="4348336"/>
            <a:ext cx="8239760" cy="1953470"/>
            <a:chOff x="395536" y="4348336"/>
            <a:chExt cx="8239760" cy="1953470"/>
          </a:xfrm>
        </p:grpSpPr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95536" y="4348336"/>
              <a:ext cx="3744416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1200"/>
                </a:spcAft>
                <a:buFont typeface="Wingdings" pitchFamily="2" charset="2"/>
                <a:buBlip>
                  <a:blip r:embed="rId5"/>
                </a:buBlip>
              </a:pPr>
              <a:r>
                <a:rPr lang="en-US" dirty="0">
                  <a:solidFill>
                    <a:srgbClr val="0000FF"/>
                  </a:solidFill>
                </a:rPr>
                <a:t>  </a:t>
              </a:r>
              <a:r>
                <a:rPr lang="en-US" dirty="0" smtClean="0">
                  <a:solidFill>
                    <a:srgbClr val="0000FF"/>
                  </a:solidFill>
                </a:rPr>
                <a:t>monitor improvements </a:t>
              </a:r>
              <a:r>
                <a:rPr lang="en-US" dirty="0">
                  <a:solidFill>
                    <a:srgbClr val="0000FF"/>
                  </a:solidFill>
                </a:rPr>
                <a:t>(</a:t>
              </a:r>
              <a:r>
                <a:rPr lang="en-US" dirty="0" err="1" smtClean="0">
                  <a:solidFill>
                    <a:srgbClr val="0000FF"/>
                  </a:solidFill>
                </a:rPr>
                <a:t>Bergoz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 Box 47"/>
            <p:cNvSpPr txBox="1">
              <a:spLocks noChangeArrowheads="1"/>
            </p:cNvSpPr>
            <p:nvPr/>
          </p:nvSpPr>
          <p:spPr bwMode="auto">
            <a:xfrm>
              <a:off x="467493" y="4701368"/>
              <a:ext cx="4104507" cy="1600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7"/>
                </a:buBlip>
              </a:pPr>
              <a:r>
                <a:rPr lang="de-DE" sz="14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replacement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of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magnet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core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endParaRPr lang="de-DE" sz="1400" dirty="0"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        →      material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with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higher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Curie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temperature</a:t>
              </a:r>
              <a:endParaRPr lang="de-DE" sz="1400" dirty="0" smtClean="0"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>
                <a:buFontTx/>
                <a:buBlip>
                  <a:blip r:embed="rId7"/>
                </a:buBlip>
              </a:pPr>
              <a:r>
                <a:rPr lang="de-DE" sz="1400" dirty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better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air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cooling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of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magnet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core</a:t>
              </a:r>
              <a:endPara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>
                <a:buFontTx/>
                <a:buBlip>
                  <a:blip r:embed="rId7"/>
                </a:buBlip>
              </a:pPr>
              <a:r>
                <a:rPr lang="de-DE" sz="14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installation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of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temperature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sensor</a:t>
              </a:r>
              <a:endPara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       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→     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temperature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at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magnet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core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 </a:t>
              </a:r>
            </a:p>
          </p:txBody>
        </p:sp>
        <p:sp>
          <p:nvSpPr>
            <p:cNvPr id="18" name="Text Box 47"/>
            <p:cNvSpPr txBox="1">
              <a:spLocks noChangeArrowheads="1"/>
            </p:cNvSpPr>
            <p:nvPr/>
          </p:nvSpPr>
          <p:spPr bwMode="auto">
            <a:xfrm>
              <a:off x="5364037" y="4886290"/>
              <a:ext cx="2880371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7"/>
                </a:buBlip>
              </a:pPr>
              <a:r>
                <a:rPr lang="de-DE" sz="14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mechanical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modifications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endParaRPr lang="de-DE" sz="1400" dirty="0"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        →     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better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air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circulation</a:t>
              </a:r>
              <a:endParaRPr lang="de-DE" sz="1400" dirty="0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508104" y="5857527"/>
              <a:ext cx="3127192" cy="307777"/>
              <a:chOff x="899062" y="6073551"/>
              <a:chExt cx="3127192" cy="307777"/>
            </a:xfrm>
          </p:grpSpPr>
          <p:sp>
            <p:nvSpPr>
              <p:cNvPr id="20" name="Text Box 16"/>
              <p:cNvSpPr txBox="1">
                <a:spLocks noChangeArrowheads="1"/>
              </p:cNvSpPr>
              <p:nvPr/>
            </p:nvSpPr>
            <p:spPr bwMode="auto">
              <a:xfrm>
                <a:off x="1475264" y="6073551"/>
                <a:ext cx="2550990" cy="30777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de-DE" dirty="0" err="1" smtClean="0">
                    <a:solidFill>
                      <a:schemeClr val="accent2"/>
                    </a:solidFill>
                  </a:rPr>
                  <a:t>new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accent2"/>
                    </a:solidFill>
                  </a:rPr>
                  <a:t>monitors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accent2"/>
                    </a:solidFill>
                  </a:rPr>
                  <a:t>installed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accent2"/>
                    </a:solidFill>
                  </a:rPr>
                  <a:t>for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P3X</a:t>
                </a:r>
                <a:endParaRPr lang="de-DE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1" name="AutoShape 23"/>
              <p:cNvSpPr>
                <a:spLocks noChangeArrowheads="1"/>
              </p:cNvSpPr>
              <p:nvPr/>
            </p:nvSpPr>
            <p:spPr bwMode="auto">
              <a:xfrm flipH="1">
                <a:off x="899062" y="6123493"/>
                <a:ext cx="412873" cy="215954"/>
              </a:xfrm>
              <a:prstGeom prst="leftArrow">
                <a:avLst>
                  <a:gd name="adj1" fmla="val 50000"/>
                  <a:gd name="adj2" fmla="val 4779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schemeClr val="accent2"/>
                  </a:solidFill>
                </a:endParaRPr>
              </a:p>
            </p:txBody>
          </p:sp>
        </p:grpSp>
      </p:grp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5260537" y="3964994"/>
            <a:ext cx="35599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000" dirty="0">
                <a:solidFill>
                  <a:schemeClr val="bg2"/>
                </a:solidFill>
              </a:rPr>
              <a:t>https://www.cst.com/Applications/Article/Heat-Load-Investigation-Of-A-PETRA-III-Toroid</a:t>
            </a:r>
            <a:endParaRPr lang="de-DE" sz="10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87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808080"/>
                </a:solidFill>
              </a:rPr>
              <a:t>Gero Kube, DESY / MDI</a:t>
            </a:r>
            <a:endParaRPr lang="en-GB" sz="1200">
              <a:solidFill>
                <a:srgbClr val="80808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</p:spPr>
        <p:txBody>
          <a:bodyPr/>
          <a:lstStyle/>
          <a:p>
            <a:pPr algn="l"/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Beam Loss Monitoring 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pic>
        <p:nvPicPr>
          <p:cNvPr id="8198" name="Picture 6" descr="HG_LOGO_S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DESY-Logo-cyan-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395288" y="963960"/>
            <a:ext cx="410470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5"/>
              </a:buBlip>
            </a:pP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BLM system originally not planned for PETRA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5"/>
              </a:buBlip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operation in time resolved (40 bunch) mode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 Box 47"/>
          <p:cNvSpPr txBox="1">
            <a:spLocks noChangeArrowheads="1"/>
          </p:cNvSpPr>
          <p:nvPr/>
        </p:nvSpPr>
        <p:spPr bwMode="auto">
          <a:xfrm>
            <a:off x="467493" y="1628800"/>
            <a:ext cx="280836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6"/>
              </a:buBlip>
            </a:pPr>
            <a:r>
              <a:rPr lang="de-DE" sz="1400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sz="1400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Touschek</a:t>
            </a:r>
            <a:r>
              <a:rPr lang="de-DE" sz="1400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limited </a:t>
            </a:r>
            <a:r>
              <a:rPr lang="de-DE" sz="1400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lifetime</a:t>
            </a:r>
            <a:endParaRPr lang="de-DE" sz="1400" dirty="0"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de-DE" sz="1400" dirty="0" smtClean="0">
                <a:ea typeface="Arial Unicode MS" pitchFamily="34" charset="-128"/>
                <a:cs typeface="Arial Unicode MS" pitchFamily="34" charset="-128"/>
              </a:rPr>
              <a:t>         →      τ ≈ 1.4 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5536" y="1098968"/>
            <a:ext cx="8424936" cy="2743209"/>
            <a:chOff x="395536" y="1098968"/>
            <a:chExt cx="8424936" cy="2743209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989" y="1098968"/>
              <a:ext cx="4391483" cy="2690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47"/>
            <p:cNvSpPr txBox="1">
              <a:spLocks noChangeArrowheads="1"/>
            </p:cNvSpPr>
            <p:nvPr/>
          </p:nvSpPr>
          <p:spPr bwMode="auto">
            <a:xfrm>
              <a:off x="467493" y="2564904"/>
              <a:ext cx="4104507" cy="1277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6"/>
                </a:buBlip>
              </a:pPr>
              <a:r>
                <a:rPr lang="de-DE" sz="14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observation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of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radiation</a:t>
              </a:r>
              <a:r>
                <a:rPr lang="de-DE" sz="1400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damage</a:t>
              </a:r>
              <a:endParaRPr lang="de-DE" sz="1400" dirty="0"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        →     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rust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at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undulator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magnets</a:t>
              </a:r>
              <a:endParaRPr lang="de-DE" sz="1400" dirty="0"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sz="1400" dirty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       </a:t>
              </a:r>
              <a:r>
                <a:rPr lang="de-DE" sz="1400" dirty="0">
                  <a:ea typeface="Arial Unicode MS" pitchFamily="34" charset="-128"/>
                  <a:cs typeface="Arial Unicode MS" pitchFamily="34" charset="-128"/>
                </a:rPr>
                <a:t>→     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undulator</a:t>
              </a:r>
              <a:r>
                <a:rPr lang="de-DE" sz="1400" dirty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performance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degradation</a:t>
              </a:r>
              <a:endParaRPr lang="de-DE" sz="1400" dirty="0" smtClean="0"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        </a:t>
              </a:r>
              <a:r>
                <a:rPr lang="de-DE" sz="1400" dirty="0">
                  <a:ea typeface="Arial Unicode MS" pitchFamily="34" charset="-128"/>
                  <a:cs typeface="Arial Unicode MS" pitchFamily="34" charset="-128"/>
                </a:rPr>
                <a:t>→     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damaged</a:t>
              </a:r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dirty="0" err="1" smtClean="0">
                  <a:ea typeface="Arial Unicode MS" pitchFamily="34" charset="-128"/>
                  <a:cs typeface="Arial Unicode MS" pitchFamily="34" charset="-128"/>
                </a:rPr>
                <a:t>cables</a:t>
              </a:r>
              <a:endParaRPr lang="de-DE" sz="1400" dirty="0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395536" y="2247836"/>
              <a:ext cx="273630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1200"/>
                </a:spcAft>
                <a:buFont typeface="Wingdings" pitchFamily="2" charset="2"/>
                <a:buBlip>
                  <a:blip r:embed="rId5"/>
                </a:buBlip>
              </a:pPr>
              <a:r>
                <a:rPr lang="en-US" dirty="0">
                  <a:solidFill>
                    <a:srgbClr val="0000FF"/>
                  </a:solidFill>
                </a:rPr>
                <a:t>  </a:t>
              </a:r>
              <a:r>
                <a:rPr lang="en-US" dirty="0" smtClean="0">
                  <a:solidFill>
                    <a:srgbClr val="0000FF"/>
                  </a:solidFill>
                </a:rPr>
                <a:t>top-up operation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5535" y="4057327"/>
            <a:ext cx="8280921" cy="2330001"/>
            <a:chOff x="395535" y="4057327"/>
            <a:chExt cx="8280921" cy="23300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63430" y="4149080"/>
              <a:ext cx="3013026" cy="2238248"/>
            </a:xfrm>
            <a:prstGeom prst="rect">
              <a:avLst/>
            </a:prstGeom>
          </p:spPr>
        </p:pic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395535" y="4057327"/>
              <a:ext cx="475272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1200"/>
                </a:spcAft>
                <a:buFont typeface="Wingdings" pitchFamily="2" charset="2"/>
                <a:buBlip>
                  <a:blip r:embed="rId5"/>
                </a:buBlip>
              </a:pP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 smtClean="0">
                  <a:solidFill>
                    <a:srgbClr val="0000FF"/>
                  </a:solidFill>
                </a:rPr>
                <a:t>installation of HERA BLM system close to IDs</a:t>
              </a:r>
            </a:p>
          </p:txBody>
        </p:sp>
        <p:sp>
          <p:nvSpPr>
            <p:cNvPr id="19" name="Text Box 47"/>
            <p:cNvSpPr txBox="1">
              <a:spLocks noChangeArrowheads="1"/>
            </p:cNvSpPr>
            <p:nvPr/>
          </p:nvSpPr>
          <p:spPr bwMode="auto">
            <a:xfrm>
              <a:off x="467544" y="4391489"/>
              <a:ext cx="244827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6"/>
                </a:buBlip>
              </a:pPr>
              <a:r>
                <a:rPr lang="de-DE" sz="1400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sz="1400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monitor</a:t>
              </a:r>
              <a:endParaRPr lang="de-DE" sz="1400" dirty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5576" y="4746386"/>
              <a:ext cx="4824536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→  2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>
                  <a:solidFill>
                    <a:schemeClr val="tx1"/>
                  </a:solidFill>
                </a:rPr>
                <a:t>PIN-photodiodes mounted face-to-face </a:t>
              </a:r>
              <a:endParaRPr lang="en-US" dirty="0" smtClean="0">
                <a:solidFill>
                  <a:schemeClr val="tx1"/>
                </a:solidFill>
              </a:endParaRPr>
            </a:p>
            <a:p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</a:rPr>
                <a:t>     coincidence</a:t>
              </a:r>
              <a:r>
                <a:rPr lang="en-US" b="1" dirty="0" smtClean="0">
                  <a:solidFill>
                    <a:srgbClr val="0000FF"/>
                  </a:solidFill>
                </a:rPr>
                <a:t> counting</a:t>
              </a:r>
              <a:r>
                <a:rPr lang="en-US" dirty="0" smtClean="0">
                  <a:solidFill>
                    <a:schemeClr val="tx1"/>
                  </a:solidFill>
                </a:rPr>
                <a:t>: insensitive </a:t>
              </a:r>
              <a:r>
                <a:rPr lang="en-US" dirty="0">
                  <a:solidFill>
                    <a:schemeClr val="tx1"/>
                  </a:solidFill>
                </a:rPr>
                <a:t>to synchrotron </a:t>
              </a:r>
              <a:r>
                <a:rPr lang="en-US" dirty="0" smtClean="0">
                  <a:solidFill>
                    <a:schemeClr val="tx1"/>
                  </a:solidFill>
                </a:rPr>
                <a:t>radiation</a:t>
              </a:r>
            </a:p>
            <a:p>
              <a:r>
                <a:rPr lang="de-DE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→  </a:t>
              </a:r>
              <a:r>
                <a:rPr lang="en-US" dirty="0" smtClean="0">
                  <a:solidFill>
                    <a:schemeClr val="tx1"/>
                  </a:solidFill>
                </a:rPr>
                <a:t>up </a:t>
              </a:r>
              <a:r>
                <a:rPr lang="en-US" dirty="0">
                  <a:solidFill>
                    <a:schemeClr val="tx1"/>
                  </a:solidFill>
                </a:rPr>
                <a:t>to 10 MHz count rate</a:t>
              </a:r>
            </a:p>
            <a:p>
              <a:r>
                <a:rPr lang="de-DE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→  </a:t>
              </a:r>
              <a:r>
                <a:rPr lang="en-US" dirty="0" smtClean="0">
                  <a:solidFill>
                    <a:schemeClr val="tx1"/>
                  </a:solidFill>
                </a:rPr>
                <a:t>dynamic </a:t>
              </a:r>
              <a:r>
                <a:rPr lang="en-US" dirty="0">
                  <a:solidFill>
                    <a:schemeClr val="tx1"/>
                  </a:solidFill>
                </a:rPr>
                <a:t>range &gt; </a:t>
              </a:r>
              <a:r>
                <a:rPr lang="en-US" dirty="0" smtClean="0">
                  <a:solidFill>
                    <a:schemeClr val="tx1"/>
                  </a:solidFill>
                </a:rPr>
                <a:t>1E8</a:t>
              </a:r>
            </a:p>
            <a:p>
              <a:r>
                <a:rPr lang="de-DE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→  </a:t>
              </a:r>
              <a:r>
                <a:rPr lang="en-US" dirty="0" smtClean="0">
                  <a:solidFill>
                    <a:schemeClr val="tx1"/>
                  </a:solidFill>
                </a:rPr>
                <a:t>13 years successful operation at HERA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39208"/>
            <a:ext cx="3560007" cy="224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487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chemeClr val="bg2"/>
                </a:solidFill>
              </a:rPr>
              <a:t>Gero Kube, DESY / MDI</a:t>
            </a:r>
            <a:endParaRPr lang="en-GB" sz="1200">
              <a:solidFill>
                <a:schemeClr val="bg2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</p:spPr>
        <p:txBody>
          <a:bodyPr/>
          <a:lstStyle/>
          <a:p>
            <a:pPr algn="l"/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BLM Experience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pic>
        <p:nvPicPr>
          <p:cNvPr id="9222" name="Picture 6" descr="HG_LOGO_S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DESY-Logo-cyan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85441" y="1268760"/>
            <a:ext cx="7151272" cy="2202090"/>
            <a:chOff x="685440" y="981075"/>
            <a:chExt cx="7773119" cy="2393576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440" y="981075"/>
              <a:ext cx="7773119" cy="2393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47"/>
            <p:cNvSpPr txBox="1">
              <a:spLocks noChangeArrowheads="1"/>
            </p:cNvSpPr>
            <p:nvPr/>
          </p:nvSpPr>
          <p:spPr bwMode="auto">
            <a:xfrm>
              <a:off x="1403647" y="1617681"/>
              <a:ext cx="720080" cy="33454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>
              <a:solidFill>
                <a:schemeClr val="tx1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400" dirty="0" smtClean="0">
                  <a:ea typeface="Arial Unicode MS" pitchFamily="34" charset="-128"/>
                  <a:cs typeface="Arial Unicode MS" pitchFamily="34" charset="-128"/>
                </a:rPr>
                <a:t>BLM</a:t>
              </a:r>
              <a:r>
                <a:rPr lang="de-DE" sz="1400" baseline="-25000" dirty="0" smtClean="0">
                  <a:ea typeface="Arial Unicode MS" pitchFamily="34" charset="-128"/>
                  <a:cs typeface="Arial Unicode MS" pitchFamily="34" charset="-128"/>
                </a:rPr>
                <a:t>1</a:t>
              </a:r>
              <a:endParaRPr lang="de-DE" sz="1400" dirty="0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9" name="Text Box 47"/>
            <p:cNvSpPr txBox="1">
              <a:spLocks noChangeArrowheads="1"/>
            </p:cNvSpPr>
            <p:nvPr/>
          </p:nvSpPr>
          <p:spPr bwMode="auto">
            <a:xfrm>
              <a:off x="1475655" y="2661047"/>
              <a:ext cx="694142" cy="33454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>
              <a:solidFill>
                <a:schemeClr val="tx1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400" dirty="0" smtClean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BLM</a:t>
              </a:r>
              <a:r>
                <a:rPr lang="de-DE" sz="1400" baseline="-250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2</a:t>
              </a:r>
              <a:endParaRPr lang="de-DE" sz="1400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395288" y="963960"/>
            <a:ext cx="273655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5"/>
              </a:buBlip>
            </a:pP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injected beam losses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5536" y="1540230"/>
            <a:ext cx="7440971" cy="4625074"/>
            <a:chOff x="395536" y="1389898"/>
            <a:chExt cx="7440971" cy="462507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682875" y="3829544"/>
              <a:ext cx="7153632" cy="2185428"/>
              <a:chOff x="682873" y="3416624"/>
              <a:chExt cx="7775686" cy="2375465"/>
            </a:xfrm>
          </p:grpSpPr>
          <p:pic>
            <p:nvPicPr>
              <p:cNvPr id="19458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873" y="3416624"/>
                <a:ext cx="7775686" cy="2375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 Box 47"/>
              <p:cNvSpPr txBox="1">
                <a:spLocks noChangeArrowheads="1"/>
              </p:cNvSpPr>
              <p:nvPr/>
            </p:nvSpPr>
            <p:spPr bwMode="auto">
              <a:xfrm>
                <a:off x="5868143" y="4594387"/>
                <a:ext cx="998778" cy="334540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12700">
                <a:solidFill>
                  <a:schemeClr val="tx1"/>
                </a:solidFill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de-DE" sz="1400" dirty="0" smtClean="0">
                    <a:ea typeface="Arial Unicode MS" pitchFamily="34" charset="-128"/>
                    <a:cs typeface="Arial Unicode MS" pitchFamily="34" charset="-128"/>
                  </a:rPr>
                  <a:t>BLM rate</a:t>
                </a:r>
              </a:p>
            </p:txBody>
          </p:sp>
          <p:sp>
            <p:nvSpPr>
              <p:cNvPr id="13" name="Text Box 47"/>
              <p:cNvSpPr txBox="1">
                <a:spLocks noChangeArrowheads="1"/>
              </p:cNvSpPr>
              <p:nvPr/>
            </p:nvSpPr>
            <p:spPr bwMode="auto">
              <a:xfrm>
                <a:off x="5868145" y="5232334"/>
                <a:ext cx="920506" cy="334540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12700">
                <a:solidFill>
                  <a:schemeClr val="tx1"/>
                </a:solidFill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de-DE" sz="1400" dirty="0" err="1" smtClean="0">
                    <a:solidFill>
                      <a:srgbClr val="0000FF"/>
                    </a:solidFill>
                    <a:ea typeface="Arial Unicode MS" pitchFamily="34" charset="-128"/>
                    <a:cs typeface="Arial Unicode MS" pitchFamily="34" charset="-128"/>
                  </a:rPr>
                  <a:t>life</a:t>
                </a:r>
                <a:r>
                  <a:rPr lang="de-DE" sz="1400" dirty="0" smtClean="0">
                    <a:solidFill>
                      <a:srgbClr val="0000FF"/>
                    </a:solidFill>
                    <a:ea typeface="Arial Unicode MS" pitchFamily="34" charset="-128"/>
                    <a:cs typeface="Arial Unicode MS" pitchFamily="34" charset="-128"/>
                  </a:rPr>
                  <a:t> time</a:t>
                </a:r>
              </a:p>
            </p:txBody>
          </p:sp>
          <p:sp>
            <p:nvSpPr>
              <p:cNvPr id="14" name="Text Box 47"/>
              <p:cNvSpPr txBox="1">
                <a:spLocks noChangeArrowheads="1"/>
              </p:cNvSpPr>
              <p:nvPr/>
            </p:nvSpPr>
            <p:spPr bwMode="auto">
              <a:xfrm>
                <a:off x="5868143" y="3910310"/>
                <a:ext cx="1233587" cy="334540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12700">
                <a:solidFill>
                  <a:schemeClr val="tx1"/>
                </a:solidFill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de-DE" sz="1400" dirty="0" smtClean="0">
                    <a:solidFill>
                      <a:srgbClr val="FF0000"/>
                    </a:solidFill>
                    <a:ea typeface="Arial Unicode MS" pitchFamily="34" charset="-128"/>
                    <a:cs typeface="Arial Unicode MS" pitchFamily="34" charset="-128"/>
                  </a:rPr>
                  <a:t>DC </a:t>
                </a:r>
                <a:r>
                  <a:rPr lang="de-DE" sz="1400" dirty="0" err="1" smtClean="0">
                    <a:solidFill>
                      <a:srgbClr val="FF0000"/>
                    </a:solidFill>
                    <a:ea typeface="Arial Unicode MS" pitchFamily="34" charset="-128"/>
                    <a:cs typeface="Arial Unicode MS" pitchFamily="34" charset="-128"/>
                  </a:rPr>
                  <a:t>current</a:t>
                </a:r>
                <a:endParaRPr lang="de-DE" sz="1400" dirty="0" smtClean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395536" y="3495866"/>
              <a:ext cx="273655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1200"/>
                </a:spcAft>
                <a:buFont typeface="Wingdings" pitchFamily="2" charset="2"/>
                <a:buBlip>
                  <a:blip r:embed="rId5"/>
                </a:buBlip>
              </a:pPr>
              <a:r>
                <a:rPr lang="en-US" dirty="0">
                  <a:solidFill>
                    <a:srgbClr val="0000FF"/>
                  </a:solidFill>
                </a:rPr>
                <a:t>  </a:t>
              </a:r>
              <a:r>
                <a:rPr lang="en-US" dirty="0" smtClean="0">
                  <a:solidFill>
                    <a:srgbClr val="0000FF"/>
                  </a:solidFill>
                </a:rPr>
                <a:t>circulating beam losses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796650" y="1389898"/>
              <a:ext cx="2727678" cy="3261996"/>
              <a:chOff x="4796650" y="1389898"/>
              <a:chExt cx="2727678" cy="3261996"/>
            </a:xfrm>
          </p:grpSpPr>
          <p:sp>
            <p:nvSpPr>
              <p:cNvPr id="6" name="Oval 5"/>
              <p:cNvSpPr/>
              <p:nvPr/>
            </p:nvSpPr>
            <p:spPr bwMode="auto">
              <a:xfrm>
                <a:off x="7020272" y="1389898"/>
                <a:ext cx="504056" cy="1800200"/>
              </a:xfrm>
              <a:prstGeom prst="ellipse">
                <a:avLst/>
              </a:prstGeom>
              <a:noFill/>
              <a:ln w="22225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8" name="Straight Arrow Connector 7"/>
              <p:cNvCxnSpPr/>
              <p:nvPr/>
            </p:nvCxnSpPr>
            <p:spPr bwMode="auto">
              <a:xfrm flipH="1">
                <a:off x="4796650" y="2765986"/>
                <a:ext cx="2241322" cy="188590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5" name="Text Box 124"/>
          <p:cNvSpPr txBox="1">
            <a:spLocks noChangeArrowheads="1"/>
          </p:cNvSpPr>
          <p:nvPr/>
        </p:nvSpPr>
        <p:spPr bwMode="auto">
          <a:xfrm>
            <a:off x="7943241" y="4653136"/>
            <a:ext cx="1086882" cy="738664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reduced </a:t>
            </a:r>
            <a:r>
              <a:rPr lang="en-US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Touschek</a:t>
            </a:r>
            <a:r>
              <a:rPr lang="en-US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 contribution</a:t>
            </a:r>
            <a:endParaRPr lang="en-US" dirty="0">
              <a:solidFill>
                <a:srgbClr val="0000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080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chemeClr val="bg2"/>
                </a:solidFill>
              </a:rPr>
              <a:t>Gero Kube, DESY / MDI</a:t>
            </a:r>
            <a:endParaRPr lang="en-GB" sz="1200">
              <a:solidFill>
                <a:schemeClr val="bg2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</p:spPr>
        <p:txBody>
          <a:bodyPr/>
          <a:lstStyle/>
          <a:p>
            <a:pPr algn="l"/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Loss </a:t>
            </a:r>
            <a:r>
              <a:rPr lang="de-DE" sz="3200" dirty="0" err="1" smtClean="0">
                <a:solidFill>
                  <a:srgbClr val="003E6E"/>
                </a:solidFill>
                <a:latin typeface="Comic Sans MS" pitchFamily="66" charset="0"/>
              </a:rPr>
              <a:t>Contribution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pic>
        <p:nvPicPr>
          <p:cNvPr id="9222" name="Picture 6" descr="HG_LOGO_S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DESY-Logo-cyan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5288" y="963960"/>
            <a:ext cx="295257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4"/>
              </a:buBlip>
            </a:pP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observation of beam losses from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49092" y="1321023"/>
            <a:ext cx="1723422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5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injected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beam</a:t>
            </a:r>
            <a:endParaRPr lang="de-DE" dirty="0" smtClean="0">
              <a:solidFill>
                <a:schemeClr val="accent2"/>
              </a:solidFill>
            </a:endParaRPr>
          </a:p>
          <a:p>
            <a:pPr eaLnBrk="1" hangingPunct="1">
              <a:buFontTx/>
              <a:buBlip>
                <a:blip r:embed="rId5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circulating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beam</a:t>
            </a:r>
          </a:p>
        </p:txBody>
      </p: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4430543" y="1484784"/>
            <a:ext cx="2877762" cy="307777"/>
            <a:chOff x="2805811" y="6066150"/>
            <a:chExt cx="2878434" cy="307578"/>
          </a:xfrm>
          <a:solidFill>
            <a:srgbClr val="FFFF00"/>
          </a:solidFill>
        </p:grpSpPr>
        <p:sp>
          <p:nvSpPr>
            <p:cNvPr id="12" name="AutoShape 123"/>
            <p:cNvSpPr>
              <a:spLocks noChangeArrowheads="1"/>
            </p:cNvSpPr>
            <p:nvPr/>
          </p:nvSpPr>
          <p:spPr bwMode="auto">
            <a:xfrm flipH="1">
              <a:off x="2805811" y="6106691"/>
              <a:ext cx="364348" cy="215900"/>
            </a:xfrm>
            <a:prstGeom prst="leftArrow">
              <a:avLst>
                <a:gd name="adj1" fmla="val 50000"/>
                <a:gd name="adj2" fmla="val 4779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13" name="Text Box 124"/>
            <p:cNvSpPr txBox="1">
              <a:spLocks noChangeArrowheads="1"/>
            </p:cNvSpPr>
            <p:nvPr/>
          </p:nvSpPr>
          <p:spPr bwMode="auto">
            <a:xfrm>
              <a:off x="3301357" y="6066150"/>
              <a:ext cx="2382888" cy="307578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19050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dirty="0" smtClean="0">
                  <a:ea typeface="Arial Unicode MS" pitchFamily="34" charset="-128"/>
                  <a:cs typeface="Arial Unicode MS" pitchFamily="34" charset="-128"/>
                </a:rPr>
                <a:t>dominant loss contribution ???</a:t>
              </a:r>
              <a:endParaRPr lang="en-US" dirty="0"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95536" y="2132856"/>
            <a:ext cx="6912768" cy="988005"/>
            <a:chOff x="395536" y="2132856"/>
            <a:chExt cx="6912768" cy="988005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95536" y="2132856"/>
              <a:ext cx="1368276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1200"/>
                </a:spcAft>
                <a:buFont typeface="Wingdings" pitchFamily="2" charset="2"/>
                <a:buBlip>
                  <a:blip r:embed="rId4"/>
                </a:buBlip>
              </a:pPr>
              <a:r>
                <a:rPr lang="en-US" dirty="0">
                  <a:solidFill>
                    <a:srgbClr val="0000FF"/>
                  </a:solidFill>
                </a:rPr>
                <a:t>  </a:t>
              </a:r>
              <a:r>
                <a:rPr lang="en-US" dirty="0" smtClean="0">
                  <a:solidFill>
                    <a:srgbClr val="0000FF"/>
                  </a:solidFill>
                </a:rPr>
                <a:t>BLM system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549340" y="2489919"/>
              <a:ext cx="3734628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counting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of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losses</a:t>
              </a:r>
              <a:endParaRPr lang="de-DE" dirty="0" smtClean="0">
                <a:solidFill>
                  <a:schemeClr val="accent2"/>
                </a:solidFill>
              </a:endParaRPr>
            </a:p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no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information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about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energy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deposition</a:t>
              </a:r>
              <a:endPara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16" name="Group 1"/>
            <p:cNvGrpSpPr>
              <a:grpSpLocks/>
            </p:cNvGrpSpPr>
            <p:nvPr/>
          </p:nvGrpSpPr>
          <p:grpSpPr bwMode="auto">
            <a:xfrm>
              <a:off x="4427984" y="2545156"/>
              <a:ext cx="2880320" cy="523220"/>
              <a:chOff x="2805811" y="6066150"/>
              <a:chExt cx="2880993" cy="522882"/>
            </a:xfrm>
            <a:solidFill>
              <a:srgbClr val="FFFF00"/>
            </a:solidFill>
          </p:grpSpPr>
          <p:sp>
            <p:nvSpPr>
              <p:cNvPr id="17" name="AutoShape 123"/>
              <p:cNvSpPr>
                <a:spLocks noChangeArrowheads="1"/>
              </p:cNvSpPr>
              <p:nvPr/>
            </p:nvSpPr>
            <p:spPr bwMode="auto">
              <a:xfrm flipH="1">
                <a:off x="2805811" y="6229792"/>
                <a:ext cx="364348" cy="215900"/>
              </a:xfrm>
              <a:prstGeom prst="leftArrow">
                <a:avLst>
                  <a:gd name="adj1" fmla="val 50000"/>
                  <a:gd name="adj2" fmla="val 47791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" name="Text Box 124"/>
              <p:cNvSpPr txBox="1">
                <a:spLocks noChangeArrowheads="1"/>
              </p:cNvSpPr>
              <p:nvPr/>
            </p:nvSpPr>
            <p:spPr bwMode="auto">
              <a:xfrm>
                <a:off x="3301356" y="6066150"/>
                <a:ext cx="2385448" cy="522882"/>
              </a:xfrm>
              <a:prstGeom prst="rect">
                <a:avLst/>
              </a:prstGeom>
              <a:solidFill>
                <a:srgbClr val="FFFF00">
                  <a:alpha val="30000"/>
                </a:srgbClr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dirty="0" smtClean="0">
                    <a:ea typeface="Arial Unicode MS" pitchFamily="34" charset="-128"/>
                    <a:cs typeface="Arial Unicode MS" pitchFamily="34" charset="-128"/>
                  </a:rPr>
                  <a:t>BLM system with sensitivity on deposited energy</a:t>
                </a:r>
                <a:endParaRPr lang="en-US" dirty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</p:grpSp>
      <p:grpSp>
        <p:nvGrpSpPr>
          <p:cNvPr id="23" name="Group 1"/>
          <p:cNvGrpSpPr>
            <a:grpSpLocks/>
          </p:cNvGrpSpPr>
          <p:nvPr/>
        </p:nvGrpSpPr>
        <p:grpSpPr bwMode="auto">
          <a:xfrm>
            <a:off x="971600" y="5282044"/>
            <a:ext cx="2880320" cy="523220"/>
            <a:chOff x="2805811" y="6066150"/>
            <a:chExt cx="2880993" cy="522882"/>
          </a:xfrm>
          <a:solidFill>
            <a:srgbClr val="FFFF00"/>
          </a:solidFill>
        </p:grpSpPr>
        <p:sp>
          <p:nvSpPr>
            <p:cNvPr id="24" name="AutoShape 123"/>
            <p:cNvSpPr>
              <a:spLocks noChangeArrowheads="1"/>
            </p:cNvSpPr>
            <p:nvPr/>
          </p:nvSpPr>
          <p:spPr bwMode="auto">
            <a:xfrm flipH="1">
              <a:off x="2805811" y="6229792"/>
              <a:ext cx="364348" cy="215900"/>
            </a:xfrm>
            <a:prstGeom prst="leftArrow">
              <a:avLst>
                <a:gd name="adj1" fmla="val 50000"/>
                <a:gd name="adj2" fmla="val 4779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Text Box 124"/>
            <p:cNvSpPr txBox="1">
              <a:spLocks noChangeArrowheads="1"/>
            </p:cNvSpPr>
            <p:nvPr/>
          </p:nvSpPr>
          <p:spPr bwMode="auto">
            <a:xfrm>
              <a:off x="3301356" y="6066150"/>
              <a:ext cx="2385448" cy="522882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19050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dirty="0">
                  <a:ea typeface="Arial Unicode MS" pitchFamily="34" charset="-128"/>
                  <a:cs typeface="Arial Unicode MS" pitchFamily="34" charset="-128"/>
                </a:rPr>
                <a:t>o</a:t>
              </a:r>
              <a:r>
                <a:rPr lang="en-US" dirty="0" smtClean="0">
                  <a:ea typeface="Arial Unicode MS" pitchFamily="34" charset="-128"/>
                  <a:cs typeface="Arial Unicode MS" pitchFamily="34" charset="-128"/>
                </a:rPr>
                <a:t>bservation of losses only from injected beam</a:t>
              </a:r>
              <a:endParaRPr lang="en-US" dirty="0"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5536" y="3356992"/>
            <a:ext cx="8673781" cy="3012511"/>
            <a:chOff x="395536" y="3356992"/>
            <a:chExt cx="8673781" cy="3012511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95536" y="3449107"/>
              <a:ext cx="352839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1200"/>
                </a:spcAft>
                <a:buFont typeface="Wingdings" pitchFamily="2" charset="2"/>
                <a:buBlip>
                  <a:blip r:embed="rId4"/>
                </a:buBlip>
              </a:pPr>
              <a:r>
                <a:rPr lang="en-US" dirty="0">
                  <a:solidFill>
                    <a:srgbClr val="0000FF"/>
                  </a:solidFill>
                </a:rPr>
                <a:t>  </a:t>
              </a:r>
              <a:r>
                <a:rPr lang="en-US" dirty="0" smtClean="0">
                  <a:solidFill>
                    <a:srgbClr val="0000FF"/>
                  </a:solidFill>
                </a:rPr>
                <a:t>Cherenkov (scintillator) fiber based BLMs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549340" y="3806170"/>
              <a:ext cx="3734628" cy="1277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test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installation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at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2 IDs</a:t>
              </a:r>
            </a:p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studies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with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beam</a:t>
              </a:r>
            </a:p>
            <a:p>
              <a:pPr eaLnBrk="1" hangingPunct="1"/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     →     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only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injection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beam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losses</a:t>
              </a:r>
              <a:endParaRPr lang="de-DE" dirty="0">
                <a:solidFill>
                  <a:schemeClr val="tx1"/>
                </a:solidFill>
              </a:endParaRPr>
            </a:p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installation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of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1mm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thick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scintillating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fiber</a:t>
              </a:r>
              <a:endPara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4394" y="3356992"/>
              <a:ext cx="2074923" cy="3012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3356992"/>
              <a:ext cx="2852086" cy="2498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2044938" y="6093296"/>
            <a:ext cx="3895214" cy="307777"/>
            <a:chOff x="899062" y="6073551"/>
            <a:chExt cx="3895214" cy="307777"/>
          </a:xfrm>
        </p:grpSpPr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1475265" y="6073551"/>
              <a:ext cx="3319011" cy="3077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de-DE" dirty="0" err="1" smtClean="0">
                  <a:solidFill>
                    <a:schemeClr val="accent2"/>
                  </a:solidFill>
                </a:rPr>
                <a:t>studies</a:t>
              </a:r>
              <a:r>
                <a:rPr lang="de-DE" dirty="0" smtClean="0">
                  <a:solidFill>
                    <a:schemeClr val="accent2"/>
                  </a:solidFill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</a:rPr>
                <a:t>continue</a:t>
              </a:r>
              <a:r>
                <a:rPr lang="de-DE" dirty="0" smtClean="0">
                  <a:solidFill>
                    <a:schemeClr val="accent2"/>
                  </a:solidFill>
                </a:rPr>
                <a:t> after P3X </a:t>
              </a:r>
              <a:r>
                <a:rPr lang="de-DE" dirty="0" err="1" smtClean="0">
                  <a:solidFill>
                    <a:schemeClr val="accent2"/>
                  </a:solidFill>
                </a:rPr>
                <a:t>commissioning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sp>
          <p:nvSpPr>
            <p:cNvPr id="30" name="AutoShape 23"/>
            <p:cNvSpPr>
              <a:spLocks noChangeArrowheads="1"/>
            </p:cNvSpPr>
            <p:nvPr/>
          </p:nvSpPr>
          <p:spPr bwMode="auto">
            <a:xfrm flipH="1">
              <a:off x="899062" y="6123493"/>
              <a:ext cx="412873" cy="215954"/>
            </a:xfrm>
            <a:prstGeom prst="leftArrow">
              <a:avLst>
                <a:gd name="adj1" fmla="val 50000"/>
                <a:gd name="adj2" fmla="val 4779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1080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560" y="2321532"/>
            <a:ext cx="8424936" cy="4159759"/>
            <a:chOff x="611560" y="2321532"/>
            <a:chExt cx="8424936" cy="4159759"/>
          </a:xfrm>
        </p:grpSpPr>
        <p:pic>
          <p:nvPicPr>
            <p:cNvPr id="11" name="Picture 4" descr="mca_spuriou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321532"/>
              <a:ext cx="4248671" cy="377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896" y="2827057"/>
              <a:ext cx="3633451" cy="2639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6607603" y="2492896"/>
              <a:ext cx="237695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de-DE" sz="1200" dirty="0" err="1" smtClean="0">
                  <a:solidFill>
                    <a:schemeClr val="bg2"/>
                  </a:solidFill>
                </a:rPr>
                <a:t>courtesy</a:t>
              </a:r>
              <a:r>
                <a:rPr lang="de-DE" sz="1200" dirty="0" smtClean="0">
                  <a:solidFill>
                    <a:schemeClr val="bg2"/>
                  </a:solidFill>
                </a:rPr>
                <a:t>:   H.-</a:t>
              </a:r>
              <a:r>
                <a:rPr lang="de-DE" sz="1200" dirty="0" err="1" smtClean="0">
                  <a:solidFill>
                    <a:schemeClr val="bg2"/>
                  </a:solidFill>
                </a:rPr>
                <a:t>Ch</a:t>
              </a:r>
              <a:r>
                <a:rPr lang="de-DE" sz="1200" dirty="0" smtClean="0">
                  <a:solidFill>
                    <a:schemeClr val="bg2"/>
                  </a:solidFill>
                </a:rPr>
                <a:t>. Wille (DESY)</a:t>
              </a:r>
            </a:p>
          </p:txBody>
        </p:sp>
        <p:sp>
          <p:nvSpPr>
            <p:cNvPr id="17" name="Rectangle 3"/>
            <p:cNvSpPr txBox="1">
              <a:spLocks noChangeArrowheads="1"/>
            </p:cNvSpPr>
            <p:nvPr/>
          </p:nvSpPr>
          <p:spPr bwMode="auto">
            <a:xfrm>
              <a:off x="1089738" y="5831142"/>
              <a:ext cx="3002086" cy="650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lnSpc>
                  <a:spcPct val="80000"/>
                </a:lnSpc>
                <a:buFont typeface="Arial Black" pitchFamily="34" charset="0"/>
                <a:buNone/>
              </a:pPr>
              <a:r>
                <a:rPr lang="de-DE" altLang="de-DE" sz="1200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purious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bunches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10</a:t>
              </a:r>
              <a:r>
                <a:rPr lang="de-DE" altLang="de-DE" sz="1200" kern="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-7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intensity</a:t>
              </a:r>
              <a:endParaRPr lang="de-DE" altLang="de-DE" sz="1200" kern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80000"/>
                </a:lnSpc>
                <a:buFont typeface="Arial Black" pitchFamily="34" charset="0"/>
                <a:buNone/>
              </a:pP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APD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noise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up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20ns ?</a:t>
              </a:r>
            </a:p>
            <a:p>
              <a:pPr>
                <a:lnSpc>
                  <a:spcPct val="80000"/>
                </a:lnSpc>
                <a:buFont typeface="Arial Black" pitchFamily="34" charset="0"/>
                <a:buNone/>
              </a:pPr>
              <a:r>
                <a:rPr lang="de-DE" altLang="de-DE" sz="12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lean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from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up</a:t>
              </a:r>
              <a:endParaRPr lang="de-DE" altLang="de-DE" sz="1200" kern="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3"/>
            <p:cNvSpPr txBox="1">
              <a:spLocks noChangeArrowheads="1"/>
            </p:cNvSpPr>
            <p:nvPr/>
          </p:nvSpPr>
          <p:spPr bwMode="auto">
            <a:xfrm>
              <a:off x="4716016" y="5809428"/>
              <a:ext cx="4320480" cy="665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eaLnBrk="1" hangingPunct="1">
                <a:lnSpc>
                  <a:spcPct val="90000"/>
                </a:lnSpc>
                <a:buFont typeface="Arial Black" pitchFamily="34" charset="0"/>
                <a:buNone/>
              </a:pP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h sample time,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bunch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rate &lt; 5 Hz,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regular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16ns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distance</a:t>
              </a:r>
              <a:endParaRPr lang="de-DE" altLang="de-DE" sz="1200" kern="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90000"/>
                </a:lnSpc>
                <a:buFont typeface="Arial Black" pitchFamily="34" charset="0"/>
                <a:buNone/>
              </a:pP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prompt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 = 0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measured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only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fraction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de-DE" altLang="de-DE" sz="1200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second</a:t>
              </a:r>
              <a:r>
                <a:rPr lang="de-DE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pPr eaLnBrk="1" hangingPunct="1">
                <a:lnSpc>
                  <a:spcPct val="90000"/>
                </a:lnSpc>
                <a:buFont typeface="Arial Black" pitchFamily="34" charset="0"/>
                <a:buNone/>
              </a:pPr>
              <a:r>
                <a:rPr lang="en-GB" altLang="de-DE" sz="120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 noise &lt; 0.1 Hz </a:t>
              </a:r>
            </a:p>
          </p:txBody>
        </p:sp>
      </p:grpSp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chemeClr val="bg2"/>
                </a:solidFill>
              </a:rPr>
              <a:t>Gero Kube, DESY / MDI</a:t>
            </a:r>
            <a:endParaRPr lang="en-GB" sz="1200">
              <a:solidFill>
                <a:schemeClr val="bg2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</p:spPr>
        <p:txBody>
          <a:bodyPr/>
          <a:lstStyle/>
          <a:p>
            <a:pPr algn="l"/>
            <a:r>
              <a:rPr lang="de-DE" sz="3200" dirty="0" err="1">
                <a:solidFill>
                  <a:srgbClr val="003E6E"/>
                </a:solidFill>
                <a:latin typeface="Comic Sans MS" pitchFamily="66" charset="0"/>
              </a:rPr>
              <a:t>S</a:t>
            </a:r>
            <a:r>
              <a:rPr lang="de-DE" sz="3200" dirty="0" err="1" smtClean="0">
                <a:solidFill>
                  <a:srgbClr val="003E6E"/>
                </a:solidFill>
                <a:latin typeface="Comic Sans MS" pitchFamily="66" charset="0"/>
              </a:rPr>
              <a:t>purious</a:t>
            </a:r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 Bunches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pic>
        <p:nvPicPr>
          <p:cNvPr id="9222" name="Picture 6" descr="HG_LOGO_S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DESY-Logo-cyan-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5288" y="963960"/>
            <a:ext cx="4176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6"/>
              </a:buBlip>
            </a:pP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trouble-free operation until mid of 2012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95536" y="1324000"/>
            <a:ext cx="242624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6"/>
              </a:buBlip>
            </a:pP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suddenly user complaints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49339" y="1628800"/>
            <a:ext cx="83438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7"/>
              </a:buBlip>
            </a:pP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time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resolved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mode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(40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bunches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operation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eaLnBrk="1" hangingPunct="1"/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     →    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nuclear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forward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scattering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experiments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with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synchrotron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radiation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  (i.e.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Mössbauer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in time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domain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  <a:endParaRPr lang="de-DE" dirty="0">
              <a:solidFill>
                <a:schemeClr val="tx1"/>
              </a:solidFill>
            </a:endParaRPr>
          </a:p>
          <a:p>
            <a:pPr eaLnBrk="1" hangingPunct="1">
              <a:buFontTx/>
              <a:buBlip>
                <a:blip r:embed="rId7"/>
              </a:buBlip>
            </a:pP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observation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16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ns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time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structure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in NFS temporal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beat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pattern</a:t>
            </a:r>
            <a:endParaRPr lang="de-DE" dirty="0" smtClean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080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5219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200" b="0">
                <a:solidFill>
                  <a:schemeClr val="bg2"/>
                </a:solidFill>
              </a:rPr>
              <a:t>Gero Kube, DESY / MDI</a:t>
            </a:r>
            <a:endParaRPr lang="en-GB" altLang="de-DE" sz="1200" b="0">
              <a:solidFill>
                <a:schemeClr val="bg2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  <a:noFill/>
          <a:ln/>
        </p:spPr>
        <p:txBody>
          <a:bodyPr/>
          <a:lstStyle/>
          <a:p>
            <a:pPr algn="l"/>
            <a:r>
              <a:rPr lang="de-DE" altLang="de-DE" sz="3200">
                <a:solidFill>
                  <a:srgbClr val="003E6E"/>
                </a:solidFill>
                <a:latin typeface="Comic Sans MS" pitchFamily="66" charset="0"/>
              </a:rPr>
              <a:t>PETRA III @ DESY</a:t>
            </a:r>
            <a:endParaRPr lang="en-GB" altLang="de-DE" sz="3200">
              <a:solidFill>
                <a:srgbClr val="003E6E"/>
              </a:solidFill>
              <a:latin typeface="Comic Sans MS" pitchFamily="66" charset="0"/>
            </a:endParaRPr>
          </a:p>
        </p:txBody>
      </p:sp>
      <p:sp>
        <p:nvSpPr>
          <p:cNvPr id="265222" name="Rectangle 6"/>
          <p:cNvSpPr>
            <a:spLocks noChangeArrowheads="1"/>
          </p:cNvSpPr>
          <p:nvPr/>
        </p:nvSpPr>
        <p:spPr bwMode="auto">
          <a:xfrm>
            <a:off x="323850" y="796925"/>
            <a:ext cx="604837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de-DE" sz="2400" b="0">
              <a:latin typeface="Times New Roman" pitchFamily="18" charset="0"/>
            </a:endParaRPr>
          </a:p>
        </p:txBody>
      </p:sp>
      <p:pic>
        <p:nvPicPr>
          <p:cNvPr id="265223" name="Picture 7" descr="HG_LOGO_S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5224" name="Picture 8" descr="DESY-Logo-cyan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5230" name="Text Box 14"/>
          <p:cNvSpPr txBox="1">
            <a:spLocks noChangeArrowheads="1"/>
          </p:cNvSpPr>
          <p:nvPr/>
        </p:nvSpPr>
        <p:spPr bwMode="auto">
          <a:xfrm>
            <a:off x="6210933" y="1844824"/>
            <a:ext cx="2753556" cy="386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de-DE" altLang="de-DE" sz="1400" b="0" dirty="0">
                <a:solidFill>
                  <a:schemeClr val="accent2"/>
                </a:solidFill>
              </a:rPr>
              <a:t>  </a:t>
            </a:r>
            <a:r>
              <a:rPr lang="en-US" altLang="de-DE" sz="1400" b="0" dirty="0" smtClean="0">
                <a:solidFill>
                  <a:schemeClr val="accent2"/>
                </a:solidFill>
              </a:rPr>
              <a:t>circumference</a:t>
            </a:r>
            <a:r>
              <a:rPr lang="en-US" altLang="de-DE" sz="1400" b="0" dirty="0">
                <a:solidFill>
                  <a:schemeClr val="accent2"/>
                </a:solidFill>
              </a:rPr>
              <a:t>:</a:t>
            </a:r>
            <a:r>
              <a:rPr lang="en-US" altLang="de-DE" sz="1400" b="0" dirty="0">
                <a:solidFill>
                  <a:srgbClr val="3333FF"/>
                </a:solidFill>
              </a:rPr>
              <a:t> </a:t>
            </a:r>
            <a:r>
              <a:rPr lang="en-US" altLang="de-DE" sz="1400" b="0" dirty="0">
                <a:solidFill>
                  <a:srgbClr val="CC0000"/>
                </a:solidFill>
              </a:rPr>
              <a:t>2304 m</a:t>
            </a:r>
            <a:endParaRPr lang="en-GB" altLang="de-DE" sz="1400" b="0" dirty="0">
              <a:solidFill>
                <a:schemeClr val="accent2"/>
              </a:solidFill>
            </a:endParaRPr>
          </a:p>
          <a:p>
            <a:pPr marL="285750" indent="-285750">
              <a:buBlip>
                <a:blip r:embed="rId4"/>
              </a:buBlip>
            </a:pPr>
            <a:r>
              <a:rPr lang="en-GB" altLang="de-DE" sz="1400" b="0" dirty="0">
                <a:solidFill>
                  <a:schemeClr val="accent2"/>
                </a:solidFill>
              </a:rPr>
              <a:t>  </a:t>
            </a:r>
            <a:r>
              <a:rPr lang="en-US" altLang="de-DE" sz="1400" b="0" dirty="0" smtClean="0">
                <a:solidFill>
                  <a:schemeClr val="accent2"/>
                </a:solidFill>
              </a:rPr>
              <a:t>energy</a:t>
            </a:r>
            <a:r>
              <a:rPr lang="en-US" altLang="de-DE" sz="1400" b="0" dirty="0">
                <a:solidFill>
                  <a:schemeClr val="accent2"/>
                </a:solidFill>
              </a:rPr>
              <a:t>: </a:t>
            </a:r>
            <a:r>
              <a:rPr lang="en-US" altLang="de-DE" sz="1400" b="0" dirty="0">
                <a:solidFill>
                  <a:srgbClr val="CC0000"/>
                </a:solidFill>
              </a:rPr>
              <a:t>6 </a:t>
            </a:r>
            <a:r>
              <a:rPr lang="en-US" altLang="de-DE" sz="1400" b="0" dirty="0" err="1">
                <a:solidFill>
                  <a:srgbClr val="CC0000"/>
                </a:solidFill>
              </a:rPr>
              <a:t>GeV</a:t>
            </a:r>
            <a:endParaRPr lang="en-US" altLang="de-DE" sz="1400" b="0" dirty="0">
              <a:solidFill>
                <a:srgbClr val="CC0000"/>
              </a:solidFill>
            </a:endParaRPr>
          </a:p>
          <a:p>
            <a:pPr marL="285750" indent="-285750">
              <a:buBlip>
                <a:blip r:embed="rId4"/>
              </a:buBlip>
            </a:pPr>
            <a:endParaRPr lang="en-GB" altLang="de-DE" sz="1400" b="0" dirty="0">
              <a:solidFill>
                <a:schemeClr val="accent2"/>
              </a:solidFill>
            </a:endParaRPr>
          </a:p>
          <a:p>
            <a:pPr marL="285750" indent="-285750">
              <a:buBlip>
                <a:blip r:embed="rId4"/>
              </a:buBlip>
            </a:pPr>
            <a:r>
              <a:rPr lang="de-DE" altLang="de-DE" sz="1400" b="0" dirty="0">
                <a:solidFill>
                  <a:schemeClr val="accent2"/>
                </a:solidFill>
              </a:rPr>
              <a:t>  </a:t>
            </a:r>
            <a:r>
              <a:rPr lang="en-US" altLang="de-DE" sz="1400" b="0" dirty="0" err="1" smtClean="0">
                <a:solidFill>
                  <a:schemeClr val="accent2"/>
                </a:solidFill>
              </a:rPr>
              <a:t>emittance</a:t>
            </a:r>
            <a:r>
              <a:rPr lang="en-US" altLang="de-DE" sz="1400" b="0" dirty="0">
                <a:solidFill>
                  <a:schemeClr val="accent2"/>
                </a:solidFill>
              </a:rPr>
              <a:t>: </a:t>
            </a:r>
            <a:r>
              <a:rPr lang="en-US" altLang="de-DE" sz="1400" b="0" dirty="0">
                <a:solidFill>
                  <a:srgbClr val="CC0000"/>
                </a:solidFill>
              </a:rPr>
              <a:t>1 </a:t>
            </a:r>
            <a:r>
              <a:rPr lang="en-US" altLang="de-DE" sz="1400" b="0" dirty="0" err="1" smtClean="0">
                <a:solidFill>
                  <a:srgbClr val="CC0000"/>
                </a:solidFill>
              </a:rPr>
              <a:t>nm.rad</a:t>
            </a:r>
            <a:endParaRPr lang="en-US" altLang="de-DE" sz="1400" b="0" dirty="0">
              <a:solidFill>
                <a:srgbClr val="CC0000"/>
              </a:solidFill>
            </a:endParaRPr>
          </a:p>
          <a:p>
            <a:pPr marL="285750" indent="-285750">
              <a:buBlip>
                <a:blip r:embed="rId4"/>
              </a:buBlip>
            </a:pPr>
            <a:r>
              <a:rPr lang="en-US" altLang="de-DE" sz="1400" dirty="0">
                <a:solidFill>
                  <a:srgbClr val="CC0000"/>
                </a:solidFill>
              </a:rPr>
              <a:t>  </a:t>
            </a:r>
            <a:r>
              <a:rPr lang="en-US" altLang="de-DE" sz="1400" b="0" dirty="0" err="1">
                <a:solidFill>
                  <a:schemeClr val="accent2"/>
                </a:solidFill>
              </a:rPr>
              <a:t>emittance</a:t>
            </a:r>
            <a:r>
              <a:rPr lang="en-US" altLang="de-DE" sz="1400" b="0" dirty="0">
                <a:solidFill>
                  <a:schemeClr val="accent2"/>
                </a:solidFill>
              </a:rPr>
              <a:t> coupling : </a:t>
            </a:r>
            <a:r>
              <a:rPr lang="en-US" altLang="de-DE" sz="1400" b="0" dirty="0">
                <a:solidFill>
                  <a:srgbClr val="CC0000"/>
                </a:solidFill>
              </a:rPr>
              <a:t>1</a:t>
            </a:r>
            <a:r>
              <a:rPr lang="en-US" altLang="de-DE" sz="1400" b="0" dirty="0" smtClean="0">
                <a:solidFill>
                  <a:srgbClr val="CC0000"/>
                </a:solidFill>
              </a:rPr>
              <a:t>%</a:t>
            </a:r>
            <a:endParaRPr lang="en-US" altLang="de-DE" sz="1400" b="0" dirty="0">
              <a:solidFill>
                <a:srgbClr val="CC0000"/>
              </a:solidFill>
            </a:endParaRPr>
          </a:p>
          <a:p>
            <a:pPr marL="285750" indent="-285750">
              <a:buBlip>
                <a:blip r:embed="rId4"/>
              </a:buBlip>
            </a:pPr>
            <a:endParaRPr lang="en-US" altLang="de-DE" sz="1400" dirty="0">
              <a:solidFill>
                <a:srgbClr val="CC0000"/>
              </a:solidFill>
            </a:endParaRPr>
          </a:p>
          <a:p>
            <a:pPr marL="285750" indent="-285750">
              <a:buBlip>
                <a:blip r:embed="rId4"/>
              </a:buBlip>
            </a:pPr>
            <a:r>
              <a:rPr lang="en-US" altLang="de-DE" sz="1400" dirty="0">
                <a:solidFill>
                  <a:srgbClr val="CC0000"/>
                </a:solidFill>
              </a:rPr>
              <a:t>  </a:t>
            </a:r>
            <a:r>
              <a:rPr lang="en-US" altLang="de-DE" sz="1400" b="0" dirty="0">
                <a:solidFill>
                  <a:schemeClr val="accent2"/>
                </a:solidFill>
              </a:rPr>
              <a:t>current: </a:t>
            </a:r>
            <a:r>
              <a:rPr lang="en-US" altLang="de-DE" sz="1400" b="0" dirty="0">
                <a:solidFill>
                  <a:srgbClr val="CC0000"/>
                </a:solidFill>
              </a:rPr>
              <a:t>100 </a:t>
            </a:r>
            <a:r>
              <a:rPr lang="en-US" altLang="de-DE" sz="1400" b="0" dirty="0" smtClean="0">
                <a:solidFill>
                  <a:srgbClr val="CC0000"/>
                </a:solidFill>
              </a:rPr>
              <a:t>mA</a:t>
            </a:r>
            <a:endParaRPr lang="en-US" altLang="de-DE" sz="1400" b="0" dirty="0">
              <a:solidFill>
                <a:srgbClr val="CC0000"/>
              </a:solidFill>
            </a:endParaRPr>
          </a:p>
          <a:p>
            <a:pPr marL="285750" indent="-285750">
              <a:buBlip>
                <a:blip r:embed="rId4"/>
              </a:buBlip>
            </a:pPr>
            <a:r>
              <a:rPr lang="en-US" altLang="de-DE" sz="1400" b="0" dirty="0">
                <a:solidFill>
                  <a:srgbClr val="CC0000"/>
                </a:solidFill>
              </a:rPr>
              <a:t>   </a:t>
            </a:r>
            <a:r>
              <a:rPr lang="en-US" altLang="de-DE" sz="1400" b="0" dirty="0">
                <a:solidFill>
                  <a:schemeClr val="accent2"/>
                </a:solidFill>
              </a:rPr>
              <a:t># bunches: </a:t>
            </a:r>
            <a:r>
              <a:rPr lang="en-US" altLang="de-DE" sz="1400" b="0" dirty="0">
                <a:solidFill>
                  <a:srgbClr val="CC0000"/>
                </a:solidFill>
              </a:rPr>
              <a:t>40 / 960</a:t>
            </a:r>
          </a:p>
          <a:p>
            <a:pPr marL="285750" indent="-285750">
              <a:buBlip>
                <a:blip r:embed="rId4"/>
              </a:buBlip>
            </a:pPr>
            <a:endParaRPr lang="en-US" altLang="de-DE" sz="1400" b="0" dirty="0">
              <a:solidFill>
                <a:srgbClr val="FF0000"/>
              </a:solidFill>
            </a:endParaRPr>
          </a:p>
          <a:p>
            <a:pPr marL="285750" indent="-285750">
              <a:buBlip>
                <a:blip r:embed="rId4"/>
              </a:buBlip>
            </a:pPr>
            <a:r>
              <a:rPr lang="en-US" altLang="de-DE" sz="1400" dirty="0">
                <a:solidFill>
                  <a:srgbClr val="CC0000"/>
                </a:solidFill>
              </a:rPr>
              <a:t>  </a:t>
            </a:r>
            <a:r>
              <a:rPr lang="en-US" altLang="de-DE" sz="1400" b="0" dirty="0">
                <a:solidFill>
                  <a:srgbClr val="333399"/>
                </a:solidFill>
              </a:rPr>
              <a:t>straight sections</a:t>
            </a:r>
            <a:r>
              <a:rPr lang="en-US" altLang="de-DE" sz="1400" b="0" dirty="0">
                <a:solidFill>
                  <a:schemeClr val="accent2"/>
                </a:solidFill>
              </a:rPr>
              <a:t>:</a:t>
            </a:r>
            <a:r>
              <a:rPr lang="en-US" altLang="de-DE" sz="1400" b="0" dirty="0">
                <a:solidFill>
                  <a:srgbClr val="CC0000"/>
                </a:solidFill>
              </a:rPr>
              <a:t> 9</a:t>
            </a:r>
          </a:p>
          <a:p>
            <a:pPr marL="285750" indent="-285750">
              <a:buBlip>
                <a:blip r:embed="rId4"/>
              </a:buBlip>
            </a:pPr>
            <a:r>
              <a:rPr lang="en-US" altLang="de-DE" sz="1400" dirty="0">
                <a:solidFill>
                  <a:srgbClr val="CC0000"/>
                </a:solidFill>
              </a:rPr>
              <a:t>  </a:t>
            </a:r>
            <a:r>
              <a:rPr lang="en-US" altLang="de-DE" sz="1400" b="0" dirty="0" smtClean="0">
                <a:solidFill>
                  <a:srgbClr val="333399"/>
                </a:solidFill>
              </a:rPr>
              <a:t>user </a:t>
            </a:r>
            <a:r>
              <a:rPr lang="en-US" altLang="de-DE" sz="1400" b="0" dirty="0" err="1" smtClean="0">
                <a:solidFill>
                  <a:srgbClr val="333399"/>
                </a:solidFill>
              </a:rPr>
              <a:t>beamlines</a:t>
            </a:r>
            <a:r>
              <a:rPr lang="en-US" altLang="de-DE" sz="1400" b="0" dirty="0" smtClean="0">
                <a:solidFill>
                  <a:schemeClr val="accent2"/>
                </a:solidFill>
              </a:rPr>
              <a:t>:    </a:t>
            </a:r>
            <a:r>
              <a:rPr lang="en-US" altLang="de-DE" b="0" dirty="0" smtClean="0">
                <a:solidFill>
                  <a:srgbClr val="CC0000"/>
                </a:solidFill>
              </a:rPr>
              <a:t>14</a:t>
            </a:r>
            <a:endParaRPr lang="en-US" altLang="de-DE" b="0" dirty="0">
              <a:solidFill>
                <a:srgbClr val="CC0000"/>
              </a:solidFill>
            </a:endParaRPr>
          </a:p>
          <a:p>
            <a:pPr marL="285750" indent="-285750">
              <a:buBlip>
                <a:blip r:embed="rId4"/>
              </a:buBlip>
            </a:pPr>
            <a:r>
              <a:rPr lang="en-US" altLang="de-DE" sz="1400" dirty="0">
                <a:solidFill>
                  <a:srgbClr val="CC0000"/>
                </a:solidFill>
              </a:rPr>
              <a:t>  </a:t>
            </a:r>
            <a:r>
              <a:rPr lang="en-US" altLang="de-DE" sz="1400" b="0" dirty="0" err="1">
                <a:solidFill>
                  <a:schemeClr val="accent2"/>
                </a:solidFill>
              </a:rPr>
              <a:t>undulator</a:t>
            </a:r>
            <a:r>
              <a:rPr lang="en-US" altLang="de-DE" sz="1400" b="0" dirty="0">
                <a:solidFill>
                  <a:schemeClr val="accent2"/>
                </a:solidFill>
              </a:rPr>
              <a:t> length:</a:t>
            </a:r>
            <a:r>
              <a:rPr lang="en-US" altLang="de-DE" sz="1400" b="0" dirty="0">
                <a:solidFill>
                  <a:srgbClr val="CC0000"/>
                </a:solidFill>
              </a:rPr>
              <a:t> 2, 5, 10 </a:t>
            </a:r>
            <a:r>
              <a:rPr lang="en-US" altLang="de-DE" sz="1400" b="0" dirty="0" smtClean="0">
                <a:solidFill>
                  <a:srgbClr val="CC0000"/>
                </a:solidFill>
              </a:rPr>
              <a:t>m</a:t>
            </a:r>
            <a:endParaRPr lang="en-US" altLang="de-DE" sz="1400" b="0" dirty="0">
              <a:solidFill>
                <a:srgbClr val="CC0000"/>
              </a:solidFill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870235" y="5013176"/>
            <a:ext cx="432495" cy="360040"/>
          </a:xfrm>
          <a:prstGeom prst="roundRect">
            <a:avLst/>
          </a:prstGeom>
          <a:solidFill>
            <a:srgbClr val="FFFF00">
              <a:alpha val="25000"/>
            </a:srgbClr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30" y="1314531"/>
            <a:ext cx="5677925" cy="3770653"/>
          </a:xfrm>
          <a:prstGeom prst="rect">
            <a:avLst/>
          </a:prstGeom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226993" y="1393031"/>
            <a:ext cx="25214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6"/>
              </a:buBlip>
            </a:pPr>
            <a:r>
              <a:rPr lang="de-DE" dirty="0">
                <a:solidFill>
                  <a:srgbClr val="0000FF"/>
                </a:solidFill>
              </a:rPr>
              <a:t>  </a:t>
            </a:r>
            <a:r>
              <a:rPr lang="de-DE" dirty="0" smtClean="0">
                <a:solidFill>
                  <a:srgbClr val="0000FF"/>
                </a:solidFill>
              </a:rPr>
              <a:t>PETRA III </a:t>
            </a:r>
            <a:r>
              <a:rPr lang="de-DE" dirty="0" err="1" smtClean="0">
                <a:solidFill>
                  <a:srgbClr val="0000FF"/>
                </a:solidFill>
              </a:rPr>
              <a:t>parameters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50825" y="931863"/>
            <a:ext cx="25929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6"/>
              </a:buBlip>
            </a:pP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smtClean="0">
                <a:solidFill>
                  <a:srgbClr val="0000FF"/>
                </a:solidFill>
              </a:rPr>
              <a:t> DESY </a:t>
            </a:r>
            <a:r>
              <a:rPr lang="de-DE" dirty="0" err="1" smtClean="0">
                <a:solidFill>
                  <a:srgbClr val="0000FF"/>
                </a:solidFill>
              </a:rPr>
              <a:t>site</a:t>
            </a:r>
            <a:r>
              <a:rPr lang="de-DE" dirty="0" smtClean="0">
                <a:solidFill>
                  <a:srgbClr val="0000FF"/>
                </a:solidFill>
              </a:rPr>
              <a:t> in Hamburg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50825" y="5229200"/>
            <a:ext cx="25929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6"/>
              </a:buBlip>
            </a:pP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smtClean="0">
                <a:solidFill>
                  <a:srgbClr val="0000FF"/>
                </a:solidFill>
              </a:rPr>
              <a:t> PETRA </a:t>
            </a:r>
            <a:r>
              <a:rPr lang="de-DE" dirty="0" err="1" smtClean="0">
                <a:solidFill>
                  <a:srgbClr val="0000FF"/>
                </a:solidFill>
              </a:rPr>
              <a:t>history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49090" y="5571237"/>
            <a:ext cx="726326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7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1979 – 1986:  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de-DE" baseline="30000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+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de-DE" baseline="300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collider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de-DE" sz="1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de-DE" sz="1200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up</a:t>
            </a:r>
            <a:r>
              <a:rPr lang="de-DE" sz="1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to</a:t>
            </a:r>
            <a:r>
              <a:rPr lang="de-DE" sz="1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23.3 </a:t>
            </a:r>
            <a:r>
              <a:rPr lang="de-DE" sz="1200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GeV</a:t>
            </a:r>
            <a:r>
              <a:rPr lang="de-DE" sz="1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/ beam)</a:t>
            </a:r>
            <a:endParaRPr lang="de-DE" sz="1200" dirty="0" smtClean="0">
              <a:solidFill>
                <a:schemeClr val="tx1"/>
              </a:solidFill>
            </a:endParaRPr>
          </a:p>
          <a:p>
            <a:pPr eaLnBrk="1" hangingPunct="1">
              <a:buFontTx/>
              <a:buBlip>
                <a:blip r:embed="rId7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1988 – 2007:  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pre-accelerator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for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HERA   </a:t>
            </a:r>
            <a:r>
              <a:rPr lang="de-DE" sz="1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(p @ 40 </a:t>
            </a:r>
            <a:r>
              <a:rPr lang="de-DE" sz="1200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GeV</a:t>
            </a:r>
            <a:r>
              <a:rPr lang="de-DE" sz="1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, e @12 </a:t>
            </a:r>
            <a:r>
              <a:rPr lang="de-DE" sz="1200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GeV</a:t>
            </a:r>
            <a:r>
              <a:rPr lang="de-DE" sz="1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eaLnBrk="1" hangingPunct="1">
              <a:buFontTx/>
              <a:buBlip>
                <a:blip r:embed="rId7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since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2009:     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dedicated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3</a:t>
            </a:r>
            <a:r>
              <a:rPr lang="de-DE" baseline="300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rd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generation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light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source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cost-effective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supplement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to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E-XFEL</a:t>
            </a:r>
            <a:endParaRPr lang="de-DE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287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chemeClr val="bg2"/>
                </a:solidFill>
              </a:rPr>
              <a:t>Gero Kube, DESY / MDI</a:t>
            </a:r>
            <a:endParaRPr lang="en-GB" sz="1200">
              <a:solidFill>
                <a:schemeClr val="bg2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</p:spPr>
        <p:txBody>
          <a:bodyPr/>
          <a:lstStyle/>
          <a:p>
            <a:pPr algn="l"/>
            <a:r>
              <a:rPr lang="de-DE" sz="3200" dirty="0" err="1">
                <a:solidFill>
                  <a:srgbClr val="003E6E"/>
                </a:solidFill>
                <a:latin typeface="Comic Sans MS" pitchFamily="66" charset="0"/>
              </a:rPr>
              <a:t>S</a:t>
            </a:r>
            <a:r>
              <a:rPr lang="de-DE" sz="3200" dirty="0" err="1" smtClean="0">
                <a:solidFill>
                  <a:srgbClr val="003E6E"/>
                </a:solidFill>
                <a:latin typeface="Comic Sans MS" pitchFamily="66" charset="0"/>
              </a:rPr>
              <a:t>purious</a:t>
            </a:r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 Bunches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pic>
        <p:nvPicPr>
          <p:cNvPr id="9222" name="Picture 6" descr="HG_LOGO_S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DESY-Logo-cyan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95288" y="963960"/>
            <a:ext cx="4752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4"/>
              </a:buBlip>
            </a:pP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decision to build user independent spurious bunch monitor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67545" y="1322765"/>
            <a:ext cx="51125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5"/>
              </a:buBlip>
            </a:pP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free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port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behind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monochromator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X-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ray</a:t>
            </a: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diagnostic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beamline</a:t>
            </a:r>
            <a:endParaRPr lang="de-DE" dirty="0" smtClean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     →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dirty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surrounding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tunnel</a:t>
            </a:r>
            <a:endParaRPr lang="de-DE" dirty="0" smtClean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de-DE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→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background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due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to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X-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ray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fluorescence</a:t>
            </a: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95536" y="2382996"/>
            <a:ext cx="4923373" cy="2270140"/>
            <a:chOff x="4113122" y="2166972"/>
            <a:chExt cx="4923373" cy="2270140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122" y="2204864"/>
              <a:ext cx="4923373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 bwMode="auto">
            <a:xfrm>
              <a:off x="6092794" y="3760162"/>
              <a:ext cx="61652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5580112" y="4221088"/>
              <a:ext cx="308262" cy="14401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8388424" y="3040082"/>
              <a:ext cx="77068" cy="57606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8406238" y="3329614"/>
              <a:ext cx="186900" cy="29515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 flipV="1">
              <a:off x="8253307" y="3329614"/>
              <a:ext cx="106239" cy="27640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 Box 189"/>
            <p:cNvSpPr txBox="1">
              <a:spLocks noChangeArrowheads="1"/>
            </p:cNvSpPr>
            <p:nvPr/>
          </p:nvSpPr>
          <p:spPr bwMode="auto">
            <a:xfrm>
              <a:off x="4139952" y="2320002"/>
              <a:ext cx="1147459" cy="41549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050" b="1" dirty="0" err="1" smtClean="0">
                  <a:solidFill>
                    <a:schemeClr val="accent2"/>
                  </a:solidFill>
                </a:rPr>
                <a:t>monochromator</a:t>
              </a:r>
              <a:r>
                <a:rPr lang="de-DE" sz="1050" b="1" dirty="0" smtClean="0">
                  <a:solidFill>
                    <a:schemeClr val="accent2"/>
                  </a:solidFill>
                </a:rPr>
                <a:t> </a:t>
              </a:r>
              <a:r>
                <a:rPr lang="de-DE" sz="1050" b="1" dirty="0" err="1" smtClean="0">
                  <a:solidFill>
                    <a:schemeClr val="accent2"/>
                  </a:solidFill>
                </a:rPr>
                <a:t>chamber</a:t>
              </a:r>
              <a:endParaRPr lang="en-GB" sz="1050" b="1" dirty="0">
                <a:solidFill>
                  <a:schemeClr val="accent2"/>
                </a:solidFill>
              </a:endParaRPr>
            </a:p>
          </p:txBody>
        </p:sp>
        <p:sp>
          <p:nvSpPr>
            <p:cNvPr id="31" name="Text Box 189"/>
            <p:cNvSpPr txBox="1">
              <a:spLocks noChangeArrowheads="1"/>
            </p:cNvSpPr>
            <p:nvPr/>
          </p:nvSpPr>
          <p:spPr bwMode="auto">
            <a:xfrm>
              <a:off x="7790001" y="2166972"/>
              <a:ext cx="1102479" cy="2539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050" b="1" dirty="0" smtClean="0">
                  <a:solidFill>
                    <a:schemeClr val="accent2"/>
                  </a:solidFill>
                </a:rPr>
                <a:t>APD </a:t>
              </a:r>
              <a:r>
                <a:rPr lang="de-DE" sz="1050" b="1" dirty="0" err="1" smtClean="0">
                  <a:solidFill>
                    <a:schemeClr val="accent2"/>
                  </a:solidFill>
                </a:rPr>
                <a:t>detector</a:t>
              </a:r>
              <a:endParaRPr lang="en-GB" sz="1050" b="1" dirty="0">
                <a:solidFill>
                  <a:schemeClr val="accent2"/>
                </a:solidFill>
              </a:endParaRPr>
            </a:p>
          </p:txBody>
        </p:sp>
        <p:sp>
          <p:nvSpPr>
            <p:cNvPr id="32" name="Text Box 189"/>
            <p:cNvSpPr txBox="1">
              <a:spLocks noChangeArrowheads="1"/>
            </p:cNvSpPr>
            <p:nvPr/>
          </p:nvSpPr>
          <p:spPr bwMode="auto">
            <a:xfrm>
              <a:off x="7745021" y="4077072"/>
              <a:ext cx="1147459" cy="2539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050" b="1" dirty="0" smtClean="0">
                  <a:solidFill>
                    <a:schemeClr val="accent2"/>
                  </a:solidFill>
                </a:rPr>
                <a:t>diffuse </a:t>
              </a:r>
              <a:r>
                <a:rPr lang="de-DE" sz="1050" b="1" dirty="0" err="1" smtClean="0">
                  <a:solidFill>
                    <a:schemeClr val="accent2"/>
                  </a:solidFill>
                </a:rPr>
                <a:t>scatterer</a:t>
              </a:r>
              <a:endParaRPr lang="en-GB" sz="1050" b="1" dirty="0">
                <a:solidFill>
                  <a:schemeClr val="accent2"/>
                </a:solidFill>
              </a:endParaRPr>
            </a:p>
          </p:txBody>
        </p:sp>
        <p:sp>
          <p:nvSpPr>
            <p:cNvPr id="33" name="Text Box 189"/>
            <p:cNvSpPr txBox="1">
              <a:spLocks noChangeArrowheads="1"/>
            </p:cNvSpPr>
            <p:nvPr/>
          </p:nvSpPr>
          <p:spPr bwMode="auto">
            <a:xfrm>
              <a:off x="6588224" y="3872081"/>
              <a:ext cx="265110" cy="27699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200" b="1" dirty="0">
                  <a:solidFill>
                    <a:srgbClr val="FF0000"/>
                  </a:solidFill>
                </a:rPr>
                <a:t>γ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02819" y="1092249"/>
            <a:ext cx="2169581" cy="2214780"/>
            <a:chOff x="5656483" y="1092249"/>
            <a:chExt cx="2169581" cy="2214780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483" y="1092249"/>
              <a:ext cx="2169581" cy="221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 Box 189"/>
            <p:cNvSpPr txBox="1">
              <a:spLocks noChangeArrowheads="1"/>
            </p:cNvSpPr>
            <p:nvPr/>
          </p:nvSpPr>
          <p:spPr bwMode="auto">
            <a:xfrm>
              <a:off x="6601928" y="1141294"/>
              <a:ext cx="1174487" cy="41549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050" b="1" dirty="0" smtClean="0">
                  <a:solidFill>
                    <a:schemeClr val="accent2"/>
                  </a:solidFill>
                </a:rPr>
                <a:t>X-</a:t>
              </a:r>
              <a:r>
                <a:rPr lang="de-DE" sz="1050" b="1" dirty="0" err="1" smtClean="0">
                  <a:solidFill>
                    <a:schemeClr val="accent2"/>
                  </a:solidFill>
                </a:rPr>
                <a:t>ray</a:t>
              </a:r>
              <a:r>
                <a:rPr lang="de-DE" sz="1050" b="1" dirty="0" smtClean="0">
                  <a:solidFill>
                    <a:schemeClr val="accent2"/>
                  </a:solidFill>
                </a:rPr>
                <a:t> </a:t>
              </a:r>
              <a:r>
                <a:rPr lang="de-DE" sz="1050" b="1" dirty="0" err="1" smtClean="0">
                  <a:solidFill>
                    <a:schemeClr val="accent2"/>
                  </a:solidFill>
                </a:rPr>
                <a:t>Avalanche</a:t>
              </a:r>
              <a:r>
                <a:rPr lang="de-DE" sz="1050" b="1" dirty="0" smtClean="0">
                  <a:solidFill>
                    <a:schemeClr val="accent2"/>
                  </a:solidFill>
                </a:rPr>
                <a:t> </a:t>
              </a:r>
              <a:r>
                <a:rPr lang="de-DE" sz="1050" b="1" dirty="0" err="1" smtClean="0">
                  <a:solidFill>
                    <a:schemeClr val="accent2"/>
                  </a:solidFill>
                </a:rPr>
                <a:t>Photo</a:t>
              </a:r>
              <a:r>
                <a:rPr lang="de-DE" sz="1050" b="1" dirty="0" smtClean="0">
                  <a:solidFill>
                    <a:schemeClr val="accent2"/>
                  </a:solidFill>
                </a:rPr>
                <a:t> Diode</a:t>
              </a:r>
              <a:endParaRPr lang="en-GB" sz="105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95537" y="3501008"/>
            <a:ext cx="8685488" cy="2970210"/>
            <a:chOff x="395537" y="3501008"/>
            <a:chExt cx="8685488" cy="29702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70600" y="3501008"/>
              <a:ext cx="3610425" cy="2151246"/>
            </a:xfrm>
            <a:prstGeom prst="rect">
              <a:avLst/>
            </a:prstGeom>
          </p:spPr>
        </p:pic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395537" y="4852392"/>
              <a:ext cx="316835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1200"/>
                </a:spcAft>
                <a:buFont typeface="Wingdings" pitchFamily="2" charset="2"/>
                <a:buBlip>
                  <a:blip r:embed="rId4"/>
                </a:buBlip>
              </a:pPr>
              <a:r>
                <a:rPr lang="en-US" dirty="0">
                  <a:solidFill>
                    <a:srgbClr val="0000FF"/>
                  </a:solidFill>
                </a:rPr>
                <a:t>  </a:t>
              </a:r>
              <a:r>
                <a:rPr lang="en-US" dirty="0" smtClean="0">
                  <a:solidFill>
                    <a:srgbClr val="0000FF"/>
                  </a:solidFill>
                </a:rPr>
                <a:t>monitor extensively used for studies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40" name="Text Box 12"/>
            <p:cNvSpPr txBox="1">
              <a:spLocks noChangeArrowheads="1"/>
            </p:cNvSpPr>
            <p:nvPr/>
          </p:nvSpPr>
          <p:spPr bwMode="auto">
            <a:xfrm>
              <a:off x="467794" y="5193945"/>
              <a:ext cx="5249552" cy="1277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spurious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bunches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due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to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timing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issues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in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injector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chain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</a:p>
            <a:p>
              <a:pPr eaLnBrk="1" hangingPunct="1"/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     </a:t>
              </a:r>
              <a:r>
                <a:rPr lang="de-DE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→ 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users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are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happy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with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present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situation</a:t>
              </a:r>
              <a:endPara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monitor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suffers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from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dirty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surrounding</a:t>
              </a:r>
              <a:endPara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     →  so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far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only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qualitative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measurements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of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b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unch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purity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level</a:t>
              </a:r>
              <a:endPara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61362" y="5949280"/>
            <a:ext cx="2671078" cy="307777"/>
            <a:chOff x="899062" y="6073551"/>
            <a:chExt cx="2671078" cy="307777"/>
          </a:xfrm>
        </p:grpSpPr>
        <p:sp>
          <p:nvSpPr>
            <p:cNvPr id="42" name="Text Box 16"/>
            <p:cNvSpPr txBox="1">
              <a:spLocks noChangeArrowheads="1"/>
            </p:cNvSpPr>
            <p:nvPr/>
          </p:nvSpPr>
          <p:spPr bwMode="auto">
            <a:xfrm>
              <a:off x="1475265" y="6073551"/>
              <a:ext cx="2094875" cy="3077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de-DE" dirty="0" err="1">
                  <a:solidFill>
                    <a:schemeClr val="accent2"/>
                  </a:solidFill>
                </a:rPr>
                <a:t>o</a:t>
              </a:r>
              <a:r>
                <a:rPr lang="de-DE" dirty="0" err="1" smtClean="0">
                  <a:solidFill>
                    <a:schemeClr val="accent2"/>
                  </a:solidFill>
                </a:rPr>
                <a:t>ptimization</a:t>
              </a:r>
              <a:r>
                <a:rPr lang="de-DE" dirty="0" smtClean="0">
                  <a:solidFill>
                    <a:schemeClr val="accent2"/>
                  </a:solidFill>
                </a:rPr>
                <a:t> still </a:t>
              </a:r>
              <a:r>
                <a:rPr lang="de-DE" dirty="0" err="1" smtClean="0">
                  <a:solidFill>
                    <a:schemeClr val="accent2"/>
                  </a:solidFill>
                </a:rPr>
                <a:t>ongoing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sp>
          <p:nvSpPr>
            <p:cNvPr id="43" name="AutoShape 23"/>
            <p:cNvSpPr>
              <a:spLocks noChangeArrowheads="1"/>
            </p:cNvSpPr>
            <p:nvPr/>
          </p:nvSpPr>
          <p:spPr bwMode="auto">
            <a:xfrm flipH="1">
              <a:off x="899062" y="6123493"/>
              <a:ext cx="412873" cy="215954"/>
            </a:xfrm>
            <a:prstGeom prst="leftArrow">
              <a:avLst>
                <a:gd name="adj1" fmla="val 50000"/>
                <a:gd name="adj2" fmla="val 4779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7438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chemeClr val="bg2"/>
                </a:solidFill>
              </a:rPr>
              <a:t>Gero Kube, DESY / MDI</a:t>
            </a:r>
            <a:endParaRPr lang="en-GB" sz="1200">
              <a:solidFill>
                <a:schemeClr val="bg2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  <a:noFill/>
        </p:spPr>
        <p:txBody>
          <a:bodyPr/>
          <a:lstStyle/>
          <a:p>
            <a:pPr algn="l" eaLnBrk="1" hangingPunct="1"/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Summary </a:t>
            </a:r>
            <a:r>
              <a:rPr lang="de-DE" sz="3200" dirty="0" err="1" smtClean="0">
                <a:solidFill>
                  <a:srgbClr val="003E6E"/>
                </a:solidFill>
                <a:latin typeface="Comic Sans MS" pitchFamily="66" charset="0"/>
              </a:rPr>
              <a:t>and</a:t>
            </a:r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 Outlook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pic>
        <p:nvPicPr>
          <p:cNvPr id="13318" name="Picture 6" descr="HG_LOGO_S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DESY-Logo-cyan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4419" y="963823"/>
            <a:ext cx="7273925" cy="3862596"/>
            <a:chOff x="250825" y="981075"/>
            <a:chExt cx="7273925" cy="3862596"/>
          </a:xfrm>
        </p:grpSpPr>
        <p:sp>
          <p:nvSpPr>
            <p:cNvPr id="13320" name="Text Box 9"/>
            <p:cNvSpPr txBox="1">
              <a:spLocks noChangeArrowheads="1"/>
            </p:cNvSpPr>
            <p:nvPr/>
          </p:nvSpPr>
          <p:spPr bwMode="auto">
            <a:xfrm>
              <a:off x="250825" y="981075"/>
              <a:ext cx="7273925" cy="3862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4"/>
                </a:buBlip>
              </a:pPr>
              <a:r>
                <a:rPr lang="de-DE" dirty="0">
                  <a:solidFill>
                    <a:srgbClr val="0000FF"/>
                  </a:solidFill>
                </a:rPr>
                <a:t>  </a:t>
              </a:r>
              <a:r>
                <a:rPr lang="de-DE" dirty="0" err="1" smtClean="0">
                  <a:solidFill>
                    <a:srgbClr val="0000FF"/>
                  </a:solidFill>
                </a:rPr>
                <a:t>status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of</a:t>
              </a:r>
              <a:r>
                <a:rPr lang="de-DE" dirty="0">
                  <a:solidFill>
                    <a:srgbClr val="0000FF"/>
                  </a:solidFill>
                </a:rPr>
                <a:t> </a:t>
              </a:r>
              <a:r>
                <a:rPr lang="de-DE" dirty="0" smtClean="0">
                  <a:solidFill>
                    <a:srgbClr val="0000FF"/>
                  </a:solidFill>
                </a:rPr>
                <a:t>PETRA III </a:t>
              </a:r>
              <a:r>
                <a:rPr lang="de-DE" dirty="0" err="1" smtClean="0">
                  <a:solidFill>
                    <a:srgbClr val="0000FF"/>
                  </a:solidFill>
                </a:rPr>
                <a:t>and</a:t>
              </a:r>
              <a:r>
                <a:rPr lang="de-DE" dirty="0" smtClean="0">
                  <a:solidFill>
                    <a:srgbClr val="0000FF"/>
                  </a:solidFill>
                </a:rPr>
                <a:t> PETRA III </a:t>
              </a:r>
              <a:r>
                <a:rPr lang="de-DE" dirty="0" err="1" smtClean="0">
                  <a:solidFill>
                    <a:srgbClr val="0000FF"/>
                  </a:solidFill>
                </a:rPr>
                <a:t>extension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project</a:t>
              </a:r>
              <a:endParaRPr lang="de-DE" dirty="0" smtClean="0">
                <a:solidFill>
                  <a:srgbClr val="0000FF"/>
                </a:solidFill>
              </a:endParaRPr>
            </a:p>
            <a:p>
              <a:pPr eaLnBrk="1" hangingPunct="1">
                <a:buFontTx/>
                <a:buBlip>
                  <a:blip r:embed="rId4"/>
                </a:buBlip>
              </a:pPr>
              <a:r>
                <a:rPr lang="de-DE" dirty="0">
                  <a:solidFill>
                    <a:srgbClr val="0000FF"/>
                  </a:solidFill>
                </a:rPr>
                <a:t> 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operation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of</a:t>
              </a:r>
              <a:r>
                <a:rPr lang="de-DE" dirty="0" smtClean="0">
                  <a:solidFill>
                    <a:srgbClr val="0000FF"/>
                  </a:solidFill>
                </a:rPr>
                <a:t> PETRA III </a:t>
              </a:r>
              <a:r>
                <a:rPr lang="de-DE" dirty="0" err="1" smtClean="0">
                  <a:solidFill>
                    <a:srgbClr val="0000FF"/>
                  </a:solidFill>
                </a:rPr>
                <a:t>diagnostics</a:t>
              </a:r>
              <a:r>
                <a:rPr lang="de-DE" dirty="0" smtClean="0">
                  <a:solidFill>
                    <a:srgbClr val="0000FF"/>
                  </a:solidFill>
                </a:rPr>
                <a:t> in </a:t>
              </a:r>
              <a:r>
                <a:rPr lang="de-DE" dirty="0" err="1" smtClean="0">
                  <a:solidFill>
                    <a:srgbClr val="0000FF"/>
                  </a:solidFill>
                </a:rPr>
                <a:t>general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stable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and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reliable</a:t>
              </a:r>
              <a:endParaRPr lang="de-DE" dirty="0" smtClean="0">
                <a:solidFill>
                  <a:srgbClr val="0000FF"/>
                </a:solidFill>
              </a:endParaRPr>
            </a:p>
            <a:p>
              <a:pPr eaLnBrk="1" hangingPunct="1"/>
              <a:endParaRPr lang="de-DE" dirty="0">
                <a:solidFill>
                  <a:srgbClr val="0000FF"/>
                </a:solidFill>
              </a:endParaRPr>
            </a:p>
            <a:p>
              <a:pPr eaLnBrk="1" hangingPunct="1"/>
              <a:endParaRPr lang="de-DE" dirty="0" smtClean="0">
                <a:solidFill>
                  <a:srgbClr val="0000FF"/>
                </a:solidFill>
              </a:endParaRPr>
            </a:p>
            <a:p>
              <a:pPr eaLnBrk="1" hangingPunct="1"/>
              <a:r>
                <a:rPr lang="de-DE" dirty="0" smtClean="0">
                  <a:solidFill>
                    <a:srgbClr val="0000FF"/>
                  </a:solidFill>
                </a:rPr>
                <a:t>     </a:t>
              </a:r>
            </a:p>
            <a:p>
              <a:pPr eaLnBrk="1" hangingPunct="1">
                <a:buFontTx/>
                <a:buBlip>
                  <a:blip r:embed="rId4"/>
                </a:buBlip>
              </a:pPr>
              <a:r>
                <a:rPr lang="de-DE" dirty="0">
                  <a:solidFill>
                    <a:srgbClr val="0000FF"/>
                  </a:solidFill>
                </a:rPr>
                <a:t> 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for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some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tasks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work-arounds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required</a:t>
              </a:r>
              <a:endParaRPr lang="de-DE" dirty="0" smtClean="0">
                <a:solidFill>
                  <a:srgbClr val="0000FF"/>
                </a:solidFill>
              </a:endParaRPr>
            </a:p>
            <a:p>
              <a:pPr eaLnBrk="1" hangingPunct="1"/>
              <a:endParaRPr lang="de-DE" dirty="0" smtClean="0">
                <a:solidFill>
                  <a:srgbClr val="0000FF"/>
                </a:solidFill>
              </a:endParaRPr>
            </a:p>
            <a:p>
              <a:pPr eaLnBrk="1" hangingPunct="1">
                <a:buFontTx/>
                <a:buBlip>
                  <a:blip r:embed="rId4"/>
                </a:buBlip>
              </a:pPr>
              <a:r>
                <a:rPr lang="de-DE" dirty="0">
                  <a:solidFill>
                    <a:srgbClr val="0000FF"/>
                  </a:solidFill>
                </a:rPr>
                <a:t> 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diagnostics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as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planned</a:t>
              </a:r>
              <a:r>
                <a:rPr lang="de-DE" dirty="0" smtClean="0">
                  <a:solidFill>
                    <a:srgbClr val="0000FF"/>
                  </a:solidFill>
                </a:rPr>
                <a:t> in PETRA design </a:t>
              </a:r>
              <a:r>
                <a:rPr lang="de-DE" dirty="0" err="1" smtClean="0">
                  <a:solidFill>
                    <a:srgbClr val="0000FF"/>
                  </a:solidFill>
                </a:rPr>
                <a:t>report</a:t>
              </a:r>
              <a:r>
                <a:rPr lang="de-DE" dirty="0" smtClean="0">
                  <a:solidFill>
                    <a:srgbClr val="0000FF"/>
                  </a:solidFill>
                </a:rPr>
                <a:t> was not </a:t>
              </a:r>
              <a:r>
                <a:rPr lang="de-DE" dirty="0" err="1" smtClean="0">
                  <a:solidFill>
                    <a:srgbClr val="0000FF"/>
                  </a:solidFill>
                </a:rPr>
                <a:t>sufficient</a:t>
              </a:r>
              <a:endParaRPr lang="de-DE" dirty="0" smtClean="0">
                <a:solidFill>
                  <a:srgbClr val="0000FF"/>
                </a:solidFill>
              </a:endParaRPr>
            </a:p>
            <a:p>
              <a:pPr eaLnBrk="1" hangingPunct="1">
                <a:buFontTx/>
                <a:buBlip>
                  <a:blip r:embed="rId4"/>
                </a:buBlip>
              </a:pPr>
              <a:endParaRPr lang="de-DE" dirty="0">
                <a:solidFill>
                  <a:srgbClr val="0000FF"/>
                </a:solidFill>
              </a:endParaRPr>
            </a:p>
            <a:p>
              <a:pPr eaLnBrk="1" hangingPunct="1">
                <a:buFontTx/>
                <a:buBlip>
                  <a:blip r:embed="rId4"/>
                </a:buBlip>
              </a:pPr>
              <a:endParaRPr lang="de-DE" dirty="0" smtClean="0">
                <a:solidFill>
                  <a:srgbClr val="0000FF"/>
                </a:solidFill>
              </a:endParaRPr>
            </a:p>
            <a:p>
              <a:pPr eaLnBrk="1" hangingPunct="1"/>
              <a:endParaRPr lang="de-DE" dirty="0" smtClean="0">
                <a:solidFill>
                  <a:srgbClr val="0000FF"/>
                </a:solidFill>
              </a:endParaRPr>
            </a:p>
            <a:p>
              <a:pPr eaLnBrk="1" hangingPunct="1">
                <a:buFontTx/>
                <a:buBlip>
                  <a:blip r:embed="rId4"/>
                </a:buBlip>
              </a:pPr>
              <a:r>
                <a:rPr lang="de-DE" dirty="0">
                  <a:solidFill>
                    <a:srgbClr val="0000FF"/>
                  </a:solidFill>
                </a:rPr>
                <a:t> 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commissioning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of</a:t>
              </a:r>
              <a:r>
                <a:rPr lang="de-DE" dirty="0" smtClean="0">
                  <a:solidFill>
                    <a:srgbClr val="0000FF"/>
                  </a:solidFill>
                </a:rPr>
                <a:t> P3X </a:t>
              </a:r>
              <a:r>
                <a:rPr lang="de-DE" dirty="0" err="1" smtClean="0">
                  <a:solidFill>
                    <a:srgbClr val="0000FF"/>
                  </a:solidFill>
                </a:rPr>
                <a:t>with</a:t>
              </a:r>
              <a:r>
                <a:rPr lang="de-DE" dirty="0" smtClean="0">
                  <a:solidFill>
                    <a:srgbClr val="0000FF"/>
                  </a:solidFill>
                </a:rPr>
                <a:t> additional </a:t>
              </a:r>
              <a:r>
                <a:rPr lang="de-DE" dirty="0" err="1" smtClean="0">
                  <a:solidFill>
                    <a:srgbClr val="0000FF"/>
                  </a:solidFill>
                </a:rPr>
                <a:t>and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improved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diagnostics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is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waiting</a:t>
              </a:r>
              <a:endParaRPr lang="de-DE" dirty="0" smtClean="0">
                <a:solidFill>
                  <a:srgbClr val="0000FF"/>
                </a:solidFill>
              </a:endParaRPr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467545" y="1613797"/>
              <a:ext cx="5112567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some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faulty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devices</a:t>
              </a:r>
              <a:endPara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     →  FCTs</a:t>
              </a:r>
            </a:p>
            <a:p>
              <a:pPr eaLnBrk="1" hangingPunct="1"/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     →  BPMs  (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pickup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and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Liberas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)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467544" y="2896066"/>
              <a:ext cx="511256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Libera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DSC </a:t>
              </a:r>
              <a:r>
                <a:rPr lang="de-DE" dirty="0" err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c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oefficients</a:t>
              </a:r>
              <a:endPara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467544" y="3541645"/>
              <a:ext cx="5112567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optical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diagnostics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beamline</a:t>
              </a:r>
              <a:endPara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spurious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bunches</a:t>
              </a:r>
              <a:endPara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BLMs      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→ 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hot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topic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: 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degradation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of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IDs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5288" y="4906397"/>
            <a:ext cx="8641208" cy="1582073"/>
            <a:chOff x="395288" y="5241310"/>
            <a:chExt cx="8037163" cy="1582073"/>
          </a:xfrm>
        </p:grpSpPr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395288" y="5241310"/>
              <a:ext cx="2952576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ct val="0"/>
                </a:spcBef>
                <a:spcAft>
                  <a:spcPts val="1200"/>
                </a:spcAft>
                <a:buBlip>
                  <a:blip r:embed="rId6"/>
                </a:buBlip>
              </a:pPr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many thanks ….</a:t>
              </a:r>
              <a:endParaRPr lang="en-US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611560" y="5546110"/>
              <a:ext cx="7820891" cy="1277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to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all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colleagues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from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the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P3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diagnostics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team</a:t>
              </a:r>
              <a:endPara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especially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to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M.Bieler</a:t>
              </a:r>
              <a:r>
                <a:rPr lang="de-DE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, </a:t>
              </a:r>
              <a:r>
                <a:rPr lang="de-DE" dirty="0" err="1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R.Neumann</a:t>
              </a:r>
              <a:r>
                <a:rPr lang="de-DE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, D. Nölle, </a:t>
              </a:r>
              <a:r>
                <a:rPr lang="de-DE" dirty="0" err="1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D.Lipka</a:t>
              </a:r>
              <a:r>
                <a:rPr lang="de-DE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, </a:t>
              </a:r>
              <a:r>
                <a:rPr lang="de-DE" dirty="0" err="1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F.Schmidt</a:t>
              </a:r>
              <a:r>
                <a:rPr lang="de-DE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-Föhre, H.-</a:t>
              </a:r>
              <a:r>
                <a:rPr lang="de-DE" dirty="0" err="1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Ch</a:t>
              </a:r>
              <a:r>
                <a:rPr lang="de-DE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. Wille, </a:t>
              </a:r>
              <a:r>
                <a:rPr lang="de-DE" dirty="0" err="1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K.Wittenburg</a:t>
              </a: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(DESY) </a:t>
              </a:r>
            </a:p>
            <a:p>
              <a:pPr eaLnBrk="1" hangingPunct="1"/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       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              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J.Bergoz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and</a:t>
              </a:r>
              <a:r>
                <a:rPr lang="de-DE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F.Stulle</a:t>
              </a:r>
              <a:r>
                <a:rPr lang="de-DE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 (</a:t>
              </a:r>
              <a:r>
                <a:rPr lang="de-DE" dirty="0" err="1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Bergoz</a:t>
              </a:r>
              <a:r>
                <a:rPr lang="de-DE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Instrumentation)</a:t>
              </a:r>
            </a:p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and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finally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special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thanks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to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Kees Scheidt, Philippa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Gaget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for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organizing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the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workshop</a:t>
              </a:r>
              <a:endPara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808080"/>
                </a:solidFill>
              </a:rPr>
              <a:t>Gero Kube, DESY / MDI</a:t>
            </a:r>
            <a:endParaRPr lang="en-GB" sz="1200">
              <a:solidFill>
                <a:srgbClr val="80808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</p:spPr>
        <p:txBody>
          <a:bodyPr/>
          <a:lstStyle/>
          <a:p>
            <a:pPr algn="l"/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BPMs</a:t>
            </a:r>
            <a:r>
              <a:rPr lang="de-DE" sz="3200" dirty="0">
                <a:solidFill>
                  <a:srgbClr val="003E6E"/>
                </a:solidFill>
                <a:latin typeface="Comic Sans MS" pitchFamily="66" charset="0"/>
              </a:rPr>
              <a:t>: </a:t>
            </a:r>
            <a:r>
              <a:rPr lang="de-DE" sz="3200" dirty="0" err="1" smtClean="0">
                <a:solidFill>
                  <a:srgbClr val="003E6E"/>
                </a:solidFill>
                <a:latin typeface="Comic Sans MS" pitchFamily="66" charset="0"/>
              </a:rPr>
              <a:t>Temperature</a:t>
            </a:r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 </a:t>
            </a:r>
            <a:r>
              <a:rPr lang="de-DE" sz="3200" dirty="0" err="1" smtClean="0">
                <a:solidFill>
                  <a:srgbClr val="003E6E"/>
                </a:solidFill>
                <a:latin typeface="Comic Sans MS" pitchFamily="66" charset="0"/>
              </a:rPr>
              <a:t>Influence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pic>
        <p:nvPicPr>
          <p:cNvPr id="8198" name="Picture 6" descr="HG_LOGO_S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DESY-Logo-cyan-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395288" y="963960"/>
            <a:ext cx="4824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5"/>
              </a:buBlip>
            </a:pP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temperature influence of </a:t>
            </a:r>
            <a:r>
              <a:rPr lang="en-US" dirty="0" err="1" smtClean="0">
                <a:solidFill>
                  <a:srgbClr val="0000FF"/>
                </a:solidFill>
              </a:rPr>
              <a:t>Libera</a:t>
            </a:r>
            <a:r>
              <a:rPr lang="en-US" dirty="0" smtClean="0">
                <a:solidFill>
                  <a:srgbClr val="0000FF"/>
                </a:solidFill>
              </a:rPr>
              <a:t> Brilliance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8710" y="3817918"/>
            <a:ext cx="3528393" cy="264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17985"/>
            <a:ext cx="3528392" cy="264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620" y="1308386"/>
            <a:ext cx="3541201" cy="265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792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5219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200" b="0">
                <a:solidFill>
                  <a:schemeClr val="bg2"/>
                </a:solidFill>
              </a:rPr>
              <a:t>Gero Kube, DESY / MDI</a:t>
            </a:r>
            <a:endParaRPr lang="en-GB" altLang="de-DE" sz="1200" b="0">
              <a:solidFill>
                <a:schemeClr val="bg2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  <a:noFill/>
          <a:ln/>
        </p:spPr>
        <p:txBody>
          <a:bodyPr/>
          <a:lstStyle/>
          <a:p>
            <a:pPr algn="l"/>
            <a:r>
              <a:rPr lang="de-DE" altLang="de-DE" sz="3200" dirty="0">
                <a:solidFill>
                  <a:srgbClr val="003E6E"/>
                </a:solidFill>
                <a:latin typeface="Comic Sans MS" pitchFamily="66" charset="0"/>
              </a:rPr>
              <a:t>PETRA </a:t>
            </a:r>
            <a:r>
              <a:rPr lang="de-DE" altLang="de-DE" sz="3200" dirty="0" smtClean="0">
                <a:solidFill>
                  <a:srgbClr val="003E6E"/>
                </a:solidFill>
                <a:latin typeface="Comic Sans MS" pitchFamily="66" charset="0"/>
              </a:rPr>
              <a:t>Extension</a:t>
            </a:r>
            <a:endParaRPr lang="en-GB" altLang="de-DE" sz="3200" dirty="0">
              <a:solidFill>
                <a:srgbClr val="003E6E"/>
              </a:solidFill>
              <a:latin typeface="Comic Sans MS" pitchFamily="66" charset="0"/>
            </a:endParaRPr>
          </a:p>
        </p:txBody>
      </p:sp>
      <p:pic>
        <p:nvPicPr>
          <p:cNvPr id="265223" name="Picture 7" descr="HG_LOGO_S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5224" name="Picture 8" descr="DESY-Logo-cyan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50825" y="931863"/>
            <a:ext cx="1944911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4"/>
              </a:buBlip>
            </a:pPr>
            <a:r>
              <a:rPr lang="de-DE" dirty="0">
                <a:solidFill>
                  <a:srgbClr val="0000FF"/>
                </a:solidFill>
              </a:rPr>
              <a:t>  </a:t>
            </a:r>
            <a:r>
              <a:rPr lang="de-DE" dirty="0" smtClean="0">
                <a:solidFill>
                  <a:srgbClr val="0000FF"/>
                </a:solidFill>
              </a:rPr>
              <a:t>P3X </a:t>
            </a:r>
            <a:r>
              <a:rPr lang="de-DE" dirty="0" err="1" smtClean="0">
                <a:solidFill>
                  <a:srgbClr val="0000FF"/>
                </a:solidFill>
              </a:rPr>
              <a:t>motivation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67544" y="1285890"/>
            <a:ext cx="4670981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5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DORIS III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shutdown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in  01/2013</a:t>
            </a:r>
          </a:p>
          <a:p>
            <a:pPr eaLnBrk="1" hangingPunct="1"/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de-DE" dirty="0" smtClean="0">
                <a:solidFill>
                  <a:schemeClr val="tx1"/>
                </a:solidFill>
              </a:rPr>
              <a:t>→ 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continuation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successful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experiments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@ PETRA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825" y="2060848"/>
            <a:ext cx="8602663" cy="42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004048" y="1286012"/>
            <a:ext cx="396998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5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increase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number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user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beamlines</a:t>
            </a:r>
            <a:endParaRPr lang="de-DE" dirty="0" smtClean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de-DE" dirty="0" smtClean="0">
                <a:solidFill>
                  <a:schemeClr val="tx1"/>
                </a:solidFill>
              </a:rPr>
              <a:t>→   2 </a:t>
            </a:r>
            <a:r>
              <a:rPr lang="de-DE" dirty="0" err="1" smtClean="0">
                <a:solidFill>
                  <a:schemeClr val="tx1"/>
                </a:solidFill>
              </a:rPr>
              <a:t>new</a:t>
            </a:r>
            <a:r>
              <a:rPr lang="de-DE" dirty="0" smtClean="0">
                <a:solidFill>
                  <a:schemeClr val="tx1"/>
                </a:solidFill>
              </a:rPr>
              <a:t> experimental halls</a:t>
            </a:r>
            <a:r>
              <a:rPr lang="de-DE" dirty="0">
                <a:solidFill>
                  <a:schemeClr val="tx1"/>
                </a:solidFill>
              </a:rPr>
              <a:t>,</a:t>
            </a:r>
            <a:r>
              <a:rPr lang="de-DE" dirty="0" smtClean="0">
                <a:solidFill>
                  <a:schemeClr val="tx1"/>
                </a:solidFill>
              </a:rPr>
              <a:t>10 </a:t>
            </a:r>
            <a:r>
              <a:rPr lang="de-DE" dirty="0" err="1" smtClean="0">
                <a:solidFill>
                  <a:schemeClr val="tx1"/>
                </a:solidFill>
              </a:rPr>
              <a:t>new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beamlines</a:t>
            </a:r>
            <a:endParaRPr lang="de-DE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725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5219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200" b="0">
                <a:solidFill>
                  <a:schemeClr val="bg2"/>
                </a:solidFill>
              </a:rPr>
              <a:t>Gero Kube, DESY / MDI</a:t>
            </a:r>
            <a:endParaRPr lang="en-GB" altLang="de-DE" sz="1200" b="0">
              <a:solidFill>
                <a:schemeClr val="bg2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  <a:noFill/>
          <a:ln/>
        </p:spPr>
        <p:txBody>
          <a:bodyPr/>
          <a:lstStyle/>
          <a:p>
            <a:pPr algn="l"/>
            <a:r>
              <a:rPr lang="de-DE" altLang="de-DE" sz="3200" dirty="0">
                <a:solidFill>
                  <a:srgbClr val="003E6E"/>
                </a:solidFill>
                <a:latin typeface="Comic Sans MS" pitchFamily="66" charset="0"/>
              </a:rPr>
              <a:t>PETRA </a:t>
            </a:r>
            <a:r>
              <a:rPr lang="de-DE" altLang="de-DE" sz="3200" dirty="0" smtClean="0">
                <a:solidFill>
                  <a:srgbClr val="003E6E"/>
                </a:solidFill>
                <a:latin typeface="Comic Sans MS" pitchFamily="66" charset="0"/>
              </a:rPr>
              <a:t>Extension</a:t>
            </a:r>
            <a:endParaRPr lang="en-GB" altLang="de-DE" sz="3200" dirty="0">
              <a:solidFill>
                <a:srgbClr val="003E6E"/>
              </a:solidFill>
              <a:latin typeface="Comic Sans MS" pitchFamily="66" charset="0"/>
            </a:endParaRPr>
          </a:p>
        </p:txBody>
      </p:sp>
      <p:pic>
        <p:nvPicPr>
          <p:cNvPr id="265223" name="Picture 7" descr="HG_LOGO_S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5224" name="Picture 8" descr="DESY-Logo-cyan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133" y="980728"/>
            <a:ext cx="4228110" cy="3096344"/>
          </a:xfrm>
          <a:prstGeom prst="rect">
            <a:avLst/>
          </a:prstGeom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50825" y="931863"/>
            <a:ext cx="108081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5"/>
              </a:buBlip>
            </a:pPr>
            <a:r>
              <a:rPr lang="de-DE" dirty="0">
                <a:solidFill>
                  <a:srgbClr val="0000FF"/>
                </a:solidFill>
              </a:rPr>
              <a:t>  </a:t>
            </a:r>
            <a:r>
              <a:rPr lang="de-DE" dirty="0" smtClean="0">
                <a:solidFill>
                  <a:srgbClr val="0000FF"/>
                </a:solidFill>
              </a:rPr>
              <a:t>P3X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49091" y="1321023"/>
            <a:ext cx="34468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6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long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smtClean="0">
                <a:solidFill>
                  <a:schemeClr val="accent2"/>
                </a:solidFill>
              </a:rPr>
              <a:t>PETRA </a:t>
            </a:r>
            <a:r>
              <a:rPr lang="de-DE" dirty="0" err="1" smtClean="0">
                <a:solidFill>
                  <a:schemeClr val="accent2"/>
                </a:solidFill>
              </a:rPr>
              <a:t>shutdown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started</a:t>
            </a:r>
            <a:r>
              <a:rPr lang="de-DE" dirty="0" smtClean="0">
                <a:solidFill>
                  <a:schemeClr val="accent2"/>
                </a:solidFill>
              </a:rPr>
              <a:t> 02/2014</a:t>
            </a:r>
          </a:p>
          <a:p>
            <a:pPr eaLnBrk="1" hangingPunct="1">
              <a:buFontTx/>
              <a:buBlip>
                <a:blip r:embed="rId6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construction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work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progress</a:t>
            </a:r>
            <a:endParaRPr lang="de-DE" dirty="0" smtClean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Blip>
                <a:blip r:embed="rId6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back in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user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operation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after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about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1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year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endParaRPr lang="de-DE" dirty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1520" y="2661797"/>
            <a:ext cx="6758706" cy="3279776"/>
            <a:chOff x="251520" y="2661797"/>
            <a:chExt cx="6758706" cy="3279776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755578" y="4149082"/>
              <a:ext cx="6254648" cy="1792491"/>
              <a:chOff x="611560" y="4339550"/>
              <a:chExt cx="6873240" cy="1969770"/>
            </a:xfrm>
          </p:grpSpPr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4339550"/>
                <a:ext cx="6873240" cy="19697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3500506" y="5788012"/>
                <a:ext cx="1368152" cy="468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004048" y="5661248"/>
                <a:ext cx="2304256" cy="468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355263" y="5546110"/>
                <a:ext cx="288231" cy="442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939953" y="5471102"/>
                <a:ext cx="288231" cy="442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797678" y="5866904"/>
                <a:ext cx="288231" cy="442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251520" y="2661797"/>
              <a:ext cx="324036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>
                  <a:solidFill>
                    <a:srgbClr val="0000FF"/>
                  </a:solidFill>
                </a:rPr>
                <a:t>  </a:t>
              </a:r>
              <a:r>
                <a:rPr lang="de-DE" dirty="0" err="1">
                  <a:solidFill>
                    <a:srgbClr val="0000FF"/>
                  </a:solidFill>
                </a:rPr>
                <a:t>a</a:t>
              </a:r>
              <a:r>
                <a:rPr lang="de-DE" dirty="0" err="1" smtClean="0">
                  <a:solidFill>
                    <a:srgbClr val="0000FF"/>
                  </a:solidFill>
                </a:rPr>
                <a:t>ccelerator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solidFill>
                    <a:srgbClr val="0000FF"/>
                  </a:solidFill>
                </a:rPr>
                <a:t>modifications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549787" y="3050957"/>
              <a:ext cx="5030326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6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about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50m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of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the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storage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ring will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be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modified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on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either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side</a:t>
              </a:r>
              <a:endParaRPr lang="de-DE" dirty="0" smtClean="0">
                <a:solidFill>
                  <a:schemeClr val="accent2"/>
                </a:solidFill>
              </a:endParaRPr>
            </a:p>
            <a:p>
              <a:pPr eaLnBrk="1" hangingPunct="1">
                <a:buFontTx/>
                <a:buBlip>
                  <a:blip r:embed="rId6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short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dipoles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,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no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sextupoles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,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space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for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undulators</a:t>
              </a:r>
              <a:endPara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>
                <a:buFontTx/>
                <a:buBlip>
                  <a:blip r:embed="rId6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concrete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base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instead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of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girders</a:t>
              </a:r>
              <a:endPara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20071" y="5445224"/>
            <a:ext cx="3796171" cy="1188423"/>
            <a:chOff x="5684600" y="5474102"/>
            <a:chExt cx="3331644" cy="1188423"/>
          </a:xfrm>
        </p:grpSpPr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5684600" y="5474102"/>
              <a:ext cx="198374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5"/>
                </a:buBlip>
              </a:pPr>
              <a:r>
                <a:rPr lang="de-DE" dirty="0">
                  <a:solidFill>
                    <a:srgbClr val="0000FF"/>
                  </a:solidFill>
                </a:rPr>
                <a:t>  </a:t>
              </a:r>
              <a:r>
                <a:rPr lang="de-DE" dirty="0" smtClean="0">
                  <a:solidFill>
                    <a:srgbClr val="0000FF"/>
                  </a:solidFill>
                </a:rPr>
                <a:t>beam </a:t>
              </a:r>
              <a:r>
                <a:rPr lang="de-DE" dirty="0" err="1" smtClean="0">
                  <a:solidFill>
                    <a:srgbClr val="0000FF"/>
                  </a:solidFill>
                </a:rPr>
                <a:t>diagnostics</a:t>
              </a:r>
              <a:r>
                <a:rPr lang="de-DE" dirty="0" smtClean="0">
                  <a:solidFill>
                    <a:srgbClr val="0000FF"/>
                  </a:solidFill>
                </a:rPr>
                <a:t> 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26" name="Text Box 12"/>
            <p:cNvSpPr txBox="1">
              <a:spLocks noChangeArrowheads="1"/>
            </p:cNvSpPr>
            <p:nvPr/>
          </p:nvSpPr>
          <p:spPr bwMode="auto">
            <a:xfrm>
              <a:off x="5949692" y="5816139"/>
              <a:ext cx="3066552" cy="846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6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copy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and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paste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of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existing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P3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diagnostics</a:t>
              </a:r>
              <a:endPara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dirty="0" smtClean="0">
                  <a:solidFill>
                    <a:schemeClr val="tx1"/>
                  </a:solidFill>
                </a:rPr>
                <a:t>      →  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no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time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for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new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developments</a:t>
              </a:r>
              <a:endParaRPr lang="de-DE" dirty="0" smtClean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0129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7" name="Line 9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8298" name="Line 10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8299" name="Text Box 11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200" b="0">
                <a:solidFill>
                  <a:schemeClr val="bg2"/>
                </a:solidFill>
              </a:rPr>
              <a:t>Gero Kube, DESY / MDI</a:t>
            </a:r>
            <a:endParaRPr lang="en-GB" altLang="de-DE" sz="1200" b="0">
              <a:solidFill>
                <a:schemeClr val="bg2"/>
              </a:solidFill>
            </a:endParaRPr>
          </a:p>
        </p:txBody>
      </p:sp>
      <p:sp>
        <p:nvSpPr>
          <p:cNvPr id="268300" name="Rectangle 1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  <a:noFill/>
          <a:ln/>
        </p:spPr>
        <p:txBody>
          <a:bodyPr/>
          <a:lstStyle/>
          <a:p>
            <a:pPr algn="l"/>
            <a:r>
              <a:rPr lang="de-DE" altLang="de-DE" sz="3200" dirty="0" err="1" smtClean="0">
                <a:solidFill>
                  <a:srgbClr val="003E6E"/>
                </a:solidFill>
                <a:latin typeface="Comic Sans MS" pitchFamily="66" charset="0"/>
              </a:rPr>
              <a:t>Diagnostics</a:t>
            </a:r>
            <a:r>
              <a:rPr lang="de-DE" altLang="de-DE" sz="3200" dirty="0" smtClean="0">
                <a:solidFill>
                  <a:srgbClr val="003E6E"/>
                </a:solidFill>
                <a:latin typeface="Comic Sans MS" pitchFamily="66" charset="0"/>
              </a:rPr>
              <a:t> (P3 Design Report)</a:t>
            </a:r>
            <a:endParaRPr lang="en-GB" altLang="de-DE" sz="3200" dirty="0">
              <a:solidFill>
                <a:srgbClr val="003E6E"/>
              </a:solidFill>
              <a:latin typeface="Comic Sans MS" pitchFamily="66" charset="0"/>
            </a:endParaRPr>
          </a:p>
        </p:txBody>
      </p:sp>
      <p:sp>
        <p:nvSpPr>
          <p:cNvPr id="268301" name="Rectangle 13"/>
          <p:cNvSpPr>
            <a:spLocks noChangeArrowheads="1"/>
          </p:cNvSpPr>
          <p:nvPr/>
        </p:nvSpPr>
        <p:spPr bwMode="auto">
          <a:xfrm>
            <a:off x="323850" y="796925"/>
            <a:ext cx="604837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de-DE" sz="2400" b="0">
              <a:latin typeface="Times New Roman" pitchFamily="18" charset="0"/>
            </a:endParaRPr>
          </a:p>
        </p:txBody>
      </p:sp>
      <p:pic>
        <p:nvPicPr>
          <p:cNvPr id="268302" name="Picture 14" descr="HG_LOGO_S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8303" name="Picture 15" descr="DESY-Logo-cyan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8318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965" y="908720"/>
            <a:ext cx="6409283" cy="468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8319" name="Text Box 31"/>
          <p:cNvSpPr txBox="1">
            <a:spLocks noChangeArrowheads="1"/>
          </p:cNvSpPr>
          <p:nvPr/>
        </p:nvSpPr>
        <p:spPr bwMode="auto">
          <a:xfrm>
            <a:off x="6931025" y="1412875"/>
            <a:ext cx="2124299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altLang="de-DE" sz="1800" b="0" u="sng" dirty="0">
                <a:solidFill>
                  <a:srgbClr val="0000FF"/>
                </a:solidFill>
              </a:rPr>
              <a:t>PETRA III: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400" b="0" dirty="0">
                <a:solidFill>
                  <a:schemeClr val="tx1"/>
                </a:solidFill>
              </a:rPr>
              <a:t> 228 BPMs </a:t>
            </a:r>
          </a:p>
          <a:p>
            <a:pPr>
              <a:spcBef>
                <a:spcPct val="0"/>
              </a:spcBef>
            </a:pPr>
            <a:r>
              <a:rPr lang="de-DE" altLang="de-DE" sz="1400" b="0" dirty="0">
                <a:solidFill>
                  <a:schemeClr val="tx1"/>
                </a:solidFill>
              </a:rPr>
              <a:t>    </a:t>
            </a:r>
            <a:r>
              <a:rPr lang="de-DE" altLang="de-DE" sz="1400" b="0" dirty="0">
                <a:solidFill>
                  <a:schemeClr val="tx1"/>
                </a:solidFill>
                <a:cs typeface="Times New Roman" pitchFamily="18" charset="0"/>
              </a:rPr>
              <a:t>→ </a:t>
            </a:r>
            <a:r>
              <a:rPr lang="de-DE" altLang="de-DE" sz="1400" b="0" dirty="0">
                <a:solidFill>
                  <a:schemeClr val="tx1"/>
                </a:solidFill>
              </a:rPr>
              <a:t>226 </a:t>
            </a:r>
            <a:r>
              <a:rPr lang="de-DE" altLang="de-DE" sz="1400" b="0" dirty="0" err="1">
                <a:solidFill>
                  <a:schemeClr val="tx1"/>
                </a:solidFill>
              </a:rPr>
              <a:t>for</a:t>
            </a:r>
            <a:r>
              <a:rPr lang="de-DE" altLang="de-DE" sz="1400" b="0" dirty="0">
                <a:solidFill>
                  <a:schemeClr val="tx1"/>
                </a:solidFill>
              </a:rPr>
              <a:t> </a:t>
            </a:r>
            <a:r>
              <a:rPr lang="de-DE" altLang="de-DE" dirty="0">
                <a:solidFill>
                  <a:schemeClr val="tx1"/>
                </a:solidFill>
              </a:rPr>
              <a:t>O</a:t>
            </a:r>
            <a:r>
              <a:rPr lang="de-DE" altLang="de-DE" sz="1400" b="0" dirty="0" smtClean="0">
                <a:solidFill>
                  <a:schemeClr val="tx1"/>
                </a:solidFill>
              </a:rPr>
              <a:t>rbit</a:t>
            </a:r>
            <a:endParaRPr lang="de-DE" altLang="de-DE" sz="14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de-DE" altLang="de-DE" sz="1400" b="0" dirty="0">
                <a:solidFill>
                  <a:schemeClr val="tx1"/>
                </a:solidFill>
              </a:rPr>
              <a:t>    </a:t>
            </a:r>
            <a:r>
              <a:rPr lang="de-DE" altLang="de-DE" sz="1400" b="0" dirty="0">
                <a:solidFill>
                  <a:schemeClr val="tx1"/>
                </a:solidFill>
                <a:cs typeface="Times New Roman" pitchFamily="18" charset="0"/>
              </a:rPr>
              <a:t>→ 227 </a:t>
            </a:r>
            <a:r>
              <a:rPr lang="de-DE" altLang="de-DE" sz="1400" b="0" dirty="0" err="1">
                <a:solidFill>
                  <a:schemeClr val="tx1"/>
                </a:solidFill>
                <a:cs typeface="Times New Roman" pitchFamily="18" charset="0"/>
              </a:rPr>
              <a:t>Libera</a:t>
            </a:r>
            <a:r>
              <a:rPr lang="de-DE" altLang="de-DE" sz="1400" b="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de-DE" altLang="de-DE" sz="1400" b="0" dirty="0" err="1">
                <a:solidFill>
                  <a:schemeClr val="tx1"/>
                </a:solidFill>
                <a:cs typeface="Times New Roman" pitchFamily="18" charset="0"/>
              </a:rPr>
              <a:t>Brilliance</a:t>
            </a:r>
            <a:endParaRPr lang="de-DE" altLang="de-DE" sz="1400" b="0" dirty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400" b="0" dirty="0">
                <a:solidFill>
                  <a:schemeClr val="tx1"/>
                </a:solidFill>
              </a:rPr>
              <a:t> 6 </a:t>
            </a:r>
            <a:r>
              <a:rPr lang="de-DE" altLang="de-DE" dirty="0" err="1" smtClean="0">
                <a:solidFill>
                  <a:schemeClr val="tx1"/>
                </a:solidFill>
              </a:rPr>
              <a:t>c</a:t>
            </a:r>
            <a:r>
              <a:rPr lang="de-DE" altLang="de-DE" sz="1400" b="0" dirty="0" err="1" smtClean="0">
                <a:solidFill>
                  <a:schemeClr val="tx1"/>
                </a:solidFill>
              </a:rPr>
              <a:t>urrent</a:t>
            </a:r>
            <a:r>
              <a:rPr lang="de-DE" altLang="de-DE" sz="1400" b="0" dirty="0" smtClean="0">
                <a:solidFill>
                  <a:schemeClr val="tx1"/>
                </a:solidFill>
              </a:rPr>
              <a:t> </a:t>
            </a:r>
            <a:r>
              <a:rPr lang="de-DE" altLang="de-DE" sz="1400" b="0" dirty="0" err="1" smtClean="0">
                <a:solidFill>
                  <a:schemeClr val="tx1"/>
                </a:solidFill>
              </a:rPr>
              <a:t>monitors</a:t>
            </a:r>
            <a:endParaRPr lang="de-DE" altLang="de-DE" sz="14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400" b="0" dirty="0">
                <a:solidFill>
                  <a:schemeClr val="tx1"/>
                </a:solidFill>
              </a:rPr>
              <a:t> 2 </a:t>
            </a:r>
            <a:r>
              <a:rPr lang="de-DE" altLang="de-DE" sz="1400" b="0" dirty="0" err="1">
                <a:solidFill>
                  <a:schemeClr val="tx1"/>
                </a:solidFill>
              </a:rPr>
              <a:t>Stripline</a:t>
            </a:r>
            <a:r>
              <a:rPr lang="de-DE" altLang="de-DE" sz="1400" b="0" dirty="0">
                <a:solidFill>
                  <a:schemeClr val="tx1"/>
                </a:solidFill>
              </a:rPr>
              <a:t>-BPMs </a:t>
            </a:r>
            <a:r>
              <a:rPr lang="de-DE" altLang="de-DE" sz="1400" b="0" dirty="0" err="1">
                <a:solidFill>
                  <a:schemeClr val="tx1"/>
                </a:solidFill>
              </a:rPr>
              <a:t>and</a:t>
            </a:r>
            <a:r>
              <a:rPr lang="de-DE" altLang="de-DE" sz="1400" b="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de-DE" altLang="de-DE" sz="1400" b="0" dirty="0">
                <a:solidFill>
                  <a:schemeClr val="tx1"/>
                </a:solidFill>
              </a:rPr>
              <a:t>   2 Button-BPMs </a:t>
            </a:r>
            <a:r>
              <a:rPr lang="de-DE" altLang="de-DE" sz="1400" b="0" dirty="0" err="1">
                <a:solidFill>
                  <a:schemeClr val="tx1"/>
                </a:solidFill>
              </a:rPr>
              <a:t>for</a:t>
            </a:r>
            <a:endParaRPr lang="de-DE" altLang="de-DE" sz="14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de-DE" altLang="de-DE" sz="1400" b="0" dirty="0">
                <a:solidFill>
                  <a:schemeClr val="tx1"/>
                </a:solidFill>
              </a:rPr>
              <a:t>   </a:t>
            </a:r>
            <a:r>
              <a:rPr lang="de-DE" altLang="de-DE" sz="1400" b="0" dirty="0" err="1">
                <a:solidFill>
                  <a:schemeClr val="tx1"/>
                </a:solidFill>
              </a:rPr>
              <a:t>Multibunch</a:t>
            </a:r>
            <a:r>
              <a:rPr lang="de-DE" altLang="de-DE" sz="1400" b="0" dirty="0">
                <a:solidFill>
                  <a:schemeClr val="tx1"/>
                </a:solidFill>
              </a:rPr>
              <a:t> Feedback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400" b="0" dirty="0">
                <a:solidFill>
                  <a:schemeClr val="tx1"/>
                </a:solidFill>
              </a:rPr>
              <a:t> 1 Button-BPM </a:t>
            </a:r>
            <a:r>
              <a:rPr lang="de-DE" altLang="de-DE" sz="1400" b="0" dirty="0" err="1">
                <a:solidFill>
                  <a:schemeClr val="tx1"/>
                </a:solidFill>
              </a:rPr>
              <a:t>for</a:t>
            </a:r>
            <a:r>
              <a:rPr lang="de-DE" altLang="de-DE" sz="1400" b="0" dirty="0">
                <a:solidFill>
                  <a:schemeClr val="tx1"/>
                </a:solidFill>
              </a:rPr>
              <a:t> </a:t>
            </a:r>
            <a:r>
              <a:rPr lang="de-DE" altLang="de-DE" sz="1400" b="0" dirty="0" err="1">
                <a:solidFill>
                  <a:schemeClr val="tx1"/>
                </a:solidFill>
              </a:rPr>
              <a:t>longi</a:t>
            </a:r>
            <a:r>
              <a:rPr lang="de-DE" altLang="de-DE" sz="1400" b="0" dirty="0">
                <a:solidFill>
                  <a:schemeClr val="tx1"/>
                </a:solidFill>
              </a:rPr>
              <a:t>-</a:t>
            </a:r>
          </a:p>
          <a:p>
            <a:pPr>
              <a:spcBef>
                <a:spcPct val="0"/>
              </a:spcBef>
            </a:pPr>
            <a:r>
              <a:rPr lang="de-DE" altLang="de-DE" sz="1400" b="0" dirty="0">
                <a:solidFill>
                  <a:schemeClr val="tx1"/>
                </a:solidFill>
              </a:rPr>
              <a:t>   </a:t>
            </a:r>
            <a:r>
              <a:rPr lang="de-DE" altLang="de-DE" sz="1400" b="0" dirty="0" err="1">
                <a:solidFill>
                  <a:schemeClr val="tx1"/>
                </a:solidFill>
              </a:rPr>
              <a:t>tudinal</a:t>
            </a:r>
            <a:r>
              <a:rPr lang="de-DE" altLang="de-DE" sz="1400" b="0" dirty="0">
                <a:solidFill>
                  <a:schemeClr val="tx1"/>
                </a:solidFill>
              </a:rPr>
              <a:t> Feedback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400" b="0" dirty="0">
                <a:solidFill>
                  <a:schemeClr val="tx1"/>
                </a:solidFill>
              </a:rPr>
              <a:t> 1 Wall Gap Monitor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400" b="0" dirty="0">
                <a:solidFill>
                  <a:schemeClr val="tx1"/>
                </a:solidFill>
              </a:rPr>
              <a:t> 1 </a:t>
            </a:r>
            <a:r>
              <a:rPr lang="de-DE" altLang="de-DE" sz="1400" b="0" dirty="0" smtClean="0">
                <a:solidFill>
                  <a:schemeClr val="tx1"/>
                </a:solidFill>
              </a:rPr>
              <a:t>Laser </a:t>
            </a:r>
            <a:r>
              <a:rPr lang="de-DE" altLang="de-DE" sz="1400" b="0" dirty="0" err="1" smtClean="0">
                <a:solidFill>
                  <a:schemeClr val="tx1"/>
                </a:solidFill>
              </a:rPr>
              <a:t>Wire</a:t>
            </a:r>
            <a:r>
              <a:rPr lang="de-DE" altLang="de-DE" sz="1400" b="0" dirty="0" smtClean="0">
                <a:solidFill>
                  <a:schemeClr val="tx1"/>
                </a:solidFill>
              </a:rPr>
              <a:t> Scanner</a:t>
            </a:r>
            <a:endParaRPr lang="de-DE" altLang="de-DE" sz="14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400" b="0" dirty="0">
                <a:solidFill>
                  <a:schemeClr val="tx1"/>
                </a:solidFill>
              </a:rPr>
              <a:t> 2 </a:t>
            </a:r>
            <a:r>
              <a:rPr lang="de-DE" altLang="de-DE" sz="1400" b="0" dirty="0" err="1">
                <a:solidFill>
                  <a:schemeClr val="tx1"/>
                </a:solidFill>
              </a:rPr>
              <a:t>Beamlines</a:t>
            </a:r>
            <a:r>
              <a:rPr lang="de-DE" altLang="de-DE" sz="1400" b="0" dirty="0">
                <a:solidFill>
                  <a:schemeClr val="tx1"/>
                </a:solidFill>
              </a:rPr>
              <a:t> </a:t>
            </a:r>
            <a:r>
              <a:rPr lang="de-DE" altLang="de-DE" sz="1400" b="0" dirty="0" err="1">
                <a:solidFill>
                  <a:schemeClr val="tx1"/>
                </a:solidFill>
              </a:rPr>
              <a:t>for</a:t>
            </a:r>
            <a:r>
              <a:rPr lang="de-DE" altLang="de-DE" sz="1400" b="0" dirty="0">
                <a:solidFill>
                  <a:schemeClr val="tx1"/>
                </a:solidFill>
              </a:rPr>
              <a:t> </a:t>
            </a:r>
            <a:r>
              <a:rPr lang="de-DE" altLang="de-DE" sz="1400" b="0" dirty="0" err="1">
                <a:solidFill>
                  <a:schemeClr val="tx1"/>
                </a:solidFill>
              </a:rPr>
              <a:t>Emit</a:t>
            </a:r>
            <a:r>
              <a:rPr lang="de-DE" altLang="de-DE" sz="1400" b="0" dirty="0">
                <a:solidFill>
                  <a:schemeClr val="tx1"/>
                </a:solidFill>
              </a:rPr>
              <a:t>-</a:t>
            </a:r>
          </a:p>
          <a:p>
            <a:pPr>
              <a:spcBef>
                <a:spcPct val="0"/>
              </a:spcBef>
            </a:pPr>
            <a:r>
              <a:rPr lang="de-DE" altLang="de-DE" sz="1400" b="0" dirty="0">
                <a:solidFill>
                  <a:schemeClr val="tx1"/>
                </a:solidFill>
              </a:rPr>
              <a:t>   </a:t>
            </a:r>
            <a:r>
              <a:rPr lang="de-DE" altLang="de-DE" sz="1400" b="0" dirty="0" err="1">
                <a:solidFill>
                  <a:schemeClr val="tx1"/>
                </a:solidFill>
              </a:rPr>
              <a:t>tance</a:t>
            </a:r>
            <a:r>
              <a:rPr lang="de-DE" altLang="de-DE" sz="1400" b="0" dirty="0">
                <a:solidFill>
                  <a:schemeClr val="tx1"/>
                </a:solidFill>
              </a:rPr>
              <a:t> </a:t>
            </a:r>
            <a:r>
              <a:rPr lang="de-DE" altLang="de-DE" sz="1400" b="0" dirty="0" err="1">
                <a:solidFill>
                  <a:schemeClr val="tx1"/>
                </a:solidFill>
              </a:rPr>
              <a:t>Diagnostics</a:t>
            </a:r>
            <a:endParaRPr lang="de-DE" altLang="de-DE" sz="14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400" b="0" dirty="0">
                <a:solidFill>
                  <a:schemeClr val="tx1"/>
                </a:solidFill>
              </a:rPr>
              <a:t> 3 Screens</a:t>
            </a:r>
          </a:p>
          <a:p>
            <a:pPr>
              <a:spcBef>
                <a:spcPct val="0"/>
              </a:spcBef>
            </a:pPr>
            <a:endParaRPr lang="de-DE" altLang="de-DE" sz="14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de-DE" altLang="de-DE" sz="1800" b="0" u="sng" dirty="0">
                <a:solidFill>
                  <a:srgbClr val="0000FF"/>
                </a:solidFill>
              </a:rPr>
              <a:t>Transfer Lines: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400" b="0" dirty="0">
                <a:solidFill>
                  <a:schemeClr val="tx1"/>
                </a:solidFill>
              </a:rPr>
              <a:t> 20 BPMs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400" b="0" dirty="0">
                <a:solidFill>
                  <a:schemeClr val="tx1"/>
                </a:solidFill>
              </a:rPr>
              <a:t> 10 </a:t>
            </a:r>
            <a:r>
              <a:rPr lang="de-DE" altLang="de-DE" sz="1400" b="0" dirty="0" err="1">
                <a:solidFill>
                  <a:schemeClr val="tx1"/>
                </a:solidFill>
              </a:rPr>
              <a:t>Current</a:t>
            </a:r>
            <a:r>
              <a:rPr lang="de-DE" altLang="de-DE" sz="1400" b="0" dirty="0">
                <a:solidFill>
                  <a:schemeClr val="tx1"/>
                </a:solidFill>
              </a:rPr>
              <a:t> Monitors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400" b="0" dirty="0">
                <a:solidFill>
                  <a:schemeClr val="tx1"/>
                </a:solidFill>
              </a:rPr>
              <a:t> 4 Wall Gap Monitors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400" b="0" dirty="0">
                <a:solidFill>
                  <a:schemeClr val="tx1"/>
                </a:solidFill>
              </a:rPr>
              <a:t> 11 Screens</a:t>
            </a: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79712" y="5877272"/>
            <a:ext cx="3312368" cy="523220"/>
            <a:chOff x="1547664" y="5805264"/>
            <a:chExt cx="3312368" cy="523220"/>
          </a:xfrm>
        </p:grpSpPr>
        <p:grpSp>
          <p:nvGrpSpPr>
            <p:cNvPr id="13" name="Group 1"/>
            <p:cNvGrpSpPr>
              <a:grpSpLocks/>
            </p:cNvGrpSpPr>
            <p:nvPr/>
          </p:nvGrpSpPr>
          <p:grpSpPr bwMode="auto">
            <a:xfrm>
              <a:off x="1547664" y="5857527"/>
              <a:ext cx="1790867" cy="307777"/>
              <a:chOff x="2805811" y="5943055"/>
              <a:chExt cx="1791285" cy="307579"/>
            </a:xfrm>
          </p:grpSpPr>
          <p:sp>
            <p:nvSpPr>
              <p:cNvPr id="14" name="AutoShape 123"/>
              <p:cNvSpPr>
                <a:spLocks noChangeArrowheads="1"/>
              </p:cNvSpPr>
              <p:nvPr/>
            </p:nvSpPr>
            <p:spPr bwMode="auto">
              <a:xfrm flipH="1">
                <a:off x="2805811" y="5999187"/>
                <a:ext cx="364348" cy="215900"/>
              </a:xfrm>
              <a:prstGeom prst="leftArrow">
                <a:avLst>
                  <a:gd name="adj1" fmla="val 50000"/>
                  <a:gd name="adj2" fmla="val 47791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" name="Text Box 124"/>
              <p:cNvSpPr txBox="1">
                <a:spLocks noChangeArrowheads="1"/>
              </p:cNvSpPr>
              <p:nvPr/>
            </p:nvSpPr>
            <p:spPr bwMode="auto">
              <a:xfrm>
                <a:off x="3309836" y="5943055"/>
                <a:ext cx="1287260" cy="3075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dirty="0">
                    <a:ea typeface="Arial Unicode MS" pitchFamily="34" charset="-128"/>
                    <a:cs typeface="Arial Unicode MS" pitchFamily="34" charset="-128"/>
                  </a:rPr>
                  <a:t>  </a:t>
                </a:r>
                <a:r>
                  <a:rPr lang="en-US" dirty="0" smtClean="0">
                    <a:ea typeface="Arial Unicode MS" pitchFamily="34" charset="-128"/>
                    <a:cs typeface="Arial Unicode MS" pitchFamily="34" charset="-128"/>
                  </a:rPr>
                  <a:t>not sufficient:</a:t>
                </a:r>
                <a:endParaRPr lang="en-US" dirty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3566088" y="5805264"/>
              <a:ext cx="129394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Char char="•"/>
              </a:pPr>
              <a:r>
                <a:rPr lang="de-DE" altLang="de-DE" sz="1400" b="0" dirty="0" smtClean="0">
                  <a:solidFill>
                    <a:schemeClr val="tx1"/>
                  </a:solidFill>
                </a:rPr>
                <a:t> beam </a:t>
              </a:r>
              <a:r>
                <a:rPr lang="de-DE" altLang="de-DE" sz="1400" b="0" dirty="0" err="1" smtClean="0">
                  <a:solidFill>
                    <a:schemeClr val="tx1"/>
                  </a:solidFill>
                </a:rPr>
                <a:t>losses</a:t>
              </a:r>
              <a:endParaRPr lang="de-DE" altLang="de-DE" sz="1400" b="0" dirty="0" smtClean="0">
                <a:solidFill>
                  <a:schemeClr val="tx1"/>
                </a:solidFill>
                <a:cs typeface="Times New Roman" pitchFamily="18" charset="0"/>
              </a:endParaRPr>
            </a:p>
            <a:p>
              <a:pPr>
                <a:spcBef>
                  <a:spcPct val="0"/>
                </a:spcBef>
                <a:buFontTx/>
                <a:buChar char="•"/>
              </a:pPr>
              <a:r>
                <a:rPr lang="de-DE" altLang="de-DE" sz="1400" b="0" dirty="0" smtClean="0">
                  <a:solidFill>
                    <a:schemeClr val="tx1"/>
                  </a:solidFill>
                </a:rPr>
                <a:t> </a:t>
              </a:r>
              <a:r>
                <a:rPr lang="de-DE" altLang="de-DE" sz="1400" b="0" dirty="0" err="1" smtClean="0">
                  <a:solidFill>
                    <a:schemeClr val="tx1"/>
                  </a:solidFill>
                </a:rPr>
                <a:t>bunch</a:t>
              </a:r>
              <a:r>
                <a:rPr lang="de-DE" altLang="de-DE" sz="1400" b="0" dirty="0" smtClean="0">
                  <a:solidFill>
                    <a:schemeClr val="tx1"/>
                  </a:solidFill>
                </a:rPr>
                <a:t> </a:t>
              </a:r>
              <a:r>
                <a:rPr lang="de-DE" altLang="de-DE" sz="1400" b="0" dirty="0" err="1" smtClean="0">
                  <a:solidFill>
                    <a:schemeClr val="tx1"/>
                  </a:solidFill>
                </a:rPr>
                <a:t>purity</a:t>
              </a:r>
              <a:r>
                <a:rPr lang="de-DE" altLang="de-DE" sz="1400" b="0" dirty="0" smtClean="0">
                  <a:solidFill>
                    <a:schemeClr val="tx1"/>
                  </a:solidFill>
                </a:rPr>
                <a:t> </a:t>
              </a:r>
              <a:endParaRPr lang="de-DE" altLang="de-DE" sz="1400" b="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9555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200" b="0">
                <a:solidFill>
                  <a:schemeClr val="bg2"/>
                </a:solidFill>
              </a:rPr>
              <a:t>Gero Kube, DESY / MDI</a:t>
            </a:r>
            <a:endParaRPr lang="en-GB" altLang="de-DE" sz="1200" b="0">
              <a:solidFill>
                <a:schemeClr val="bg2"/>
              </a:solidFill>
            </a:endParaRPr>
          </a:p>
        </p:txBody>
      </p:sp>
      <p:sp>
        <p:nvSpPr>
          <p:cNvPr id="279557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  <a:noFill/>
          <a:ln/>
        </p:spPr>
        <p:txBody>
          <a:bodyPr/>
          <a:lstStyle/>
          <a:p>
            <a:pPr algn="l"/>
            <a:r>
              <a:rPr lang="de-DE" altLang="de-DE" sz="3200" dirty="0">
                <a:solidFill>
                  <a:srgbClr val="003E6E"/>
                </a:solidFill>
                <a:latin typeface="Comic Sans MS" pitchFamily="66" charset="0"/>
              </a:rPr>
              <a:t>BPM </a:t>
            </a:r>
            <a:r>
              <a:rPr lang="de-DE" altLang="de-DE" sz="3200" dirty="0" smtClean="0">
                <a:solidFill>
                  <a:srgbClr val="003E6E"/>
                </a:solidFill>
                <a:latin typeface="Comic Sans MS" pitchFamily="66" charset="0"/>
              </a:rPr>
              <a:t>System </a:t>
            </a:r>
            <a:r>
              <a:rPr lang="de-DE" altLang="de-DE" sz="3200" dirty="0" err="1" smtClean="0">
                <a:solidFill>
                  <a:srgbClr val="003E6E"/>
                </a:solidFill>
                <a:latin typeface="Comic Sans MS" pitchFamily="66" charset="0"/>
              </a:rPr>
              <a:t>Overview</a:t>
            </a:r>
            <a:endParaRPr lang="en-GB" altLang="de-DE" sz="3200" dirty="0">
              <a:solidFill>
                <a:srgbClr val="003E6E"/>
              </a:solidFill>
              <a:latin typeface="Comic Sans MS" pitchFamily="66" charset="0"/>
            </a:endParaRPr>
          </a:p>
        </p:txBody>
      </p:sp>
      <p:sp>
        <p:nvSpPr>
          <p:cNvPr id="279558" name="Rectangle 6"/>
          <p:cNvSpPr>
            <a:spLocks noChangeArrowheads="1"/>
          </p:cNvSpPr>
          <p:nvPr/>
        </p:nvSpPr>
        <p:spPr bwMode="auto">
          <a:xfrm>
            <a:off x="323850" y="796925"/>
            <a:ext cx="604837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de-DE" sz="2400" b="0">
              <a:latin typeface="Times New Roman" pitchFamily="18" charset="0"/>
            </a:endParaRPr>
          </a:p>
        </p:txBody>
      </p:sp>
      <p:pic>
        <p:nvPicPr>
          <p:cNvPr id="279559" name="Picture 7" descr="HG_LOGO_S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9560" name="Picture 8" descr="DESY-Logo-cyan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pic>
        <p:nvPicPr>
          <p:cNvPr id="121" name="Picture 24" descr="BPM_7-8el_Deta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470" y="3999275"/>
            <a:ext cx="1512290" cy="201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4503"/>
            <a:ext cx="1512168" cy="190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48861"/>
            <a:ext cx="1619530" cy="190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Text Box 11"/>
          <p:cNvSpPr txBox="1">
            <a:spLocks noChangeArrowheads="1"/>
          </p:cNvSpPr>
          <p:nvPr/>
        </p:nvSpPr>
        <p:spPr bwMode="auto">
          <a:xfrm>
            <a:off x="250825" y="931863"/>
            <a:ext cx="3817119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7"/>
              </a:buBlip>
            </a:pPr>
            <a:r>
              <a:rPr lang="de-DE" dirty="0">
                <a:solidFill>
                  <a:srgbClr val="0000FF"/>
                </a:solidFill>
              </a:rPr>
              <a:t>  </a:t>
            </a:r>
            <a:r>
              <a:rPr lang="de-DE" dirty="0" smtClean="0">
                <a:solidFill>
                  <a:srgbClr val="0000FF"/>
                </a:solidFill>
              </a:rPr>
              <a:t>BPM </a:t>
            </a:r>
            <a:r>
              <a:rPr lang="de-DE" dirty="0" err="1" smtClean="0">
                <a:solidFill>
                  <a:srgbClr val="0000FF"/>
                </a:solidFill>
              </a:rPr>
              <a:t>pickups</a:t>
            </a:r>
            <a:r>
              <a:rPr lang="de-DE" dirty="0" smtClean="0">
                <a:solidFill>
                  <a:srgbClr val="0000FF"/>
                </a:solidFill>
              </a:rPr>
              <a:t>:   </a:t>
            </a:r>
            <a:r>
              <a:rPr lang="de-DE" dirty="0">
                <a:solidFill>
                  <a:schemeClr val="tx1"/>
                </a:solidFill>
              </a:rPr>
              <a:t>8</a:t>
            </a:r>
            <a:r>
              <a:rPr lang="de-DE" dirty="0" smtClean="0">
                <a:solidFill>
                  <a:schemeClr val="tx1"/>
                </a:solidFill>
              </a:rPr>
              <a:t> different </a:t>
            </a:r>
            <a:r>
              <a:rPr lang="de-DE" dirty="0" err="1" smtClean="0">
                <a:solidFill>
                  <a:schemeClr val="tx1"/>
                </a:solidFill>
              </a:rPr>
              <a:t>pickup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types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6" name="Text Box 12"/>
          <p:cNvSpPr txBox="1">
            <a:spLocks noChangeArrowheads="1"/>
          </p:cNvSpPr>
          <p:nvPr/>
        </p:nvSpPr>
        <p:spPr bwMode="auto">
          <a:xfrm>
            <a:off x="549091" y="1249015"/>
            <a:ext cx="14306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8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new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octant</a:t>
            </a:r>
            <a:endParaRPr lang="de-DE" dirty="0" smtClean="0">
              <a:solidFill>
                <a:schemeClr val="accent2"/>
              </a:solidFill>
            </a:endParaRPr>
          </a:p>
        </p:txBody>
      </p:sp>
      <p:pic>
        <p:nvPicPr>
          <p:cNvPr id="127" name="Picture 25" descr="BPM_Gera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643" y="3999587"/>
            <a:ext cx="180402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Text Box 12"/>
          <p:cNvSpPr txBox="1">
            <a:spLocks noChangeArrowheads="1"/>
          </p:cNvSpPr>
          <p:nvPr/>
        </p:nvSpPr>
        <p:spPr bwMode="auto">
          <a:xfrm>
            <a:off x="701491" y="3645024"/>
            <a:ext cx="14306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8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old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octants</a:t>
            </a:r>
            <a:endParaRPr lang="de-DE" dirty="0" smtClean="0">
              <a:solidFill>
                <a:schemeClr val="accent2"/>
              </a:solidFill>
            </a:endParaRPr>
          </a:p>
        </p:txBody>
      </p:sp>
      <p:grpSp>
        <p:nvGrpSpPr>
          <p:cNvPr id="129" name="Group 128"/>
          <p:cNvGrpSpPr/>
          <p:nvPr/>
        </p:nvGrpSpPr>
        <p:grpSpPr>
          <a:xfrm>
            <a:off x="899592" y="6145559"/>
            <a:ext cx="2664827" cy="307777"/>
            <a:chOff x="899062" y="6073551"/>
            <a:chExt cx="2664827" cy="307777"/>
          </a:xfrm>
        </p:grpSpPr>
        <p:sp>
          <p:nvSpPr>
            <p:cNvPr id="130" name="Text Box 16"/>
            <p:cNvSpPr txBox="1">
              <a:spLocks noChangeArrowheads="1"/>
            </p:cNvSpPr>
            <p:nvPr/>
          </p:nvSpPr>
          <p:spPr bwMode="auto">
            <a:xfrm>
              <a:off x="1475265" y="6073551"/>
              <a:ext cx="2088624" cy="3077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de-DE" dirty="0" err="1">
                  <a:solidFill>
                    <a:schemeClr val="accent2"/>
                  </a:solidFill>
                </a:rPr>
                <a:t>n</a:t>
              </a:r>
              <a:r>
                <a:rPr lang="de-DE" dirty="0" err="1" smtClean="0">
                  <a:solidFill>
                    <a:schemeClr val="accent2"/>
                  </a:solidFill>
                </a:rPr>
                <a:t>umber</a:t>
              </a:r>
              <a:r>
                <a:rPr lang="de-DE" dirty="0" smtClean="0">
                  <a:solidFill>
                    <a:schemeClr val="accent2"/>
                  </a:solidFill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</a:rPr>
                <a:t>increases</a:t>
              </a:r>
              <a:r>
                <a:rPr lang="de-DE" dirty="0" smtClean="0">
                  <a:solidFill>
                    <a:schemeClr val="accent2"/>
                  </a:solidFill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</a:rPr>
                <a:t>for</a:t>
              </a:r>
              <a:r>
                <a:rPr lang="de-DE" dirty="0" smtClean="0">
                  <a:solidFill>
                    <a:schemeClr val="accent2"/>
                  </a:solidFill>
                </a:rPr>
                <a:t> P3X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sp>
          <p:nvSpPr>
            <p:cNvPr id="131" name="AutoShape 23"/>
            <p:cNvSpPr>
              <a:spLocks noChangeArrowheads="1"/>
            </p:cNvSpPr>
            <p:nvPr/>
          </p:nvSpPr>
          <p:spPr bwMode="auto">
            <a:xfrm flipH="1">
              <a:off x="899062" y="6123493"/>
              <a:ext cx="412873" cy="215954"/>
            </a:xfrm>
            <a:prstGeom prst="leftArrow">
              <a:avLst>
                <a:gd name="adj1" fmla="val 50000"/>
                <a:gd name="adj2" fmla="val 4779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chemeClr val="accent2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84373" y="925972"/>
            <a:ext cx="4252123" cy="4375236"/>
            <a:chOff x="4784373" y="925972"/>
            <a:chExt cx="4252123" cy="4375236"/>
          </a:xfrm>
        </p:grpSpPr>
        <p:pic>
          <p:nvPicPr>
            <p:cNvPr id="279566" name="Picture 1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4373" y="2924944"/>
              <a:ext cx="4252123" cy="2328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2" name="Text Box 11"/>
            <p:cNvSpPr txBox="1">
              <a:spLocks noChangeArrowheads="1"/>
            </p:cNvSpPr>
            <p:nvPr/>
          </p:nvSpPr>
          <p:spPr bwMode="auto">
            <a:xfrm>
              <a:off x="5147370" y="925972"/>
              <a:ext cx="30973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7"/>
                </a:buBlip>
              </a:pPr>
              <a:r>
                <a:rPr lang="de-DE" dirty="0">
                  <a:solidFill>
                    <a:srgbClr val="0000FF"/>
                  </a:solidFill>
                </a:rPr>
                <a:t>  </a:t>
              </a:r>
              <a:r>
                <a:rPr lang="de-DE" dirty="0" smtClean="0">
                  <a:solidFill>
                    <a:srgbClr val="0000FF"/>
                  </a:solidFill>
                </a:rPr>
                <a:t>BPM </a:t>
              </a:r>
              <a:r>
                <a:rPr lang="de-DE" dirty="0" err="1" smtClean="0">
                  <a:solidFill>
                    <a:srgbClr val="0000FF"/>
                  </a:solidFill>
                </a:rPr>
                <a:t>electronics</a:t>
              </a:r>
              <a:r>
                <a:rPr lang="de-DE" dirty="0" smtClean="0">
                  <a:solidFill>
                    <a:srgbClr val="0000FF"/>
                  </a:solidFill>
                </a:rPr>
                <a:t>:   </a:t>
              </a:r>
              <a:r>
                <a:rPr lang="de-DE" dirty="0" err="1" smtClean="0">
                  <a:solidFill>
                    <a:schemeClr val="tx1"/>
                  </a:solidFill>
                </a:rPr>
                <a:t>Libera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Brilliance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3" name="Text Box 12"/>
            <p:cNvSpPr txBox="1">
              <a:spLocks noChangeArrowheads="1"/>
            </p:cNvSpPr>
            <p:nvPr/>
          </p:nvSpPr>
          <p:spPr bwMode="auto">
            <a:xfrm>
              <a:off x="5580112" y="1249015"/>
              <a:ext cx="143062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8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P3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setup</a:t>
              </a:r>
              <a:endParaRPr lang="de-DE" dirty="0" smtClean="0">
                <a:solidFill>
                  <a:schemeClr val="accent2"/>
                </a:solidFill>
              </a:endParaRPr>
            </a:p>
          </p:txBody>
        </p:sp>
        <p:pic>
          <p:nvPicPr>
            <p:cNvPr id="135" name="Picture 9" descr="P101001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982" y="1706358"/>
              <a:ext cx="2993502" cy="93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" name="Text Box 17"/>
            <p:cNvSpPr txBox="1">
              <a:spLocks noChangeArrowheads="1"/>
            </p:cNvSpPr>
            <p:nvPr/>
          </p:nvSpPr>
          <p:spPr bwMode="auto">
            <a:xfrm>
              <a:off x="5291906" y="4962654"/>
              <a:ext cx="252045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de-DE" altLang="de-DE" sz="1600" b="0" dirty="0" smtClean="0">
                  <a:solidFill>
                    <a:schemeClr val="accent2"/>
                  </a:solidFill>
                  <a:cs typeface="Times New Roman" pitchFamily="18" charset="0"/>
                </a:rPr>
                <a:t>→ </a:t>
              </a:r>
              <a:r>
                <a:rPr lang="de-DE" altLang="de-DE" sz="1600" b="0" dirty="0" smtClean="0">
                  <a:solidFill>
                    <a:schemeClr val="accent2"/>
                  </a:solidFill>
                  <a:latin typeface="Comic Sans MS" pitchFamily="66" charset="0"/>
                </a:rPr>
                <a:t>  </a:t>
              </a:r>
              <a:r>
                <a:rPr lang="de-DE" altLang="de-DE" sz="1400" b="0" dirty="0" err="1" smtClean="0">
                  <a:solidFill>
                    <a:schemeClr val="accent2"/>
                  </a:solidFill>
                </a:rPr>
                <a:t>software</a:t>
              </a:r>
              <a:r>
                <a:rPr lang="de-DE" altLang="de-DE" sz="1400" b="0" dirty="0" smtClean="0">
                  <a:solidFill>
                    <a:schemeClr val="accent2"/>
                  </a:solidFill>
                </a:rPr>
                <a:t> </a:t>
              </a:r>
              <a:r>
                <a:rPr lang="de-DE" altLang="de-DE" sz="1400" b="0" dirty="0" err="1">
                  <a:solidFill>
                    <a:schemeClr val="accent2"/>
                  </a:solidFill>
                </a:rPr>
                <a:t>release</a:t>
              </a:r>
              <a:r>
                <a:rPr lang="de-DE" altLang="de-DE" sz="1400" b="0" dirty="0">
                  <a:solidFill>
                    <a:schemeClr val="accent2"/>
                  </a:solidFill>
                </a:rPr>
                <a:t> </a:t>
              </a:r>
              <a:r>
                <a:rPr lang="de-DE" altLang="de-DE" sz="1400" b="0" dirty="0" smtClean="0">
                  <a:solidFill>
                    <a:schemeClr val="accent2"/>
                  </a:solidFill>
                </a:rPr>
                <a:t>1.87</a:t>
              </a:r>
              <a:endParaRPr lang="en-GB" altLang="de-DE" sz="1400" b="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5867613" y="5733256"/>
            <a:ext cx="2304787" cy="307777"/>
            <a:chOff x="899062" y="6073551"/>
            <a:chExt cx="2304787" cy="307777"/>
          </a:xfrm>
        </p:grpSpPr>
        <p:sp>
          <p:nvSpPr>
            <p:cNvPr id="138" name="Text Box 16"/>
            <p:cNvSpPr txBox="1">
              <a:spLocks noChangeArrowheads="1"/>
            </p:cNvSpPr>
            <p:nvPr/>
          </p:nvSpPr>
          <p:spPr bwMode="auto">
            <a:xfrm>
              <a:off x="1475265" y="6073551"/>
              <a:ext cx="1728584" cy="3077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de-DE" dirty="0" smtClean="0">
                  <a:solidFill>
                    <a:schemeClr val="accent2"/>
                  </a:solidFill>
                </a:rPr>
                <a:t>P3X: upgrade </a:t>
              </a:r>
              <a:r>
                <a:rPr lang="de-DE" dirty="0" err="1" smtClean="0">
                  <a:solidFill>
                    <a:schemeClr val="accent2"/>
                  </a:solidFill>
                </a:rPr>
                <a:t>to</a:t>
              </a:r>
              <a:r>
                <a:rPr lang="de-DE" dirty="0" smtClean="0">
                  <a:solidFill>
                    <a:schemeClr val="accent2"/>
                  </a:solidFill>
                </a:rPr>
                <a:t> 2.09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sp>
          <p:nvSpPr>
            <p:cNvPr id="139" name="AutoShape 23"/>
            <p:cNvSpPr>
              <a:spLocks noChangeArrowheads="1"/>
            </p:cNvSpPr>
            <p:nvPr/>
          </p:nvSpPr>
          <p:spPr bwMode="auto">
            <a:xfrm flipH="1">
              <a:off x="899062" y="6123493"/>
              <a:ext cx="412873" cy="215954"/>
            </a:xfrm>
            <a:prstGeom prst="leftArrow">
              <a:avLst>
                <a:gd name="adj1" fmla="val 50000"/>
                <a:gd name="adj2" fmla="val 4779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chemeClr val="accent2"/>
                </a:solidFill>
              </a:endParaRPr>
            </a:p>
          </p:txBody>
        </p:sp>
      </p:grpSp>
      <p:sp>
        <p:nvSpPr>
          <p:cNvPr id="141" name="Text Box 4"/>
          <p:cNvSpPr txBox="1">
            <a:spLocks noChangeArrowheads="1"/>
          </p:cNvSpPr>
          <p:nvPr/>
        </p:nvSpPr>
        <p:spPr bwMode="auto">
          <a:xfrm>
            <a:off x="4427289" y="6193589"/>
            <a:ext cx="46092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 dirty="0">
                <a:solidFill>
                  <a:schemeClr val="bg2"/>
                </a:solidFill>
              </a:rPr>
              <a:t>I</a:t>
            </a:r>
            <a:r>
              <a:rPr lang="de-DE" sz="1200" dirty="0" smtClean="0">
                <a:solidFill>
                  <a:schemeClr val="bg2"/>
                </a:solidFill>
              </a:rPr>
              <a:t>. </a:t>
            </a:r>
            <a:r>
              <a:rPr lang="de-DE" sz="1200" dirty="0" err="1" smtClean="0">
                <a:solidFill>
                  <a:schemeClr val="bg2"/>
                </a:solidFill>
              </a:rPr>
              <a:t>Krouptchenkov</a:t>
            </a:r>
            <a:r>
              <a:rPr lang="de-DE" sz="1200" dirty="0" smtClean="0">
                <a:solidFill>
                  <a:schemeClr val="bg2"/>
                </a:solidFill>
              </a:rPr>
              <a:t> et al., </a:t>
            </a:r>
            <a:r>
              <a:rPr lang="de-DE" sz="1200" dirty="0" err="1" smtClean="0">
                <a:solidFill>
                  <a:schemeClr val="bg2"/>
                </a:solidFill>
              </a:rPr>
              <a:t>Proc</a:t>
            </a:r>
            <a:r>
              <a:rPr lang="de-DE" sz="1200" dirty="0" smtClean="0">
                <a:solidFill>
                  <a:schemeClr val="bg2"/>
                </a:solidFill>
              </a:rPr>
              <a:t>. DIPAC 2009, Basel, TUPD03, p. 291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1152128" cy="177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72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808080"/>
                </a:solidFill>
                <a:ea typeface="Arial Unicode MS" pitchFamily="34" charset="-128"/>
                <a:cs typeface="Arial Unicode MS" pitchFamily="34" charset="-128"/>
              </a:rPr>
              <a:t>Gero Kube, DESY / MDI</a:t>
            </a:r>
            <a:endParaRPr lang="en-GB" sz="1200">
              <a:solidFill>
                <a:srgbClr val="80808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74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</p:spPr>
        <p:txBody>
          <a:bodyPr/>
          <a:lstStyle/>
          <a:p>
            <a:pPr algn="l" eaLnBrk="1" hangingPunct="1"/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BPMs: Operational Experience (1)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pic>
        <p:nvPicPr>
          <p:cNvPr id="7175" name="Picture 6" descr="HG_LOGO_S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7" descr="DESY-Logo-cyan-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8"/>
          <p:cNvSpPr>
            <a:spLocks noChangeArrowheads="1"/>
          </p:cNvSpPr>
          <p:nvPr/>
        </p:nvSpPr>
        <p:spPr bwMode="auto">
          <a:xfrm>
            <a:off x="395288" y="963960"/>
            <a:ext cx="4824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5"/>
              </a:buBlip>
            </a:pP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BPM pickups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549091" y="1321023"/>
            <a:ext cx="4814997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6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BPMs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between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canted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undulator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cells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never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used</a:t>
            </a:r>
            <a:endParaRPr lang="de-DE" dirty="0" smtClean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   </a:t>
            </a:r>
            <a:r>
              <a:rPr lang="de-DE" dirty="0">
                <a:solidFill>
                  <a:schemeClr val="tx1"/>
                </a:solidFill>
              </a:rPr>
              <a:t>→ 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requirement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from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MAC</a:t>
            </a:r>
          </a:p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     →   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design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adapted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on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rush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from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APS</a:t>
            </a:r>
          </a:p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     →   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strong non-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linearities</a:t>
            </a:r>
            <a:endParaRPr lang="de-DE" dirty="0" smtClean="0">
              <a:solidFill>
                <a:schemeClr val="accent2"/>
              </a:solidFill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03419"/>
            <a:ext cx="1584176" cy="243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782313" y="1484784"/>
            <a:ext cx="5516337" cy="2200279"/>
            <a:chOff x="619961" y="3748493"/>
            <a:chExt cx="5516337" cy="2200279"/>
          </a:xfrm>
        </p:grpSpPr>
        <p:pic>
          <p:nvPicPr>
            <p:cNvPr id="32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961" y="3748497"/>
              <a:ext cx="2933700" cy="2200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598" y="3748493"/>
              <a:ext cx="2933700" cy="2200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 Box 3"/>
            <p:cNvSpPr txBox="1">
              <a:spLocks noChangeArrowheads="1"/>
            </p:cNvSpPr>
            <p:nvPr/>
          </p:nvSpPr>
          <p:spPr bwMode="auto">
            <a:xfrm>
              <a:off x="1386396" y="5013176"/>
              <a:ext cx="1656184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800" b="1" dirty="0" smtClean="0">
                  <a:solidFill>
                    <a:schemeClr val="tx1"/>
                  </a:solidFill>
                </a:rPr>
                <a:t>quasi </a:t>
              </a:r>
              <a:r>
                <a:rPr lang="de-DE" altLang="de-DE" sz="800" b="1" dirty="0" err="1" smtClean="0">
                  <a:solidFill>
                    <a:schemeClr val="tx1"/>
                  </a:solidFill>
                </a:rPr>
                <a:t>elliptical</a:t>
              </a:r>
              <a:r>
                <a:rPr lang="de-DE" altLang="de-DE" sz="800" b="1" dirty="0" smtClean="0">
                  <a:solidFill>
                    <a:schemeClr val="tx1"/>
                  </a:solidFill>
                </a:rPr>
                <a:t> </a:t>
              </a:r>
              <a:r>
                <a:rPr lang="de-DE" altLang="de-DE" sz="800" b="1" dirty="0" err="1" smtClean="0">
                  <a:solidFill>
                    <a:schemeClr val="tx1"/>
                  </a:solidFill>
                </a:rPr>
                <a:t>shape</a:t>
              </a:r>
              <a:r>
                <a:rPr lang="de-DE" altLang="de-DE" sz="800" b="1" dirty="0" smtClean="0">
                  <a:solidFill>
                    <a:schemeClr val="tx1"/>
                  </a:solidFill>
                </a:rPr>
                <a:t>:  </a:t>
              </a:r>
              <a:r>
                <a:rPr lang="en-US" altLang="de-DE" sz="800" b="1" dirty="0">
                  <a:solidFill>
                    <a:schemeClr val="tx1"/>
                  </a:solidFill>
                </a:rPr>
                <a:t>57x7 </a:t>
              </a:r>
              <a:r>
                <a:rPr lang="de-DE" altLang="de-DE" sz="800" b="1" dirty="0">
                  <a:solidFill>
                    <a:schemeClr val="tx1"/>
                  </a:solidFill>
                </a:rPr>
                <a:t>mm </a:t>
              </a:r>
            </a:p>
            <a:p>
              <a:pPr>
                <a:spcBef>
                  <a:spcPct val="50000"/>
                </a:spcBef>
              </a:pPr>
              <a:r>
                <a:rPr lang="de-DE" altLang="de-DE" sz="800" b="1" dirty="0" err="1" smtClean="0">
                  <a:solidFill>
                    <a:schemeClr val="tx1"/>
                  </a:solidFill>
                </a:rPr>
                <a:t>button</a:t>
              </a:r>
              <a:r>
                <a:rPr lang="de-DE" altLang="de-DE" sz="800" b="1" dirty="0" smtClean="0">
                  <a:solidFill>
                    <a:schemeClr val="tx1"/>
                  </a:solidFill>
                </a:rPr>
                <a:t> </a:t>
              </a:r>
              <a:r>
                <a:rPr lang="de-DE" altLang="de-DE" sz="800" b="1" dirty="0" err="1" smtClean="0">
                  <a:solidFill>
                    <a:schemeClr val="tx1"/>
                  </a:solidFill>
                </a:rPr>
                <a:t>distance</a:t>
              </a:r>
              <a:r>
                <a:rPr lang="de-DE" altLang="de-DE" sz="800" b="1" dirty="0" smtClean="0">
                  <a:solidFill>
                    <a:schemeClr val="tx1"/>
                  </a:solidFill>
                </a:rPr>
                <a:t>:  </a:t>
              </a:r>
              <a:r>
                <a:rPr lang="de-DE" altLang="de-DE" sz="800" b="1" dirty="0">
                  <a:solidFill>
                    <a:schemeClr val="tx1"/>
                  </a:solidFill>
                </a:rPr>
                <a:t>9.652 mm</a:t>
              </a:r>
            </a:p>
            <a:p>
              <a:pPr>
                <a:spcBef>
                  <a:spcPct val="50000"/>
                </a:spcBef>
              </a:pPr>
              <a:r>
                <a:rPr lang="de-DE" altLang="de-DE" sz="800" b="1" dirty="0" err="1" smtClean="0">
                  <a:solidFill>
                    <a:schemeClr val="tx1"/>
                  </a:solidFill>
                </a:rPr>
                <a:t>button</a:t>
              </a:r>
              <a:r>
                <a:rPr lang="de-DE" altLang="de-DE" sz="800" b="1" dirty="0" smtClean="0">
                  <a:solidFill>
                    <a:schemeClr val="tx1"/>
                  </a:solidFill>
                </a:rPr>
                <a:t> </a:t>
              </a:r>
              <a:r>
                <a:rPr lang="de-DE" altLang="de-DE" sz="800" b="1" dirty="0" err="1" smtClean="0">
                  <a:solidFill>
                    <a:schemeClr val="tx1"/>
                  </a:solidFill>
                </a:rPr>
                <a:t>diameter</a:t>
              </a:r>
              <a:r>
                <a:rPr lang="de-DE" altLang="de-DE" sz="800" b="1" baseline="30000" dirty="0" smtClean="0">
                  <a:solidFill>
                    <a:schemeClr val="tx1"/>
                  </a:solidFill>
                </a:rPr>
                <a:t> </a:t>
              </a:r>
              <a:r>
                <a:rPr lang="de-DE" altLang="de-DE" sz="800" b="1" dirty="0">
                  <a:solidFill>
                    <a:schemeClr val="tx1"/>
                  </a:solidFill>
                </a:rPr>
                <a:t>3.9878 </a:t>
              </a:r>
              <a:r>
                <a:rPr lang="de-DE" altLang="de-DE" sz="800" b="1" dirty="0" smtClean="0">
                  <a:solidFill>
                    <a:schemeClr val="tx1"/>
                  </a:solidFill>
                </a:rPr>
                <a:t>mm</a:t>
              </a:r>
              <a:endParaRPr lang="de-DE" altLang="de-DE" sz="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8178" y="2871807"/>
            <a:ext cx="6798354" cy="3642553"/>
            <a:chOff x="548178" y="2871807"/>
            <a:chExt cx="6798354" cy="3642553"/>
          </a:xfrm>
        </p:grpSpPr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4223523"/>
              <a:ext cx="3060130" cy="229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4221088"/>
              <a:ext cx="3062564" cy="2293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 Box 12"/>
            <p:cNvSpPr txBox="1">
              <a:spLocks noChangeArrowheads="1"/>
            </p:cNvSpPr>
            <p:nvPr/>
          </p:nvSpPr>
          <p:spPr bwMode="auto">
            <a:xfrm>
              <a:off x="548178" y="2871807"/>
              <a:ext cx="6328077" cy="1277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buFontTx/>
                <a:buBlip>
                  <a:blip r:embed="rId6"/>
                </a:buBlip>
              </a:pPr>
              <a:r>
                <a:rPr lang="de-DE" dirty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unphysical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behaviour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from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single</a:t>
              </a:r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BPM </a:t>
              </a:r>
            </a:p>
            <a:p>
              <a:pPr eaLnBrk="1" hangingPunct="1"/>
              <a:r>
                <a:rPr lang="de-DE" dirty="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     </a:t>
              </a:r>
              <a:r>
                <a:rPr lang="de-DE" dirty="0">
                  <a:solidFill>
                    <a:schemeClr val="tx1"/>
                  </a:solidFill>
                </a:rPr>
                <a:t>→  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vertical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reading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not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usable</a:t>
              </a:r>
              <a:endPara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de-DE" dirty="0" smtClean="0">
                  <a:solidFill>
                    <a:schemeClr val="tx1"/>
                  </a:solidFill>
                </a:rPr>
                <a:t>     →  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threshold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behaviour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(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single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bunch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current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)</a:t>
              </a:r>
            </a:p>
            <a:p>
              <a:pPr eaLnBrk="1" hangingPunct="1"/>
              <a:r>
                <a:rPr lang="de-DE" dirty="0" smtClean="0">
                  <a:solidFill>
                    <a:schemeClr val="tx1"/>
                  </a:solidFill>
                </a:rPr>
                <a:t>     →   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BPM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switched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off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from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orbit</a:t>
              </a:r>
              <a:r>
                <a:rPr lang="de-DE" dirty="0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control</a:t>
              </a:r>
              <a:endParaRPr lang="de-DE" dirty="0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38" name="Text Box 16"/>
          <p:cNvSpPr txBox="1">
            <a:spLocks noChangeArrowheads="1"/>
          </p:cNvSpPr>
          <p:nvPr/>
        </p:nvSpPr>
        <p:spPr bwMode="auto">
          <a:xfrm rot="1376098">
            <a:off x="7670802" y="5216586"/>
            <a:ext cx="1134545" cy="307777"/>
          </a:xfrm>
          <a:prstGeom prst="rect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C00000"/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de-DE" dirty="0" smtClean="0">
                <a:solidFill>
                  <a:schemeClr val="accent2"/>
                </a:solidFill>
              </a:rPr>
              <a:t>HOMs ???</a:t>
            </a:r>
            <a:endParaRPr lang="de-DE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808080"/>
                </a:solidFill>
              </a:rPr>
              <a:t>Gero Kube, DESY / MDI</a:t>
            </a:r>
            <a:endParaRPr lang="en-GB" sz="1200">
              <a:solidFill>
                <a:srgbClr val="80808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</p:spPr>
        <p:txBody>
          <a:bodyPr/>
          <a:lstStyle/>
          <a:p>
            <a:pPr algn="l"/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BPMs</a:t>
            </a:r>
            <a:r>
              <a:rPr lang="de-DE" sz="3200" dirty="0">
                <a:solidFill>
                  <a:srgbClr val="003E6E"/>
                </a:solidFill>
                <a:latin typeface="Comic Sans MS" pitchFamily="66" charset="0"/>
              </a:rPr>
              <a:t>: Operational Experience </a:t>
            </a:r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(2) 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pic>
        <p:nvPicPr>
          <p:cNvPr id="8198" name="Picture 6" descr="HG_LOGO_S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DESY-Logo-cyan-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395288" y="963960"/>
            <a:ext cx="4824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5"/>
              </a:buBlip>
            </a:pP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BPM electronics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549091" y="1321023"/>
            <a:ext cx="791134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6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in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principle</a:t>
            </a: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Libera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Brilliance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works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fine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, but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requires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some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work-arounds</a:t>
            </a:r>
            <a:endParaRPr lang="de-DE" dirty="0" smtClean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Blip>
                <a:blip r:embed="rId6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digital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signal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conditioning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(DSC)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algorithm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/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   </a:t>
            </a:r>
            <a:r>
              <a:rPr lang="de-DE" dirty="0">
                <a:solidFill>
                  <a:schemeClr val="tx1"/>
                </a:solidFill>
              </a:rPr>
              <a:t>→ 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switching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artefacts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TbT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data</a:t>
            </a:r>
            <a:endParaRPr lang="de-DE" dirty="0" smtClean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     → 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sometimes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blocked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DSC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coefficients</a:t>
            </a:r>
            <a:endParaRPr lang="de-DE" dirty="0" smtClean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     → 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learning</a:t>
            </a:r>
            <a:r>
              <a:rPr lang="de-DE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during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strong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signal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level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changes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may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corrupt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coefficients</a:t>
            </a:r>
            <a:endParaRPr lang="de-DE" dirty="0" smtClean="0">
              <a:solidFill>
                <a:schemeClr val="accent2"/>
              </a:solidFill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5796136" y="1650866"/>
            <a:ext cx="316835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 dirty="0" smtClean="0">
                <a:solidFill>
                  <a:schemeClr val="bg2"/>
                </a:solidFill>
              </a:rPr>
              <a:t>F. Schmidt-Föhre et al., </a:t>
            </a:r>
          </a:p>
          <a:p>
            <a:pPr eaLnBrk="1" hangingPunct="1"/>
            <a:r>
              <a:rPr lang="de-DE" sz="1200" dirty="0" err="1" smtClean="0">
                <a:solidFill>
                  <a:schemeClr val="bg2"/>
                </a:solidFill>
              </a:rPr>
              <a:t>Proc</a:t>
            </a:r>
            <a:r>
              <a:rPr lang="de-DE" sz="1200" dirty="0" smtClean="0">
                <a:solidFill>
                  <a:schemeClr val="bg2"/>
                </a:solidFill>
              </a:rPr>
              <a:t>. DIPAC 2011, Hamburg, TUPD21, p. 350</a:t>
            </a:r>
            <a:endParaRPr lang="en-GB" sz="1200" dirty="0">
              <a:solidFill>
                <a:schemeClr val="bg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89810" y="2971073"/>
            <a:ext cx="6766566" cy="3410255"/>
            <a:chOff x="1201560" y="2996952"/>
            <a:chExt cx="6606989" cy="3191675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560" y="3429000"/>
              <a:ext cx="6606989" cy="275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oup 37"/>
            <p:cNvGrpSpPr/>
            <p:nvPr/>
          </p:nvGrpSpPr>
          <p:grpSpPr>
            <a:xfrm>
              <a:off x="1547664" y="2996952"/>
              <a:ext cx="4464496" cy="307777"/>
              <a:chOff x="899062" y="6073551"/>
              <a:chExt cx="4464496" cy="307777"/>
            </a:xfrm>
          </p:grpSpPr>
          <p:sp>
            <p:nvSpPr>
              <p:cNvPr id="39" name="Text Box 16"/>
              <p:cNvSpPr txBox="1">
                <a:spLocks noChangeArrowheads="1"/>
              </p:cNvSpPr>
              <p:nvPr/>
            </p:nvSpPr>
            <p:spPr bwMode="auto">
              <a:xfrm>
                <a:off x="1475263" y="6073551"/>
                <a:ext cx="3888295" cy="30777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dirty="0" err="1" smtClean="0">
                    <a:solidFill>
                      <a:schemeClr val="accent2"/>
                    </a:solidFill>
                  </a:rPr>
                  <a:t>work-around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: </a:t>
                </a:r>
                <a:r>
                  <a:rPr lang="de-DE" dirty="0" err="1" smtClean="0">
                    <a:solidFill>
                      <a:schemeClr val="accent2"/>
                    </a:solidFill>
                  </a:rPr>
                  <a:t>from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time </a:t>
                </a:r>
                <a:r>
                  <a:rPr lang="de-DE" dirty="0" err="1" smtClean="0">
                    <a:solidFill>
                      <a:schemeClr val="accent2"/>
                    </a:solidFill>
                  </a:rPr>
                  <a:t>to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de-DE" dirty="0">
                    <a:solidFill>
                      <a:schemeClr val="accent2"/>
                    </a:solidFill>
                  </a:rPr>
                  <a:t>time DSC auto-</a:t>
                </a:r>
                <a:r>
                  <a:rPr lang="de-DE" dirty="0" err="1">
                    <a:solidFill>
                      <a:schemeClr val="accent2"/>
                    </a:solidFill>
                  </a:rPr>
                  <a:t>learning</a:t>
                </a:r>
                <a:r>
                  <a:rPr lang="de-DE" dirty="0">
                    <a:solidFill>
                      <a:schemeClr val="accent2"/>
                    </a:solidFill>
                  </a:rPr>
                  <a:t> </a:t>
                </a:r>
              </a:p>
            </p:txBody>
          </p:sp>
          <p:sp>
            <p:nvSpPr>
              <p:cNvPr id="40" name="AutoShape 23"/>
              <p:cNvSpPr>
                <a:spLocks noChangeArrowheads="1"/>
              </p:cNvSpPr>
              <p:nvPr/>
            </p:nvSpPr>
            <p:spPr bwMode="auto">
              <a:xfrm flipH="1">
                <a:off x="899062" y="6123493"/>
                <a:ext cx="412873" cy="215954"/>
              </a:xfrm>
              <a:prstGeom prst="leftArrow">
                <a:avLst>
                  <a:gd name="adj1" fmla="val 50000"/>
                  <a:gd name="adj2" fmla="val 4779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schemeClr val="accent2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 cmpd="dbl">
            <a:solidFill>
              <a:srgbClr val="0058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323850" y="6524625"/>
            <a:ext cx="849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50825" y="654526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808080"/>
                </a:solidFill>
              </a:rPr>
              <a:t>Gero Kube, DESY / MDI</a:t>
            </a:r>
            <a:endParaRPr lang="en-GB" sz="1200">
              <a:solidFill>
                <a:srgbClr val="80808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200900" cy="647700"/>
          </a:xfrm>
        </p:spPr>
        <p:txBody>
          <a:bodyPr/>
          <a:lstStyle/>
          <a:p>
            <a:pPr algn="l"/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BPMs</a:t>
            </a:r>
            <a:r>
              <a:rPr lang="de-DE" sz="3200" dirty="0">
                <a:solidFill>
                  <a:srgbClr val="003E6E"/>
                </a:solidFill>
                <a:latin typeface="Comic Sans MS" pitchFamily="66" charset="0"/>
              </a:rPr>
              <a:t>: Operational Experience </a:t>
            </a:r>
            <a:r>
              <a:rPr lang="de-DE" sz="3200" dirty="0" smtClean="0">
                <a:solidFill>
                  <a:srgbClr val="003E6E"/>
                </a:solidFill>
                <a:latin typeface="Comic Sans MS" pitchFamily="66" charset="0"/>
              </a:rPr>
              <a:t>(3) </a:t>
            </a:r>
            <a:endParaRPr lang="en-GB" sz="3200" dirty="0" smtClean="0">
              <a:solidFill>
                <a:srgbClr val="003E6E"/>
              </a:solidFill>
              <a:latin typeface="Comic Sans MS" pitchFamily="66" charset="0"/>
            </a:endParaRPr>
          </a:p>
        </p:txBody>
      </p:sp>
      <p:pic>
        <p:nvPicPr>
          <p:cNvPr id="8198" name="Picture 6" descr="HG_LOGO_S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5788"/>
            <a:ext cx="10080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DESY-Logo-cyan-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15888"/>
            <a:ext cx="5635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5148263" y="6524625"/>
            <a:ext cx="3744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de-DE" sz="1200" dirty="0" smtClean="0">
                <a:solidFill>
                  <a:srgbClr val="808080"/>
                </a:solidFill>
              </a:rPr>
              <a:t>DEELS 2014 Workshop @ ESRF, 12.05.2014</a:t>
            </a:r>
            <a:endParaRPr lang="en-GB" sz="1200" dirty="0">
              <a:solidFill>
                <a:srgbClr val="808080"/>
              </a:solidFill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395288" y="963960"/>
            <a:ext cx="4824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itchFamily="2" charset="2"/>
              <a:buBlip>
                <a:blip r:embed="rId5"/>
              </a:buBlip>
            </a:pP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BPM electronics (cont.)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4752528" cy="347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899592" y="2852936"/>
            <a:ext cx="3007084" cy="630942"/>
            <a:chOff x="1547664" y="6119681"/>
            <a:chExt cx="3007084" cy="630942"/>
          </a:xfrm>
        </p:grpSpPr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2047581" y="6119681"/>
              <a:ext cx="2507167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de-DE" dirty="0" smtClean="0">
                  <a:solidFill>
                    <a:srgbClr val="009900"/>
                  </a:solidFill>
                </a:rPr>
                <a:t>P3X:  </a:t>
              </a:r>
              <a:r>
                <a:rPr lang="de-DE" dirty="0" err="1" smtClean="0">
                  <a:solidFill>
                    <a:srgbClr val="009900"/>
                  </a:solidFill>
                </a:rPr>
                <a:t>improved</a:t>
              </a:r>
              <a:r>
                <a:rPr lang="de-DE" dirty="0" smtClean="0">
                  <a:solidFill>
                    <a:srgbClr val="009900"/>
                  </a:solidFill>
                </a:rPr>
                <a:t> DSC </a:t>
              </a:r>
            </a:p>
            <a:p>
              <a:pPr eaLnBrk="1" hangingPunct="1"/>
              <a:r>
                <a:rPr lang="de-DE" dirty="0" err="1" smtClean="0">
                  <a:solidFill>
                    <a:srgbClr val="009900"/>
                  </a:solidFill>
                </a:rPr>
                <a:t>algorithm</a:t>
              </a:r>
              <a:r>
                <a:rPr lang="de-DE" dirty="0" smtClean="0">
                  <a:solidFill>
                    <a:srgbClr val="009900"/>
                  </a:solidFill>
                </a:rPr>
                <a:t> </a:t>
              </a:r>
              <a:r>
                <a:rPr lang="de-DE" dirty="0" err="1" smtClean="0">
                  <a:solidFill>
                    <a:srgbClr val="009900"/>
                  </a:solidFill>
                </a:rPr>
                <a:t>with</a:t>
              </a:r>
              <a:r>
                <a:rPr lang="de-DE" dirty="0" smtClean="0">
                  <a:solidFill>
                    <a:srgbClr val="009900"/>
                  </a:solidFill>
                </a:rPr>
                <a:t> 2.09 upgrade </a:t>
              </a:r>
            </a:p>
          </p:txBody>
        </p:sp>
        <p:sp>
          <p:nvSpPr>
            <p:cNvPr id="16" name="AutoShape 23"/>
            <p:cNvSpPr>
              <a:spLocks noChangeArrowheads="1"/>
            </p:cNvSpPr>
            <p:nvPr/>
          </p:nvSpPr>
          <p:spPr bwMode="auto">
            <a:xfrm flipH="1">
              <a:off x="1547664" y="6347863"/>
              <a:ext cx="412800" cy="216039"/>
            </a:xfrm>
            <a:prstGeom prst="leftArrow">
              <a:avLst>
                <a:gd name="adj1" fmla="val 50000"/>
                <a:gd name="adj2" fmla="val 47796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827584" y="3717032"/>
            <a:ext cx="3384376" cy="630942"/>
          </a:xfrm>
          <a:prstGeom prst="rect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I-Tech: “Angel </a:t>
            </a:r>
            <a:r>
              <a:rPr lang="en-US" dirty="0">
                <a:solidFill>
                  <a:srgbClr val="0000FF"/>
                </a:solidFill>
              </a:rPr>
              <a:t>confirmed that the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  DSC </a:t>
            </a:r>
            <a:r>
              <a:rPr lang="en-US" dirty="0">
                <a:solidFill>
                  <a:srgbClr val="0000FF"/>
                </a:solidFill>
              </a:rPr>
              <a:t>now works OK at Alba</a:t>
            </a:r>
            <a:r>
              <a:rPr lang="en-US" dirty="0" smtClean="0">
                <a:solidFill>
                  <a:srgbClr val="0000FF"/>
                </a:solidFill>
              </a:rPr>
              <a:t>.”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49091" y="1321023"/>
            <a:ext cx="4166925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7"/>
              </a:buBlip>
            </a:pP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fast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lifetime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measurement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via BPM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sum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signal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/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   </a:t>
            </a:r>
            <a:r>
              <a:rPr lang="de-DE" dirty="0">
                <a:solidFill>
                  <a:schemeClr val="tx1"/>
                </a:solidFill>
              </a:rPr>
              <a:t>→ 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several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BPMs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show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unstable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sum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signal</a:t>
            </a:r>
            <a:endParaRPr lang="de-DE" dirty="0" smtClean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     →   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ESRF: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temperature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position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influence</a:t>
            </a:r>
            <a:endParaRPr lang="de-DE" dirty="0" smtClean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     → 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unstable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DSC</a:t>
            </a:r>
            <a:endParaRPr lang="de-DE" dirty="0" smtClean="0">
              <a:solidFill>
                <a:schemeClr val="accent2"/>
              </a:solidFill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49091" y="4725144"/>
            <a:ext cx="6183149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7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failure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12 V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supply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power</a:t>
            </a:r>
          </a:p>
          <a:p>
            <a:pPr eaLnBrk="1" hangingPunct="1"/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   </a:t>
            </a:r>
            <a:r>
              <a:rPr lang="de-DE" dirty="0">
                <a:solidFill>
                  <a:schemeClr val="tx1"/>
                </a:solidFill>
              </a:rPr>
              <a:t>→  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about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10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times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in 5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years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reason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not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yet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understood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investigated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) 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48178" y="5445224"/>
            <a:ext cx="82719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Blip>
                <a:blip r:embed="rId7"/>
              </a:buBlip>
            </a:pPr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pile-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up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from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task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system</a:t>
            </a:r>
            <a:endParaRPr lang="de-DE" dirty="0" smtClean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   </a:t>
            </a:r>
            <a:r>
              <a:rPr lang="de-DE" dirty="0">
                <a:solidFill>
                  <a:schemeClr val="tx1"/>
                </a:solidFill>
              </a:rPr>
              <a:t>→   </a:t>
            </a:r>
            <a:r>
              <a:rPr lang="de-DE" dirty="0" err="1" smtClean="0">
                <a:solidFill>
                  <a:schemeClr val="tx1"/>
                </a:solidFill>
              </a:rPr>
              <a:t>useless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ronjob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compromising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performance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  (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work-around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scanning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all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Liberas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removing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by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hand</a:t>
            </a:r>
            <a:r>
              <a:rPr lang="de-DE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eaLnBrk="1" hangingPunct="1"/>
            <a:r>
              <a:rPr lang="de-DE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de-DE" dirty="0" smtClean="0">
                <a:solidFill>
                  <a:schemeClr val="tx1"/>
                </a:solidFill>
              </a:rPr>
              <a:t>→   </a:t>
            </a:r>
            <a:r>
              <a:rPr lang="de-DE" dirty="0" err="1" smtClean="0">
                <a:solidFill>
                  <a:schemeClr val="tx1"/>
                </a:solidFill>
              </a:rPr>
              <a:t>problem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seems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to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solved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by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software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updates</a:t>
            </a:r>
            <a:endParaRPr lang="de-DE" dirty="0" smtClean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87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</p:bldLst>
  </p:timing>
</p:sld>
</file>

<file path=ppt/theme/theme1.xml><?xml version="1.0" encoding="utf-8"?>
<a:theme xmlns:a="http://schemas.openxmlformats.org/drawingml/2006/main" name="DESY1">
  <a:themeElements>
    <a:clrScheme name="DESY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Y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SY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SY1">
  <a:themeElements>
    <a:clrScheme name="DESY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Y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SY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SY1">
  <a:themeElements>
    <a:clrScheme name="DESY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Y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SY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SY1">
  <a:themeElements>
    <a:clrScheme name="DESY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Y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SY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Y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Y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DESY1</Template>
  <TotalTime>4</TotalTime>
  <Words>2140</Words>
  <Application>Microsoft Office PowerPoint</Application>
  <PresentationFormat>On-screen Show (4:3)</PresentationFormat>
  <Paragraphs>377</Paragraphs>
  <Slides>22</Slides>
  <Notes>8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Times New Roman</vt:lpstr>
      <vt:lpstr>Comic Sans MS</vt:lpstr>
      <vt:lpstr>Arial Unicode MS</vt:lpstr>
      <vt:lpstr>Wingdings</vt:lpstr>
      <vt:lpstr>Mathematica5</vt:lpstr>
      <vt:lpstr>Arial Black</vt:lpstr>
      <vt:lpstr>DESY1</vt:lpstr>
      <vt:lpstr>1_DESY1</vt:lpstr>
      <vt:lpstr>2_DESY1</vt:lpstr>
      <vt:lpstr>3_DESY1</vt:lpstr>
      <vt:lpstr>Equation</vt:lpstr>
      <vt:lpstr>Review of PETRA III Diagnostics (five years of operational experience)</vt:lpstr>
      <vt:lpstr>PETRA III @ DESY</vt:lpstr>
      <vt:lpstr>PETRA Extension</vt:lpstr>
      <vt:lpstr>PETRA Extension</vt:lpstr>
      <vt:lpstr>Diagnostics (P3 Design Report)</vt:lpstr>
      <vt:lpstr>BPM System Overview</vt:lpstr>
      <vt:lpstr>BPMs: Operational Experience (1)</vt:lpstr>
      <vt:lpstr>BPMs: Operational Experience (2) </vt:lpstr>
      <vt:lpstr>BPMs: Operational Experience (3) </vt:lpstr>
      <vt:lpstr>Emittance Diagnostics </vt:lpstr>
      <vt:lpstr>Emittance Diagnostics (2) </vt:lpstr>
      <vt:lpstr>SR-Interferometer @ PETRA</vt:lpstr>
      <vt:lpstr>SR-Interferometer @ PETRA</vt:lpstr>
      <vt:lpstr>In-Flange Fast Current Transformers</vt:lpstr>
      <vt:lpstr>In-Flange FCTs</vt:lpstr>
      <vt:lpstr>Beam Loss Monitoring </vt:lpstr>
      <vt:lpstr>BLM Experience</vt:lpstr>
      <vt:lpstr>Loss Contribution</vt:lpstr>
      <vt:lpstr>Spurious Bunches</vt:lpstr>
      <vt:lpstr>Spurious Bunches</vt:lpstr>
      <vt:lpstr>Summary and Outlook</vt:lpstr>
      <vt:lpstr>BPMs: Temperature Influence</vt:lpstr>
    </vt:vector>
  </TitlesOfParts>
  <Company>DESY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Transverse Emittance Diagnostics at Synchrotron Light Sources</dc:title>
  <dc:creator>DESY USER</dc:creator>
  <cp:lastModifiedBy>SCHEIDT Kees-Bertus</cp:lastModifiedBy>
  <cp:revision>1198</cp:revision>
  <dcterms:created xsi:type="dcterms:W3CDTF">2006-04-21T14:03:23Z</dcterms:created>
  <dcterms:modified xsi:type="dcterms:W3CDTF">2014-05-11T10:46:34Z</dcterms:modified>
</cp:coreProperties>
</file>