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258" r:id="rId2"/>
    <p:sldId id="285" r:id="rId3"/>
    <p:sldId id="284" r:id="rId4"/>
    <p:sldId id="294" r:id="rId5"/>
    <p:sldId id="313" r:id="rId6"/>
    <p:sldId id="290" r:id="rId7"/>
    <p:sldId id="289" r:id="rId8"/>
    <p:sldId id="291" r:id="rId9"/>
    <p:sldId id="295" r:id="rId10"/>
    <p:sldId id="303" r:id="rId11"/>
    <p:sldId id="304" r:id="rId12"/>
    <p:sldId id="318" r:id="rId13"/>
    <p:sldId id="319" r:id="rId14"/>
    <p:sldId id="299" r:id="rId15"/>
    <p:sldId id="296" r:id="rId16"/>
    <p:sldId id="306" r:id="rId17"/>
    <p:sldId id="307" r:id="rId18"/>
    <p:sldId id="324" r:id="rId19"/>
    <p:sldId id="325" r:id="rId20"/>
    <p:sldId id="326" r:id="rId21"/>
    <p:sldId id="327" r:id="rId22"/>
    <p:sldId id="329" r:id="rId23"/>
    <p:sldId id="328" r:id="rId24"/>
    <p:sldId id="297" r:id="rId25"/>
    <p:sldId id="300" r:id="rId26"/>
    <p:sldId id="298" r:id="rId27"/>
    <p:sldId id="286" r:id="rId28"/>
    <p:sldId id="287" r:id="rId29"/>
    <p:sldId id="288" r:id="rId30"/>
    <p:sldId id="323" r:id="rId31"/>
    <p:sldId id="312" r:id="rId32"/>
    <p:sldId id="316" r:id="rId33"/>
    <p:sldId id="311" r:id="rId34"/>
    <p:sldId id="275" r:id="rId35"/>
    <p:sldId id="301" r:id="rId36"/>
    <p:sldId id="302" r:id="rId37"/>
    <p:sldId id="322" r:id="rId38"/>
    <p:sldId id="314" r:id="rId39"/>
    <p:sldId id="321" r:id="rId40"/>
    <p:sldId id="330" r:id="rId41"/>
  </p:sldIdLst>
  <p:sldSz cx="9144000" cy="5143500" type="screen16x9"/>
  <p:notesSz cx="6858000" cy="9144000"/>
  <p:defaultTex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pos="555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8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3" autoAdjust="0"/>
    <p:restoredTop sz="89024" autoAdjust="0"/>
  </p:normalViewPr>
  <p:slideViewPr>
    <p:cSldViewPr>
      <p:cViewPr varScale="1">
        <p:scale>
          <a:sx n="152" d="100"/>
          <a:sy n="152" d="100"/>
        </p:scale>
        <p:origin x="426" y="108"/>
      </p:cViewPr>
      <p:guideLst>
        <p:guide orient="horz" pos="1620"/>
        <p:guide pos="5559"/>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4" d="100"/>
          <a:sy n="114" d="100"/>
        </p:scale>
        <p:origin x="509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65AD28-65F6-4A04-A628-05F5568E2349}"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GB"/>
        </a:p>
      </dgm:t>
    </dgm:pt>
    <dgm:pt modelId="{9442FBB7-32E2-4738-9468-A653D64A2C6F}">
      <dgm:prSet phldrT="[Text]"/>
      <dgm:spPr/>
      <dgm:t>
        <a:bodyPr/>
        <a:lstStyle/>
        <a:p>
          <a:r>
            <a:rPr lang="en-GB" dirty="0"/>
            <a:t>2020</a:t>
          </a:r>
        </a:p>
      </dgm:t>
    </dgm:pt>
    <dgm:pt modelId="{702262B7-D298-4370-9D7E-56F28AF7793E}" type="parTrans" cxnId="{DB7C5ABE-F19F-4CD5-BE3D-61CFF64821BA}">
      <dgm:prSet/>
      <dgm:spPr/>
      <dgm:t>
        <a:bodyPr/>
        <a:lstStyle/>
        <a:p>
          <a:endParaRPr lang="en-GB"/>
        </a:p>
      </dgm:t>
    </dgm:pt>
    <dgm:pt modelId="{73A474D7-F057-48D9-84B8-8BB63D14DF64}" type="sibTrans" cxnId="{DB7C5ABE-F19F-4CD5-BE3D-61CFF64821BA}">
      <dgm:prSet/>
      <dgm:spPr/>
      <dgm:t>
        <a:bodyPr/>
        <a:lstStyle/>
        <a:p>
          <a:endParaRPr lang="en-GB"/>
        </a:p>
      </dgm:t>
    </dgm:pt>
    <dgm:pt modelId="{3FAE12A1-FA8D-4219-90A4-64826BBAE89D}">
      <dgm:prSet phldrT="[Text]"/>
      <dgm:spPr/>
      <dgm:t>
        <a:bodyPr/>
        <a:lstStyle/>
        <a:p>
          <a:r>
            <a:rPr lang="en-GB" dirty="0"/>
            <a:t>2021</a:t>
          </a:r>
        </a:p>
      </dgm:t>
    </dgm:pt>
    <dgm:pt modelId="{48FE8185-0238-400F-B26B-C8406F25FE09}" type="parTrans" cxnId="{07F5C84D-0866-4A86-873F-55CFC685FD23}">
      <dgm:prSet/>
      <dgm:spPr/>
      <dgm:t>
        <a:bodyPr/>
        <a:lstStyle/>
        <a:p>
          <a:endParaRPr lang="en-GB"/>
        </a:p>
      </dgm:t>
    </dgm:pt>
    <dgm:pt modelId="{E8C624C6-7A50-4529-979B-E2083268AA22}" type="sibTrans" cxnId="{07F5C84D-0866-4A86-873F-55CFC685FD23}">
      <dgm:prSet/>
      <dgm:spPr/>
      <dgm:t>
        <a:bodyPr/>
        <a:lstStyle/>
        <a:p>
          <a:endParaRPr lang="en-GB"/>
        </a:p>
      </dgm:t>
    </dgm:pt>
    <dgm:pt modelId="{E8AA1A80-C623-44E3-93AA-832BBE4E7EE8}">
      <dgm:prSet phldrT="[Text]"/>
      <dgm:spPr/>
      <dgm:t>
        <a:bodyPr/>
        <a:lstStyle/>
        <a:p>
          <a:r>
            <a:rPr lang="en-GB" dirty="0"/>
            <a:t>2022</a:t>
          </a:r>
        </a:p>
      </dgm:t>
    </dgm:pt>
    <dgm:pt modelId="{64FB4EB3-79A3-46DC-8943-AB86F7CD253F}" type="parTrans" cxnId="{85BDF49E-D77F-4F7A-9394-6BC5BC8234BF}">
      <dgm:prSet/>
      <dgm:spPr/>
      <dgm:t>
        <a:bodyPr/>
        <a:lstStyle/>
        <a:p>
          <a:endParaRPr lang="en-GB"/>
        </a:p>
      </dgm:t>
    </dgm:pt>
    <dgm:pt modelId="{76FFF406-6AD6-4F21-AF74-6A1913123DFC}" type="sibTrans" cxnId="{85BDF49E-D77F-4F7A-9394-6BC5BC8234BF}">
      <dgm:prSet/>
      <dgm:spPr/>
      <dgm:t>
        <a:bodyPr/>
        <a:lstStyle/>
        <a:p>
          <a:endParaRPr lang="en-GB"/>
        </a:p>
      </dgm:t>
    </dgm:pt>
    <dgm:pt modelId="{69F007C9-205B-4803-9C26-384EF465F77E}">
      <dgm:prSet phldrT="[Text]"/>
      <dgm:spPr/>
      <dgm:t>
        <a:bodyPr/>
        <a:lstStyle/>
        <a:p>
          <a:r>
            <a:rPr lang="en-GB" dirty="0"/>
            <a:t>2023</a:t>
          </a:r>
        </a:p>
      </dgm:t>
    </dgm:pt>
    <dgm:pt modelId="{3176E9F1-32F0-4B6D-967B-20B3BA5BDFD6}" type="parTrans" cxnId="{EA890B01-2385-49D2-897D-44DEF527C8AD}">
      <dgm:prSet/>
      <dgm:spPr/>
      <dgm:t>
        <a:bodyPr/>
        <a:lstStyle/>
        <a:p>
          <a:endParaRPr lang="en-GB"/>
        </a:p>
      </dgm:t>
    </dgm:pt>
    <dgm:pt modelId="{04219C2A-DE0E-4FCB-A7C1-01C76B6427DF}" type="sibTrans" cxnId="{EA890B01-2385-49D2-897D-44DEF527C8AD}">
      <dgm:prSet/>
      <dgm:spPr/>
      <dgm:t>
        <a:bodyPr/>
        <a:lstStyle/>
        <a:p>
          <a:endParaRPr lang="en-GB"/>
        </a:p>
      </dgm:t>
    </dgm:pt>
    <dgm:pt modelId="{B3815562-4ED9-4E10-9FA7-08070CDF6657}">
      <dgm:prSet phldrT="[Text]"/>
      <dgm:spPr/>
      <dgm:t>
        <a:bodyPr/>
        <a:lstStyle/>
        <a:p>
          <a:r>
            <a:rPr lang="en-GB" dirty="0"/>
            <a:t>2024</a:t>
          </a:r>
        </a:p>
      </dgm:t>
    </dgm:pt>
    <dgm:pt modelId="{197EDEED-D6F9-43BD-9480-AC2DCFB8C4CE}" type="parTrans" cxnId="{8EC964C2-4353-44D8-AD28-9391A8D4433C}">
      <dgm:prSet/>
      <dgm:spPr/>
      <dgm:t>
        <a:bodyPr/>
        <a:lstStyle/>
        <a:p>
          <a:endParaRPr lang="en-GB"/>
        </a:p>
      </dgm:t>
    </dgm:pt>
    <dgm:pt modelId="{0FAE46DC-25E3-47B8-A8B8-394BA640AAF4}" type="sibTrans" cxnId="{8EC964C2-4353-44D8-AD28-9391A8D4433C}">
      <dgm:prSet/>
      <dgm:spPr/>
      <dgm:t>
        <a:bodyPr/>
        <a:lstStyle/>
        <a:p>
          <a:endParaRPr lang="en-GB"/>
        </a:p>
      </dgm:t>
    </dgm:pt>
    <dgm:pt modelId="{E97E8CFB-A3B6-4CCC-BE05-8DDFCF002385}">
      <dgm:prSet phldrT="[Text]"/>
      <dgm:spPr/>
      <dgm:t>
        <a:bodyPr/>
        <a:lstStyle/>
        <a:p>
          <a:r>
            <a:rPr lang="en-GB" dirty="0"/>
            <a:t>2025</a:t>
          </a:r>
        </a:p>
      </dgm:t>
    </dgm:pt>
    <dgm:pt modelId="{3503F0A4-4AF4-4135-BA88-7BFB010A537E}" type="parTrans" cxnId="{86B4C849-3D35-4CDA-85A7-52056870EA8B}">
      <dgm:prSet/>
      <dgm:spPr/>
      <dgm:t>
        <a:bodyPr/>
        <a:lstStyle/>
        <a:p>
          <a:endParaRPr lang="en-GB"/>
        </a:p>
      </dgm:t>
    </dgm:pt>
    <dgm:pt modelId="{5EC0AF1E-639C-46D2-88C5-32CF10A58CF9}" type="sibTrans" cxnId="{86B4C849-3D35-4CDA-85A7-52056870EA8B}">
      <dgm:prSet/>
      <dgm:spPr/>
      <dgm:t>
        <a:bodyPr/>
        <a:lstStyle/>
        <a:p>
          <a:endParaRPr lang="en-GB"/>
        </a:p>
      </dgm:t>
    </dgm:pt>
    <dgm:pt modelId="{6C869E2D-B096-410B-9C1E-8B19DFA29A57}" type="pres">
      <dgm:prSet presAssocID="{3B65AD28-65F6-4A04-A628-05F5568E2349}" presName="Name0" presStyleCnt="0">
        <dgm:presLayoutVars>
          <dgm:dir/>
          <dgm:animLvl val="lvl"/>
          <dgm:resizeHandles val="exact"/>
        </dgm:presLayoutVars>
      </dgm:prSet>
      <dgm:spPr/>
      <dgm:t>
        <a:bodyPr/>
        <a:lstStyle/>
        <a:p>
          <a:endParaRPr lang="en-US"/>
        </a:p>
      </dgm:t>
    </dgm:pt>
    <dgm:pt modelId="{32D71986-97D8-49D6-A52C-730289AFD1CF}" type="pres">
      <dgm:prSet presAssocID="{9442FBB7-32E2-4738-9468-A653D64A2C6F}" presName="parTxOnly" presStyleLbl="node1" presStyleIdx="0" presStyleCnt="6" custScaleY="53300" custLinFactNeighborY="-213">
        <dgm:presLayoutVars>
          <dgm:chMax val="0"/>
          <dgm:chPref val="0"/>
          <dgm:bulletEnabled val="1"/>
        </dgm:presLayoutVars>
      </dgm:prSet>
      <dgm:spPr/>
      <dgm:t>
        <a:bodyPr/>
        <a:lstStyle/>
        <a:p>
          <a:endParaRPr lang="en-US"/>
        </a:p>
      </dgm:t>
    </dgm:pt>
    <dgm:pt modelId="{ED1327F0-8F5D-42D3-8879-07543BA4479C}" type="pres">
      <dgm:prSet presAssocID="{73A474D7-F057-48D9-84B8-8BB63D14DF64}" presName="parTxOnlySpace" presStyleCnt="0"/>
      <dgm:spPr/>
    </dgm:pt>
    <dgm:pt modelId="{BE6C7DA4-B0AE-484D-BD76-1AA13D06A599}" type="pres">
      <dgm:prSet presAssocID="{3FAE12A1-FA8D-4219-90A4-64826BBAE89D}" presName="parTxOnly" presStyleLbl="node1" presStyleIdx="1" presStyleCnt="6" custScaleY="53300">
        <dgm:presLayoutVars>
          <dgm:chMax val="0"/>
          <dgm:chPref val="0"/>
          <dgm:bulletEnabled val="1"/>
        </dgm:presLayoutVars>
      </dgm:prSet>
      <dgm:spPr/>
      <dgm:t>
        <a:bodyPr/>
        <a:lstStyle/>
        <a:p>
          <a:endParaRPr lang="en-US"/>
        </a:p>
      </dgm:t>
    </dgm:pt>
    <dgm:pt modelId="{4CEBAF35-DC2F-4E87-8440-6A9A44DD8722}" type="pres">
      <dgm:prSet presAssocID="{E8C624C6-7A50-4529-979B-E2083268AA22}" presName="parTxOnlySpace" presStyleCnt="0"/>
      <dgm:spPr/>
    </dgm:pt>
    <dgm:pt modelId="{71DBEA96-DB0A-4C37-AC61-7259B13F0AA2}" type="pres">
      <dgm:prSet presAssocID="{E8AA1A80-C623-44E3-93AA-832BBE4E7EE8}" presName="parTxOnly" presStyleLbl="node1" presStyleIdx="2" presStyleCnt="6" custScaleY="53300">
        <dgm:presLayoutVars>
          <dgm:chMax val="0"/>
          <dgm:chPref val="0"/>
          <dgm:bulletEnabled val="1"/>
        </dgm:presLayoutVars>
      </dgm:prSet>
      <dgm:spPr/>
      <dgm:t>
        <a:bodyPr/>
        <a:lstStyle/>
        <a:p>
          <a:endParaRPr lang="en-US"/>
        </a:p>
      </dgm:t>
    </dgm:pt>
    <dgm:pt modelId="{878149E0-9AB1-4A2B-9C86-563EF083CCC4}" type="pres">
      <dgm:prSet presAssocID="{76FFF406-6AD6-4F21-AF74-6A1913123DFC}" presName="parTxOnlySpace" presStyleCnt="0"/>
      <dgm:spPr/>
    </dgm:pt>
    <dgm:pt modelId="{BB5C2791-081F-48CE-A120-7D34AF42A0B1}" type="pres">
      <dgm:prSet presAssocID="{69F007C9-205B-4803-9C26-384EF465F77E}" presName="parTxOnly" presStyleLbl="node1" presStyleIdx="3" presStyleCnt="6" custScaleY="53300">
        <dgm:presLayoutVars>
          <dgm:chMax val="0"/>
          <dgm:chPref val="0"/>
          <dgm:bulletEnabled val="1"/>
        </dgm:presLayoutVars>
      </dgm:prSet>
      <dgm:spPr/>
      <dgm:t>
        <a:bodyPr/>
        <a:lstStyle/>
        <a:p>
          <a:endParaRPr lang="en-US"/>
        </a:p>
      </dgm:t>
    </dgm:pt>
    <dgm:pt modelId="{F58739E7-EB7A-45F4-882F-D56D7A5D64C4}" type="pres">
      <dgm:prSet presAssocID="{04219C2A-DE0E-4FCB-A7C1-01C76B6427DF}" presName="parTxOnlySpace" presStyleCnt="0"/>
      <dgm:spPr/>
    </dgm:pt>
    <dgm:pt modelId="{3F228FAC-0417-4050-B68D-5C0250ACADC0}" type="pres">
      <dgm:prSet presAssocID="{B3815562-4ED9-4E10-9FA7-08070CDF6657}" presName="parTxOnly" presStyleLbl="node1" presStyleIdx="4" presStyleCnt="6" custScaleY="53300">
        <dgm:presLayoutVars>
          <dgm:chMax val="0"/>
          <dgm:chPref val="0"/>
          <dgm:bulletEnabled val="1"/>
        </dgm:presLayoutVars>
      </dgm:prSet>
      <dgm:spPr/>
      <dgm:t>
        <a:bodyPr/>
        <a:lstStyle/>
        <a:p>
          <a:endParaRPr lang="en-US"/>
        </a:p>
      </dgm:t>
    </dgm:pt>
    <dgm:pt modelId="{3636E54F-2ECF-4C65-85FC-C212BC0F3812}" type="pres">
      <dgm:prSet presAssocID="{0FAE46DC-25E3-47B8-A8B8-394BA640AAF4}" presName="parTxOnlySpace" presStyleCnt="0"/>
      <dgm:spPr/>
    </dgm:pt>
    <dgm:pt modelId="{9B4AB583-CB9B-4C05-B36F-F786F308F229}" type="pres">
      <dgm:prSet presAssocID="{E97E8CFB-A3B6-4CCC-BE05-8DDFCF002385}" presName="parTxOnly" presStyleLbl="node1" presStyleIdx="5" presStyleCnt="6" custScaleY="53300">
        <dgm:presLayoutVars>
          <dgm:chMax val="0"/>
          <dgm:chPref val="0"/>
          <dgm:bulletEnabled val="1"/>
        </dgm:presLayoutVars>
      </dgm:prSet>
      <dgm:spPr/>
      <dgm:t>
        <a:bodyPr/>
        <a:lstStyle/>
        <a:p>
          <a:endParaRPr lang="en-US"/>
        </a:p>
      </dgm:t>
    </dgm:pt>
  </dgm:ptLst>
  <dgm:cxnLst>
    <dgm:cxn modelId="{DB7C5ABE-F19F-4CD5-BE3D-61CFF64821BA}" srcId="{3B65AD28-65F6-4A04-A628-05F5568E2349}" destId="{9442FBB7-32E2-4738-9468-A653D64A2C6F}" srcOrd="0" destOrd="0" parTransId="{702262B7-D298-4370-9D7E-56F28AF7793E}" sibTransId="{73A474D7-F057-48D9-84B8-8BB63D14DF64}"/>
    <dgm:cxn modelId="{53F20E1E-2054-4886-99F9-2DC04CF16163}" type="presOf" srcId="{9442FBB7-32E2-4738-9468-A653D64A2C6F}" destId="{32D71986-97D8-49D6-A52C-730289AFD1CF}" srcOrd="0" destOrd="0" presId="urn:microsoft.com/office/officeart/2005/8/layout/chevron1"/>
    <dgm:cxn modelId="{8EC964C2-4353-44D8-AD28-9391A8D4433C}" srcId="{3B65AD28-65F6-4A04-A628-05F5568E2349}" destId="{B3815562-4ED9-4E10-9FA7-08070CDF6657}" srcOrd="4" destOrd="0" parTransId="{197EDEED-D6F9-43BD-9480-AC2DCFB8C4CE}" sibTransId="{0FAE46DC-25E3-47B8-A8B8-394BA640AAF4}"/>
    <dgm:cxn modelId="{85BDF49E-D77F-4F7A-9394-6BC5BC8234BF}" srcId="{3B65AD28-65F6-4A04-A628-05F5568E2349}" destId="{E8AA1A80-C623-44E3-93AA-832BBE4E7EE8}" srcOrd="2" destOrd="0" parTransId="{64FB4EB3-79A3-46DC-8943-AB86F7CD253F}" sibTransId="{76FFF406-6AD6-4F21-AF74-6A1913123DFC}"/>
    <dgm:cxn modelId="{86B4C849-3D35-4CDA-85A7-52056870EA8B}" srcId="{3B65AD28-65F6-4A04-A628-05F5568E2349}" destId="{E97E8CFB-A3B6-4CCC-BE05-8DDFCF002385}" srcOrd="5" destOrd="0" parTransId="{3503F0A4-4AF4-4135-BA88-7BFB010A537E}" sibTransId="{5EC0AF1E-639C-46D2-88C5-32CF10A58CF9}"/>
    <dgm:cxn modelId="{F2DBF332-D087-4E2A-9D41-1FDD207C97F0}" type="presOf" srcId="{B3815562-4ED9-4E10-9FA7-08070CDF6657}" destId="{3F228FAC-0417-4050-B68D-5C0250ACADC0}" srcOrd="0" destOrd="0" presId="urn:microsoft.com/office/officeart/2005/8/layout/chevron1"/>
    <dgm:cxn modelId="{88976E76-2920-4BBB-AFFB-0CED8D2EF069}" type="presOf" srcId="{E97E8CFB-A3B6-4CCC-BE05-8DDFCF002385}" destId="{9B4AB583-CB9B-4C05-B36F-F786F308F229}" srcOrd="0" destOrd="0" presId="urn:microsoft.com/office/officeart/2005/8/layout/chevron1"/>
    <dgm:cxn modelId="{83DEA905-AEE4-4650-8C03-C65F39E141C0}" type="presOf" srcId="{E8AA1A80-C623-44E3-93AA-832BBE4E7EE8}" destId="{71DBEA96-DB0A-4C37-AC61-7259B13F0AA2}" srcOrd="0" destOrd="0" presId="urn:microsoft.com/office/officeart/2005/8/layout/chevron1"/>
    <dgm:cxn modelId="{8F79DD64-5A5A-48E4-974F-26A5445805CD}" type="presOf" srcId="{3FAE12A1-FA8D-4219-90A4-64826BBAE89D}" destId="{BE6C7DA4-B0AE-484D-BD76-1AA13D06A599}" srcOrd="0" destOrd="0" presId="urn:microsoft.com/office/officeart/2005/8/layout/chevron1"/>
    <dgm:cxn modelId="{006AE291-FCE7-4F80-8391-12E1144BEC61}" type="presOf" srcId="{3B65AD28-65F6-4A04-A628-05F5568E2349}" destId="{6C869E2D-B096-410B-9C1E-8B19DFA29A57}" srcOrd="0" destOrd="0" presId="urn:microsoft.com/office/officeart/2005/8/layout/chevron1"/>
    <dgm:cxn modelId="{EA890B01-2385-49D2-897D-44DEF527C8AD}" srcId="{3B65AD28-65F6-4A04-A628-05F5568E2349}" destId="{69F007C9-205B-4803-9C26-384EF465F77E}" srcOrd="3" destOrd="0" parTransId="{3176E9F1-32F0-4B6D-967B-20B3BA5BDFD6}" sibTransId="{04219C2A-DE0E-4FCB-A7C1-01C76B6427DF}"/>
    <dgm:cxn modelId="{07F5C84D-0866-4A86-873F-55CFC685FD23}" srcId="{3B65AD28-65F6-4A04-A628-05F5568E2349}" destId="{3FAE12A1-FA8D-4219-90A4-64826BBAE89D}" srcOrd="1" destOrd="0" parTransId="{48FE8185-0238-400F-B26B-C8406F25FE09}" sibTransId="{E8C624C6-7A50-4529-979B-E2083268AA22}"/>
    <dgm:cxn modelId="{5A320D9E-D89C-408D-9013-E1A0066DC6C1}" type="presOf" srcId="{69F007C9-205B-4803-9C26-384EF465F77E}" destId="{BB5C2791-081F-48CE-A120-7D34AF42A0B1}" srcOrd="0" destOrd="0" presId="urn:microsoft.com/office/officeart/2005/8/layout/chevron1"/>
    <dgm:cxn modelId="{AEDD212E-2CB3-4EB3-95AA-BFD49B66301E}" type="presParOf" srcId="{6C869E2D-B096-410B-9C1E-8B19DFA29A57}" destId="{32D71986-97D8-49D6-A52C-730289AFD1CF}" srcOrd="0" destOrd="0" presId="urn:microsoft.com/office/officeart/2005/8/layout/chevron1"/>
    <dgm:cxn modelId="{1885E14C-2EF6-4897-B9A0-6FAF67B4C56A}" type="presParOf" srcId="{6C869E2D-B096-410B-9C1E-8B19DFA29A57}" destId="{ED1327F0-8F5D-42D3-8879-07543BA4479C}" srcOrd="1" destOrd="0" presId="urn:microsoft.com/office/officeart/2005/8/layout/chevron1"/>
    <dgm:cxn modelId="{0874369A-D9EC-46A6-A48A-B939996949CE}" type="presParOf" srcId="{6C869E2D-B096-410B-9C1E-8B19DFA29A57}" destId="{BE6C7DA4-B0AE-484D-BD76-1AA13D06A599}" srcOrd="2" destOrd="0" presId="urn:microsoft.com/office/officeart/2005/8/layout/chevron1"/>
    <dgm:cxn modelId="{565BA10B-4E7A-4874-9222-A3843F0EEC1C}" type="presParOf" srcId="{6C869E2D-B096-410B-9C1E-8B19DFA29A57}" destId="{4CEBAF35-DC2F-4E87-8440-6A9A44DD8722}" srcOrd="3" destOrd="0" presId="urn:microsoft.com/office/officeart/2005/8/layout/chevron1"/>
    <dgm:cxn modelId="{0F06E821-1798-4557-9A77-8E7C5B001D58}" type="presParOf" srcId="{6C869E2D-B096-410B-9C1E-8B19DFA29A57}" destId="{71DBEA96-DB0A-4C37-AC61-7259B13F0AA2}" srcOrd="4" destOrd="0" presId="urn:microsoft.com/office/officeart/2005/8/layout/chevron1"/>
    <dgm:cxn modelId="{9858349A-615B-4746-8F29-D267B154F22F}" type="presParOf" srcId="{6C869E2D-B096-410B-9C1E-8B19DFA29A57}" destId="{878149E0-9AB1-4A2B-9C86-563EF083CCC4}" srcOrd="5" destOrd="0" presId="urn:microsoft.com/office/officeart/2005/8/layout/chevron1"/>
    <dgm:cxn modelId="{44461CC1-EA1A-4E66-8FFE-0B69735A66B7}" type="presParOf" srcId="{6C869E2D-B096-410B-9C1E-8B19DFA29A57}" destId="{BB5C2791-081F-48CE-A120-7D34AF42A0B1}" srcOrd="6" destOrd="0" presId="urn:microsoft.com/office/officeart/2005/8/layout/chevron1"/>
    <dgm:cxn modelId="{174EB61B-DC21-40D0-BB30-B1983F5BBB6C}" type="presParOf" srcId="{6C869E2D-B096-410B-9C1E-8B19DFA29A57}" destId="{F58739E7-EB7A-45F4-882F-D56D7A5D64C4}" srcOrd="7" destOrd="0" presId="urn:microsoft.com/office/officeart/2005/8/layout/chevron1"/>
    <dgm:cxn modelId="{CB853679-ABD0-4736-ACB4-0CFDA52C1DB9}" type="presParOf" srcId="{6C869E2D-B096-410B-9C1E-8B19DFA29A57}" destId="{3F228FAC-0417-4050-B68D-5C0250ACADC0}" srcOrd="8" destOrd="0" presId="urn:microsoft.com/office/officeart/2005/8/layout/chevron1"/>
    <dgm:cxn modelId="{E11C4541-41F1-43B7-8B31-C097D46A9E5F}" type="presParOf" srcId="{6C869E2D-B096-410B-9C1E-8B19DFA29A57}" destId="{3636E54F-2ECF-4C65-85FC-C212BC0F3812}" srcOrd="9" destOrd="0" presId="urn:microsoft.com/office/officeart/2005/8/layout/chevron1"/>
    <dgm:cxn modelId="{D6E74429-6BCE-48CB-AA01-0CE8D0742E01}" type="presParOf" srcId="{6C869E2D-B096-410B-9C1E-8B19DFA29A57}" destId="{9B4AB583-CB9B-4C05-B36F-F786F308F229}"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D71986-97D8-49D6-A52C-730289AFD1CF}">
      <dsp:nvSpPr>
        <dsp:cNvPr id="0" name=""/>
        <dsp:cNvSpPr/>
      </dsp:nvSpPr>
      <dsp:spPr>
        <a:xfrm>
          <a:off x="3160" y="17828"/>
          <a:ext cx="1175661" cy="25065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GB" sz="1500" kern="1200" dirty="0"/>
            <a:t>2020</a:t>
          </a:r>
        </a:p>
      </dsp:txBody>
      <dsp:txXfrm>
        <a:off x="128485" y="17828"/>
        <a:ext cx="925011" cy="250650"/>
      </dsp:txXfrm>
    </dsp:sp>
    <dsp:sp modelId="{BE6C7DA4-B0AE-484D-BD76-1AA13D06A599}">
      <dsp:nvSpPr>
        <dsp:cNvPr id="0" name=""/>
        <dsp:cNvSpPr/>
      </dsp:nvSpPr>
      <dsp:spPr>
        <a:xfrm>
          <a:off x="1061255" y="18830"/>
          <a:ext cx="1175661" cy="25065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GB" sz="1500" kern="1200" dirty="0"/>
            <a:t>2021</a:t>
          </a:r>
        </a:p>
      </dsp:txBody>
      <dsp:txXfrm>
        <a:off x="1186580" y="18830"/>
        <a:ext cx="925011" cy="250650"/>
      </dsp:txXfrm>
    </dsp:sp>
    <dsp:sp modelId="{71DBEA96-DB0A-4C37-AC61-7259B13F0AA2}">
      <dsp:nvSpPr>
        <dsp:cNvPr id="0" name=""/>
        <dsp:cNvSpPr/>
      </dsp:nvSpPr>
      <dsp:spPr>
        <a:xfrm>
          <a:off x="2119350" y="18830"/>
          <a:ext cx="1175661" cy="25065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GB" sz="1500" kern="1200" dirty="0"/>
            <a:t>2022</a:t>
          </a:r>
        </a:p>
      </dsp:txBody>
      <dsp:txXfrm>
        <a:off x="2244675" y="18830"/>
        <a:ext cx="925011" cy="250650"/>
      </dsp:txXfrm>
    </dsp:sp>
    <dsp:sp modelId="{BB5C2791-081F-48CE-A120-7D34AF42A0B1}">
      <dsp:nvSpPr>
        <dsp:cNvPr id="0" name=""/>
        <dsp:cNvSpPr/>
      </dsp:nvSpPr>
      <dsp:spPr>
        <a:xfrm>
          <a:off x="3177445" y="18830"/>
          <a:ext cx="1175661" cy="25065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GB" sz="1500" kern="1200" dirty="0"/>
            <a:t>2023</a:t>
          </a:r>
        </a:p>
      </dsp:txBody>
      <dsp:txXfrm>
        <a:off x="3302770" y="18830"/>
        <a:ext cx="925011" cy="250650"/>
      </dsp:txXfrm>
    </dsp:sp>
    <dsp:sp modelId="{3F228FAC-0417-4050-B68D-5C0250ACADC0}">
      <dsp:nvSpPr>
        <dsp:cNvPr id="0" name=""/>
        <dsp:cNvSpPr/>
      </dsp:nvSpPr>
      <dsp:spPr>
        <a:xfrm>
          <a:off x="4235541" y="18830"/>
          <a:ext cx="1175661" cy="25065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GB" sz="1500" kern="1200" dirty="0"/>
            <a:t>2024</a:t>
          </a:r>
        </a:p>
      </dsp:txBody>
      <dsp:txXfrm>
        <a:off x="4360866" y="18830"/>
        <a:ext cx="925011" cy="250650"/>
      </dsp:txXfrm>
    </dsp:sp>
    <dsp:sp modelId="{9B4AB583-CB9B-4C05-B36F-F786F308F229}">
      <dsp:nvSpPr>
        <dsp:cNvPr id="0" name=""/>
        <dsp:cNvSpPr/>
      </dsp:nvSpPr>
      <dsp:spPr>
        <a:xfrm>
          <a:off x="5293636" y="18830"/>
          <a:ext cx="1175661" cy="25065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GB" sz="1500" kern="1200" dirty="0"/>
            <a:t>2025</a:t>
          </a:r>
        </a:p>
      </dsp:txBody>
      <dsp:txXfrm>
        <a:off x="5418961" y="18830"/>
        <a:ext cx="925011" cy="25065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C51D86-9F1E-45F3-B0C8-7BB49F647099}" type="datetimeFigureOut">
              <a:rPr lang="en-US" smtClean="0"/>
              <a:t>12/16/2020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Markus Ries et al, Steady State Micro-Bunching Light Source Online Workshop, 07-09.12.2020</a:t>
            </a: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CCC746D-AAE7-47F6-B703-3A02DEAB40E9}" type="slidenum">
              <a:rPr lang="en-US" smtClean="0"/>
              <a:t>‹#›</a:t>
            </a:fld>
            <a:endParaRPr lang="en-US"/>
          </a:p>
        </p:txBody>
      </p:sp>
    </p:spTree>
    <p:extLst>
      <p:ext uri="{BB962C8B-B14F-4D97-AF65-F5344CB8AC3E}">
        <p14:creationId xmlns:p14="http://schemas.microsoft.com/office/powerpoint/2010/main" val="158347990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DE3B1C4-FE7B-4527-A3CB-DE9817D30E9F}" type="datetimeFigureOut">
              <a:rPr lang="de-DE"/>
              <a:pPr>
                <a:defRPr/>
              </a:pPr>
              <a:t>16.12.2020</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de-DE" noProof="0"/>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r>
              <a:rPr lang="en-US" smtClean="0"/>
              <a:t>Markus Ries et al, Steady State Micro-Bunching Light Source Online Workshop, 07-09.12.2020</a:t>
            </a:r>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93FBC29A-82AF-48A0-A3B5-44AEC7E01B36}" type="slidenum">
              <a:rPr lang="de-DE"/>
              <a:pPr>
                <a:defRPr/>
              </a:pPr>
              <a:t>‹#›</a:t>
            </a:fld>
            <a:endParaRPr lang="de-DE"/>
          </a:p>
        </p:txBody>
      </p:sp>
    </p:spTree>
    <p:extLst>
      <p:ext uri="{BB962C8B-B14F-4D97-AF65-F5344CB8AC3E}">
        <p14:creationId xmlns:p14="http://schemas.microsoft.com/office/powerpoint/2010/main" val="2729762474"/>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Markus Ries et al, Steady State Micro-Bunching Light Source Online Workshop, 07-09.12.2020</a:t>
            </a:r>
            <a:endParaRPr lang="de-DE"/>
          </a:p>
        </p:txBody>
      </p:sp>
      <p:sp>
        <p:nvSpPr>
          <p:cNvPr id="5" name="Slide Number Placeholder 4"/>
          <p:cNvSpPr>
            <a:spLocks noGrp="1"/>
          </p:cNvSpPr>
          <p:nvPr>
            <p:ph type="sldNum" sz="quarter" idx="11"/>
          </p:nvPr>
        </p:nvSpPr>
        <p:spPr/>
        <p:txBody>
          <a:bodyPr/>
          <a:lstStyle/>
          <a:p>
            <a:pPr>
              <a:defRPr/>
            </a:pPr>
            <a:fld id="{93FBC29A-82AF-48A0-A3B5-44AEC7E01B36}" type="slidenum">
              <a:rPr lang="de-DE" smtClean="0"/>
              <a:pPr>
                <a:defRPr/>
              </a:pPr>
              <a:t>5</a:t>
            </a:fld>
            <a:endParaRPr lang="de-DE"/>
          </a:p>
        </p:txBody>
      </p:sp>
    </p:spTree>
    <p:extLst>
      <p:ext uri="{BB962C8B-B14F-4D97-AF65-F5344CB8AC3E}">
        <p14:creationId xmlns:p14="http://schemas.microsoft.com/office/powerpoint/2010/main" val="36557254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3" name="Bild 2" descr="Motiv_01.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6" y="-20538"/>
            <a:ext cx="9197527" cy="5173609"/>
          </a:xfrm>
          <a:prstGeom prst="rect">
            <a:avLst/>
          </a:prstGeom>
        </p:spPr>
      </p:pic>
      <p:sp>
        <p:nvSpPr>
          <p:cNvPr id="4" name="Textfeld 3"/>
          <p:cNvSpPr txBox="1"/>
          <p:nvPr userDrawn="1"/>
        </p:nvSpPr>
        <p:spPr>
          <a:xfrm>
            <a:off x="4499992" y="3075806"/>
            <a:ext cx="4392488" cy="707886"/>
          </a:xfrm>
          <a:prstGeom prst="rect">
            <a:avLst/>
          </a:prstGeom>
          <a:noFill/>
        </p:spPr>
        <p:txBody>
          <a:bodyPr wrap="square" rtlCol="0">
            <a:spAutoFit/>
          </a:bodyPr>
          <a:lstStyle/>
          <a:p>
            <a:pPr rtl="0"/>
            <a:r>
              <a:rPr lang="de-DE" sz="3600" b="1" i="0" u="none" strike="noStrike" kern="1200" baseline="30000" dirty="0" smtClean="0">
                <a:solidFill>
                  <a:schemeClr val="bg1"/>
                </a:solidFill>
                <a:latin typeface="Arial"/>
                <a:ea typeface="+mn-ea"/>
                <a:cs typeface="Arial"/>
              </a:rPr>
              <a:t>HERZLICH WILLKOMMEN</a:t>
            </a:r>
          </a:p>
          <a:p>
            <a:pPr rtl="0"/>
            <a:r>
              <a:rPr lang="de-DE" sz="2400" b="1" i="0" u="none" strike="noStrike" kern="1200" baseline="30000" dirty="0" smtClean="0">
                <a:solidFill>
                  <a:schemeClr val="bg1"/>
                </a:solidFill>
                <a:latin typeface="Arial"/>
                <a:ea typeface="+mn-ea"/>
                <a:cs typeface="Arial"/>
              </a:rPr>
              <a:t>	       </a:t>
            </a:r>
            <a:r>
              <a:rPr lang="de-DE" sz="2400" b="0" i="0" u="none" strike="noStrike" kern="1200" baseline="30000" dirty="0" smtClean="0">
                <a:solidFill>
                  <a:schemeClr val="bg1"/>
                </a:solidFill>
                <a:latin typeface="Arial"/>
                <a:ea typeface="+mn-ea"/>
                <a:cs typeface="Arial"/>
              </a:rPr>
              <a:t>am Helmholtz-Zentrum Berlin</a:t>
            </a:r>
            <a:endParaRPr lang="de-DE" sz="2400" dirty="0">
              <a:solidFill>
                <a:schemeClr val="bg1"/>
              </a:solidFill>
              <a:latin typeface="Arial"/>
              <a:cs typeface="Arial"/>
            </a:endParaRPr>
          </a:p>
        </p:txBody>
      </p:sp>
      <p:pic>
        <p:nvPicPr>
          <p:cNvPr id="5" name="Bild 1" descr="HZB_Logo_A4_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56412" y="-20538"/>
            <a:ext cx="2324100" cy="1181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instieg mit 1-3 Fotos">
    <p:spTree>
      <p:nvGrpSpPr>
        <p:cNvPr id="1" name=""/>
        <p:cNvGrpSpPr/>
        <p:nvPr/>
      </p:nvGrpSpPr>
      <p:grpSpPr>
        <a:xfrm>
          <a:off x="0" y="0"/>
          <a:ext cx="0" cy="0"/>
          <a:chOff x="0" y="0"/>
          <a:chExt cx="0" cy="0"/>
        </a:xfrm>
      </p:grpSpPr>
      <p:pic>
        <p:nvPicPr>
          <p:cNvPr id="3" name="Bild 2" descr="Wissenschaftl_Image_Kopf_neu_0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Foliennummernplatzhalter 5"/>
          <p:cNvSpPr txBox="1">
            <a:spLocks/>
          </p:cNvSpPr>
          <p:nvPr userDrawn="1"/>
        </p:nvSpPr>
        <p:spPr>
          <a:xfrm>
            <a:off x="6796088" y="4767263"/>
            <a:ext cx="2133600" cy="273844"/>
          </a:xfrm>
          <a:prstGeom prst="rect">
            <a:avLst/>
          </a:prstGeom>
        </p:spPr>
        <p:txBody>
          <a:bodyPr anchor="ctr"/>
          <a:lstStyle>
            <a:lvl1pPr>
              <a:defRPr smtClean="0">
                <a:solidFill>
                  <a:srgbClr val="00589C"/>
                </a:solidFill>
              </a:defRPr>
            </a:lvl1pPr>
          </a:lstStyle>
          <a:p>
            <a:pPr algn="r" fontAlgn="auto">
              <a:spcBef>
                <a:spcPts val="0"/>
              </a:spcBef>
              <a:spcAft>
                <a:spcPts val="0"/>
              </a:spcAft>
              <a:defRPr/>
            </a:pPr>
            <a:fld id="{82DF74E3-820B-436D-9982-3C858C71679A}" type="slidenum">
              <a:rPr lang="de-DE" sz="1200" b="1">
                <a:latin typeface="Arial" pitchFamily="34" charset="0"/>
                <a:cs typeface="Arial" pitchFamily="34" charset="0"/>
              </a:rPr>
              <a:pPr algn="r" fontAlgn="auto">
                <a:spcBef>
                  <a:spcPts val="0"/>
                </a:spcBef>
                <a:spcAft>
                  <a:spcPts val="0"/>
                </a:spcAft>
                <a:defRPr/>
              </a:pPr>
              <a:t>‹#›</a:t>
            </a:fld>
            <a:endParaRPr lang="de-DE" sz="1200" b="1" dirty="0">
              <a:latin typeface="Arial" pitchFamily="34" charset="0"/>
              <a:cs typeface="Arial" pitchFamily="34" charset="0"/>
            </a:endParaRPr>
          </a:p>
        </p:txBody>
      </p:sp>
      <p:sp>
        <p:nvSpPr>
          <p:cNvPr id="5" name="Textplatzhalter 16"/>
          <p:cNvSpPr>
            <a:spLocks noGrp="1"/>
          </p:cNvSpPr>
          <p:nvPr>
            <p:ph type="body" sz="quarter" idx="13"/>
          </p:nvPr>
        </p:nvSpPr>
        <p:spPr>
          <a:xfrm>
            <a:off x="2092965" y="2179401"/>
            <a:ext cx="6731949" cy="665823"/>
          </a:xfrm>
        </p:spPr>
        <p:txBody>
          <a:bodyPr wrap="square">
            <a:spAutoFit/>
          </a:bodyPr>
          <a:lstStyle>
            <a:lvl1pPr marL="0" indent="0" defTabSz="595313">
              <a:lnSpc>
                <a:spcPts val="2400"/>
              </a:lnSpc>
              <a:buFontTx/>
              <a:buNone/>
              <a:tabLst/>
              <a:defRPr sz="1800" b="1" i="0" cap="none" baseline="0">
                <a:solidFill>
                  <a:schemeClr val="bg1"/>
                </a:solidFill>
              </a:defRPr>
            </a:lvl1pPr>
            <a:lvl2pPr marL="808038" indent="0" defTabSz="595313">
              <a:lnSpc>
                <a:spcPts val="2400"/>
              </a:lnSpc>
              <a:buFontTx/>
              <a:buNone/>
              <a:tabLst/>
              <a:defRPr>
                <a:solidFill>
                  <a:schemeClr val="bg1"/>
                </a:solidFill>
              </a:defRPr>
            </a:lvl2pPr>
            <a:lvl3pPr marL="808038" indent="0" defTabSz="595313">
              <a:lnSpc>
                <a:spcPts val="2400"/>
              </a:lnSpc>
              <a:buFontTx/>
              <a:buNone/>
              <a:tabLst/>
              <a:defRPr b="0">
                <a:solidFill>
                  <a:schemeClr val="bg1"/>
                </a:solidFill>
              </a:defRPr>
            </a:lvl3pPr>
            <a:lvl4pPr marL="808038" indent="0" defTabSz="595313">
              <a:lnSpc>
                <a:spcPts val="2400"/>
              </a:lnSpc>
              <a:buFontTx/>
              <a:buNone/>
              <a:tabLst/>
              <a:defRPr>
                <a:solidFill>
                  <a:schemeClr val="bg1"/>
                </a:solidFill>
              </a:defRPr>
            </a:lvl4pPr>
            <a:lvl5pPr marL="808038" indent="0" defTabSz="595313">
              <a:lnSpc>
                <a:spcPts val="2400"/>
              </a:lnSpc>
              <a:buFontTx/>
              <a:buNone/>
              <a:tabLst/>
              <a:defRPr>
                <a:solidFill>
                  <a:schemeClr val="bg1"/>
                </a:solidFill>
              </a:defRPr>
            </a:lvl5pPr>
          </a:lstStyle>
          <a:p>
            <a:pPr lvl="0"/>
            <a:r>
              <a:rPr lang="de-DE" dirty="0" smtClean="0"/>
              <a:t>Textmasterformate durch Klicken bearbeiten</a:t>
            </a:r>
          </a:p>
          <a:p>
            <a:pPr lvl="0"/>
            <a:endParaRPr lang="de-DE" dirty="0" smtClean="0"/>
          </a:p>
        </p:txBody>
      </p:sp>
      <p:sp>
        <p:nvSpPr>
          <p:cNvPr id="11" name="Foliennummernplatzhalter 2"/>
          <p:cNvSpPr>
            <a:spLocks noGrp="1"/>
          </p:cNvSpPr>
          <p:nvPr>
            <p:ph type="sldNum" sz="quarter" idx="19"/>
          </p:nvPr>
        </p:nvSpPr>
        <p:spPr/>
        <p:txBody>
          <a:bodyPr/>
          <a:lstStyle>
            <a:lvl1pPr>
              <a:defRPr smtClean="0"/>
            </a:lvl1pPr>
          </a:lstStyle>
          <a:p>
            <a:pPr>
              <a:defRPr/>
            </a:pPr>
            <a:fld id="{4E136289-4C14-4E40-BEFE-2E2ECD9CBB74}" type="slidenum">
              <a:rPr lang="de-DE"/>
              <a:pPr>
                <a:defRPr/>
              </a:pPr>
              <a:t>‹#›</a:t>
            </a:fld>
            <a:endParaRPr lang="de-DE" dirty="0"/>
          </a:p>
        </p:txBody>
      </p:sp>
      <p:sp>
        <p:nvSpPr>
          <p:cNvPr id="21" name="Bildplatzhalter 9"/>
          <p:cNvSpPr>
            <a:spLocks noGrp="1"/>
          </p:cNvSpPr>
          <p:nvPr>
            <p:ph type="pic" sz="quarter" idx="23"/>
          </p:nvPr>
        </p:nvSpPr>
        <p:spPr>
          <a:xfrm>
            <a:off x="508450" y="3662237"/>
            <a:ext cx="2304256" cy="1152128"/>
          </a:xfrm>
        </p:spPr>
        <p:txBody>
          <a:bodyPr/>
          <a:lstStyle/>
          <a:p>
            <a:pPr lvl="0"/>
            <a:endParaRPr lang="de-DE" noProof="0" dirty="0"/>
          </a:p>
        </p:txBody>
      </p:sp>
      <p:sp>
        <p:nvSpPr>
          <p:cNvPr id="22" name="Bildplatzhalter 9"/>
          <p:cNvSpPr>
            <a:spLocks noGrp="1"/>
          </p:cNvSpPr>
          <p:nvPr>
            <p:ph type="pic" sz="quarter" idx="24"/>
          </p:nvPr>
        </p:nvSpPr>
        <p:spPr>
          <a:xfrm>
            <a:off x="3028730" y="3662237"/>
            <a:ext cx="2304256" cy="1152128"/>
          </a:xfrm>
        </p:spPr>
        <p:txBody>
          <a:bodyPr/>
          <a:lstStyle/>
          <a:p>
            <a:pPr lvl="0"/>
            <a:endParaRPr lang="de-DE" noProof="0" dirty="0"/>
          </a:p>
        </p:txBody>
      </p:sp>
      <p:sp>
        <p:nvSpPr>
          <p:cNvPr id="23" name="Bildplatzhalter 9"/>
          <p:cNvSpPr>
            <a:spLocks noGrp="1"/>
          </p:cNvSpPr>
          <p:nvPr>
            <p:ph type="pic" sz="quarter" idx="25"/>
          </p:nvPr>
        </p:nvSpPr>
        <p:spPr>
          <a:xfrm>
            <a:off x="5477002" y="3662237"/>
            <a:ext cx="2304256" cy="1152128"/>
          </a:xfrm>
        </p:spPr>
        <p:txBody>
          <a:bodyPr/>
          <a:lstStyle/>
          <a:p>
            <a:pPr lvl="0"/>
            <a:endParaRPr lang="de-DE" noProof="0" dirty="0"/>
          </a:p>
        </p:txBody>
      </p:sp>
      <p:pic>
        <p:nvPicPr>
          <p:cNvPr id="24" name="Bild 1" descr="HZB_Logo_A4_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19900" y="0"/>
            <a:ext cx="2324100" cy="1181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instieg_Vortragsbenennung">
    <p:spTree>
      <p:nvGrpSpPr>
        <p:cNvPr id="1" name=""/>
        <p:cNvGrpSpPr/>
        <p:nvPr/>
      </p:nvGrpSpPr>
      <p:grpSpPr>
        <a:xfrm>
          <a:off x="0" y="0"/>
          <a:ext cx="0" cy="0"/>
          <a:chOff x="0" y="0"/>
          <a:chExt cx="0" cy="0"/>
        </a:xfrm>
      </p:grpSpPr>
      <p:pic>
        <p:nvPicPr>
          <p:cNvPr id="8" name="Bild 7" descr="Seite_03.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1" y="0"/>
            <a:ext cx="9144000" cy="5143500"/>
          </a:xfrm>
          <a:prstGeom prst="rect">
            <a:avLst/>
          </a:prstGeom>
        </p:spPr>
      </p:pic>
      <p:sp>
        <p:nvSpPr>
          <p:cNvPr id="5" name="Titel 4"/>
          <p:cNvSpPr>
            <a:spLocks noGrp="1"/>
          </p:cNvSpPr>
          <p:nvPr>
            <p:ph type="title"/>
          </p:nvPr>
        </p:nvSpPr>
        <p:spPr/>
        <p:txBody>
          <a:bodyPr/>
          <a:lstStyle/>
          <a:p>
            <a:r>
              <a:rPr lang="de-DE" smtClean="0"/>
              <a:t>Titelmasterformat durch Klicken bearbeiten</a:t>
            </a:r>
            <a:endParaRPr lang="de-DE"/>
          </a:p>
        </p:txBody>
      </p:sp>
      <p:sp>
        <p:nvSpPr>
          <p:cNvPr id="6" name="Foliennummernplatzhalter 5"/>
          <p:cNvSpPr>
            <a:spLocks noGrp="1"/>
          </p:cNvSpPr>
          <p:nvPr>
            <p:ph type="sldNum" sz="quarter" idx="14"/>
          </p:nvPr>
        </p:nvSpPr>
        <p:spPr>
          <a:xfrm>
            <a:off x="6796088" y="5322242"/>
            <a:ext cx="2133600" cy="273844"/>
          </a:xfrm>
        </p:spPr>
        <p:txBody>
          <a:bodyPr/>
          <a:lstStyle>
            <a:lvl1pPr>
              <a:defRPr>
                <a:solidFill>
                  <a:srgbClr val="00589C"/>
                </a:solidFill>
              </a:defRPr>
            </a:lvl1pPr>
          </a:lstStyle>
          <a:p>
            <a:pPr>
              <a:defRPr/>
            </a:pPr>
            <a:fld id="{6DC50EDA-4589-423C-B052-53186499BBB6}" type="slidenum">
              <a:rPr lang="de-DE"/>
              <a:pPr>
                <a:defRPr/>
              </a:pPr>
              <a:t>‹#›</a:t>
            </a:fld>
            <a:endParaRPr lang="de-DE" dirty="0"/>
          </a:p>
        </p:txBody>
      </p:sp>
      <p:sp>
        <p:nvSpPr>
          <p:cNvPr id="17" name="Textplatzhalter 16"/>
          <p:cNvSpPr>
            <a:spLocks noGrp="1"/>
          </p:cNvSpPr>
          <p:nvPr>
            <p:ph type="body" sz="quarter" idx="13"/>
          </p:nvPr>
        </p:nvSpPr>
        <p:spPr>
          <a:xfrm>
            <a:off x="2092965" y="2179402"/>
            <a:ext cx="6731949" cy="2507012"/>
          </a:xfrm>
        </p:spPr>
        <p:txBody>
          <a:bodyPr wrap="square">
            <a:spAutoFit/>
          </a:bodyPr>
          <a:lstStyle>
            <a:lvl1pPr marL="0" indent="0" defTabSz="595313">
              <a:lnSpc>
                <a:spcPts val="2400"/>
              </a:lnSpc>
              <a:buFontTx/>
              <a:buNone/>
              <a:tabLst/>
              <a:defRPr sz="1800" b="1" i="0" cap="none" baseline="0">
                <a:solidFill>
                  <a:schemeClr val="bg1"/>
                </a:solidFill>
              </a:defRPr>
            </a:lvl1pPr>
            <a:lvl2pPr marL="808038" indent="0" defTabSz="595313">
              <a:lnSpc>
                <a:spcPts val="1500"/>
              </a:lnSpc>
              <a:buFontTx/>
              <a:buNone/>
              <a:tabLst/>
              <a:defRPr>
                <a:solidFill>
                  <a:schemeClr val="bg1"/>
                </a:solidFill>
              </a:defRPr>
            </a:lvl2pPr>
            <a:lvl3pPr marL="808038" indent="0" defTabSz="595313">
              <a:lnSpc>
                <a:spcPts val="1500"/>
              </a:lnSpc>
              <a:buFontTx/>
              <a:buNone/>
              <a:tabLst/>
              <a:defRPr b="0">
                <a:solidFill>
                  <a:schemeClr val="bg1"/>
                </a:solidFill>
              </a:defRPr>
            </a:lvl3pPr>
            <a:lvl4pPr marL="808038" indent="0" defTabSz="595313">
              <a:lnSpc>
                <a:spcPts val="1500"/>
              </a:lnSpc>
              <a:buFontTx/>
              <a:buNone/>
              <a:tabLst/>
              <a:defRPr>
                <a:solidFill>
                  <a:schemeClr val="bg1"/>
                </a:solidFill>
              </a:defRPr>
            </a:lvl4pPr>
            <a:lvl5pPr marL="808038" indent="0" defTabSz="595313">
              <a:lnSpc>
                <a:spcPts val="1500"/>
              </a:lnSpc>
              <a:buFontTx/>
              <a:buNone/>
              <a:tabLst/>
              <a:defRPr>
                <a:solidFill>
                  <a:schemeClr val="bg1"/>
                </a:solidFill>
              </a:defRPr>
            </a:lvl5pPr>
          </a:lstStyle>
          <a:p>
            <a:pPr lvl="0"/>
            <a:r>
              <a:rPr lang="de-DE" dirty="0" smtClean="0"/>
              <a:t>Textmasterformate durch Klicken bearbeiten</a:t>
            </a:r>
          </a:p>
          <a:p>
            <a:pPr lvl="0"/>
            <a:endParaRPr lang="de-DE" dirty="0" smtClean="0"/>
          </a:p>
          <a:p>
            <a:pPr lvl="1"/>
            <a:r>
              <a:rPr lang="de-DE" dirty="0" smtClean="0"/>
              <a:t>Zweite Ebene</a:t>
            </a:r>
          </a:p>
          <a:p>
            <a:pPr lvl="1"/>
            <a:endParaRPr lang="de-DE" dirty="0" smtClean="0"/>
          </a:p>
          <a:p>
            <a:pPr lvl="2"/>
            <a:r>
              <a:rPr lang="de-DE" dirty="0" smtClean="0"/>
              <a:t>Dritte Ebene</a:t>
            </a:r>
          </a:p>
          <a:p>
            <a:pPr lvl="2"/>
            <a:endParaRPr lang="de-DE" dirty="0" smtClean="0"/>
          </a:p>
          <a:p>
            <a:pPr lvl="3"/>
            <a:r>
              <a:rPr lang="de-DE" dirty="0" smtClean="0"/>
              <a:t>Vierte Ebene</a:t>
            </a:r>
          </a:p>
          <a:p>
            <a:pPr lvl="3"/>
            <a:endParaRPr lang="de-DE" dirty="0" smtClean="0"/>
          </a:p>
          <a:p>
            <a:pPr lvl="4"/>
            <a:r>
              <a:rPr lang="de-DE" dirty="0" smtClean="0"/>
              <a:t>Fünfte Ebene</a:t>
            </a:r>
            <a:endParaRPr lang="de-DE" dirty="0"/>
          </a:p>
        </p:txBody>
      </p:sp>
      <p:pic>
        <p:nvPicPr>
          <p:cNvPr id="10" name="Bild 1" descr="HZB_Logo_A4_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56412" y="0"/>
            <a:ext cx="2324100" cy="1181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 mit Foto groß">
    <p:spTree>
      <p:nvGrpSpPr>
        <p:cNvPr id="1" name=""/>
        <p:cNvGrpSpPr/>
        <p:nvPr/>
      </p:nvGrpSpPr>
      <p:grpSpPr>
        <a:xfrm>
          <a:off x="0" y="0"/>
          <a:ext cx="0" cy="0"/>
          <a:chOff x="0" y="0"/>
          <a:chExt cx="0" cy="0"/>
        </a:xfrm>
      </p:grpSpPr>
      <p:sp>
        <p:nvSpPr>
          <p:cNvPr id="3" name="Inhaltsplatzhalter 2"/>
          <p:cNvSpPr>
            <a:spLocks noGrp="1"/>
          </p:cNvSpPr>
          <p:nvPr>
            <p:ph idx="1"/>
          </p:nvPr>
        </p:nvSpPr>
        <p:spPr>
          <a:xfrm>
            <a:off x="436815" y="771550"/>
            <a:ext cx="8671689" cy="618828"/>
          </a:xfrm>
        </p:spPr>
        <p:txBody>
          <a:bodyPr/>
          <a:lstStyle>
            <a:lvl1pPr marL="0" indent="0">
              <a:lnSpc>
                <a:spcPts val="2800"/>
              </a:lnSpc>
              <a:defRPr/>
            </a:lvl1pPr>
          </a:lstStyle>
          <a:p>
            <a:pPr lvl="0"/>
            <a:r>
              <a:rPr lang="de-DE" smtClean="0"/>
              <a:t>Textmasterformate durch Klicken bearbeiten</a:t>
            </a:r>
          </a:p>
        </p:txBody>
      </p:sp>
      <p:sp>
        <p:nvSpPr>
          <p:cNvPr id="10" name="Textplatzhalter 9"/>
          <p:cNvSpPr>
            <a:spLocks noGrp="1"/>
          </p:cNvSpPr>
          <p:nvPr>
            <p:ph type="body" sz="quarter" idx="13"/>
          </p:nvPr>
        </p:nvSpPr>
        <p:spPr>
          <a:xfrm>
            <a:off x="434457" y="2066098"/>
            <a:ext cx="3538538" cy="302647"/>
          </a:xfrm>
        </p:spPr>
        <p:txBody>
          <a:bodyPr>
            <a:spAutoFit/>
          </a:bodyPr>
          <a:lstStyle>
            <a:lvl1pPr marL="0" indent="0">
              <a:lnSpc>
                <a:spcPts val="2400"/>
              </a:lnSpc>
              <a:defRPr sz="1800" b="0" cap="none" baseline="0">
                <a:solidFill>
                  <a:schemeClr val="tx1"/>
                </a:solidFill>
              </a:defRPr>
            </a:lvl1pPr>
            <a:lvl2pPr>
              <a:lnSpc>
                <a:spcPts val="2400"/>
              </a:lnSpc>
              <a:buFont typeface="Arial" pitchFamily="34" charset="0"/>
              <a:buChar char="•"/>
              <a:defRPr b="1"/>
            </a:lvl2pPr>
          </a:lstStyle>
          <a:p>
            <a:pPr lvl="0"/>
            <a:r>
              <a:rPr lang="de-DE" dirty="0" smtClean="0"/>
              <a:t>Textmasterformate durch Klicken</a:t>
            </a:r>
            <a:endParaRPr lang="de-DE" dirty="0"/>
          </a:p>
        </p:txBody>
      </p:sp>
      <p:sp>
        <p:nvSpPr>
          <p:cNvPr id="8" name="Textplatzhalter 7"/>
          <p:cNvSpPr>
            <a:spLocks noGrp="1"/>
          </p:cNvSpPr>
          <p:nvPr>
            <p:ph type="body" sz="quarter" idx="14"/>
          </p:nvPr>
        </p:nvSpPr>
        <p:spPr>
          <a:xfrm>
            <a:off x="434580" y="2700215"/>
            <a:ext cx="5321326" cy="1440160"/>
          </a:xfrm>
        </p:spPr>
        <p:txBody>
          <a:bodyPr>
            <a:noAutofit/>
          </a:bodyPr>
          <a:lstStyle>
            <a:lvl1pPr marL="265113" indent="-265113" defTabSz="358775">
              <a:lnSpc>
                <a:spcPts val="1800"/>
              </a:lnSpc>
              <a:buFont typeface="Arial" pitchFamily="34" charset="0"/>
              <a:buChar char="•"/>
              <a:defRPr sz="1400" b="1" cap="none">
                <a:solidFill>
                  <a:schemeClr val="tx1"/>
                </a:solidFill>
              </a:defRPr>
            </a:lvl1pPr>
            <a:lvl2pPr marL="265113" indent="-265113" defTabSz="358775">
              <a:lnSpc>
                <a:spcPts val="1800"/>
              </a:lnSpc>
              <a:buFont typeface="Arial" pitchFamily="34" charset="0"/>
              <a:buChar char="•"/>
              <a:defRPr sz="1400" b="1" cap="none">
                <a:solidFill>
                  <a:schemeClr val="tx1"/>
                </a:solidFill>
              </a:defRPr>
            </a:lvl2pPr>
            <a:lvl3pPr marL="265113" indent="-265113" defTabSz="358775">
              <a:lnSpc>
                <a:spcPts val="1800"/>
              </a:lnSpc>
              <a:buFont typeface="Arial" pitchFamily="34" charset="0"/>
              <a:buChar char="•"/>
              <a:defRPr sz="1400" b="1" cap="none">
                <a:solidFill>
                  <a:schemeClr val="tx1"/>
                </a:solidFill>
              </a:defRPr>
            </a:lvl3pPr>
            <a:lvl4pPr marL="265113" indent="-265113" defTabSz="358775">
              <a:lnSpc>
                <a:spcPts val="1800"/>
              </a:lnSpc>
              <a:buFont typeface="Arial" pitchFamily="34" charset="0"/>
              <a:buChar char="•"/>
              <a:defRPr sz="1400" b="1" cap="none">
                <a:solidFill>
                  <a:schemeClr val="tx1"/>
                </a:solidFill>
              </a:defRPr>
            </a:lvl4pPr>
            <a:lvl5pPr marL="265113" indent="-265113" defTabSz="358775">
              <a:lnSpc>
                <a:spcPts val="1800"/>
              </a:lnSpc>
              <a:buFont typeface="Arial" pitchFamily="34" charset="0"/>
              <a:buChar char="•"/>
              <a:defRPr sz="1400" b="1" cap="none">
                <a:solidFill>
                  <a:schemeClr val="tx1"/>
                </a:solidFill>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1" name="Titel 1"/>
          <p:cNvSpPr>
            <a:spLocks noGrp="1"/>
          </p:cNvSpPr>
          <p:nvPr>
            <p:ph type="title"/>
          </p:nvPr>
        </p:nvSpPr>
        <p:spPr>
          <a:xfrm>
            <a:off x="914432" y="190029"/>
            <a:ext cx="5800708" cy="329789"/>
          </a:xfrm>
        </p:spPr>
        <p:txBody>
          <a:bodyPr/>
          <a:lstStyle>
            <a:lvl1pPr>
              <a:defRPr cap="all" baseline="0"/>
            </a:lvl1pPr>
          </a:lstStyle>
          <a:p>
            <a:r>
              <a:rPr lang="de-DE" dirty="0" smtClean="0"/>
              <a:t>Titelmasterformat durch Klicken bearbeiten</a:t>
            </a:r>
            <a:endParaRPr lang="de-DE" dirty="0"/>
          </a:p>
        </p:txBody>
      </p:sp>
      <p:sp>
        <p:nvSpPr>
          <p:cNvPr id="7" name="Foliennummernplatzhalter 5"/>
          <p:cNvSpPr txBox="1">
            <a:spLocks/>
          </p:cNvSpPr>
          <p:nvPr userDrawn="1"/>
        </p:nvSpPr>
        <p:spPr>
          <a:xfrm>
            <a:off x="6839048" y="4890194"/>
            <a:ext cx="2341464" cy="273844"/>
          </a:xfrm>
          <a:prstGeom prst="rect">
            <a:avLst/>
          </a:prstGeom>
        </p:spPr>
        <p:txBody>
          <a:bodyPr vert="horz" lIns="91440" tIns="45720" rIns="91440" bIns="45720" rtlCol="0" anchor="ctr"/>
          <a:lstStyle>
            <a:defPPr>
              <a:defRPr lang="de-DE"/>
            </a:defPPr>
            <a:lvl1pPr algn="r" rtl="0" fontAlgn="auto">
              <a:spcBef>
                <a:spcPts val="0"/>
              </a:spcBef>
              <a:spcAft>
                <a:spcPts val="0"/>
              </a:spcAft>
              <a:defRPr sz="1200" b="1" kern="1200">
                <a:solidFill>
                  <a:srgbClr val="00589C"/>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F1E0BE69-7476-4EA3-919A-AD7EE24D45DF}" type="slidenum">
              <a:rPr lang="de-DE" smtClean="0"/>
              <a:pPr>
                <a:defRPr/>
              </a:pPr>
              <a:t>‹#›</a:t>
            </a:fld>
            <a:endParaRPr lang="de-DE" dirty="0"/>
          </a:p>
        </p:txBody>
      </p:sp>
      <p:sp>
        <p:nvSpPr>
          <p:cNvPr id="12" name="Foliennummernplatzhalter 5"/>
          <p:cNvSpPr txBox="1">
            <a:spLocks/>
          </p:cNvSpPr>
          <p:nvPr userDrawn="1"/>
        </p:nvSpPr>
        <p:spPr>
          <a:xfrm>
            <a:off x="-9330" y="4886519"/>
            <a:ext cx="7128792" cy="273844"/>
          </a:xfrm>
          <a:prstGeom prst="rect">
            <a:avLst/>
          </a:prstGeom>
        </p:spPr>
        <p:txBody>
          <a:bodyPr vert="horz" lIns="91440" tIns="45720" rIns="91440" bIns="45720" rtlCol="0" anchor="ctr"/>
          <a:lstStyle>
            <a:defPPr>
              <a:defRPr lang="de-DE"/>
            </a:defPPr>
            <a:lvl1pPr algn="r" rtl="0" fontAlgn="auto">
              <a:spcBef>
                <a:spcPts val="0"/>
              </a:spcBef>
              <a:spcAft>
                <a:spcPts val="0"/>
              </a:spcAft>
              <a:defRPr sz="1200" b="1" kern="1200">
                <a:solidFill>
                  <a:srgbClr val="00589C"/>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l">
              <a:defRPr/>
            </a:pPr>
            <a:r>
              <a:rPr lang="de-DE" dirty="0" smtClean="0"/>
              <a:t>Markus</a:t>
            </a:r>
            <a:r>
              <a:rPr lang="de-DE" baseline="0" dirty="0" smtClean="0"/>
              <a:t> Ries et al., 28th European Light Source Workshop, ESRF </a:t>
            </a:r>
            <a:r>
              <a:rPr lang="en-US" baseline="0" dirty="0" smtClean="0"/>
              <a:t>Online, 16-17.12.2020</a:t>
            </a:r>
            <a:r>
              <a:rPr lang="de-DE" baseline="0" dirty="0" smtClean="0"/>
              <a:t> </a:t>
            </a:r>
            <a:endParaRPr lang="de-DE"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Inhalt nur Text">
    <p:spTree>
      <p:nvGrpSpPr>
        <p:cNvPr id="1" name=""/>
        <p:cNvGrpSpPr/>
        <p:nvPr/>
      </p:nvGrpSpPr>
      <p:grpSpPr>
        <a:xfrm>
          <a:off x="0" y="0"/>
          <a:ext cx="0" cy="0"/>
          <a:chOff x="0" y="0"/>
          <a:chExt cx="0" cy="0"/>
        </a:xfrm>
      </p:grpSpPr>
      <p:sp>
        <p:nvSpPr>
          <p:cNvPr id="3" name="Inhaltsplatzhalter 2"/>
          <p:cNvSpPr>
            <a:spLocks noGrp="1"/>
          </p:cNvSpPr>
          <p:nvPr>
            <p:ph idx="1"/>
          </p:nvPr>
        </p:nvSpPr>
        <p:spPr>
          <a:xfrm>
            <a:off x="436815" y="764100"/>
            <a:ext cx="8671689" cy="618828"/>
          </a:xfrm>
        </p:spPr>
        <p:txBody>
          <a:bodyPr/>
          <a:lstStyle>
            <a:lvl1pPr marL="0" indent="0">
              <a:lnSpc>
                <a:spcPts val="2800"/>
              </a:lnSpc>
              <a:defRPr/>
            </a:lvl1pPr>
          </a:lstStyle>
          <a:p>
            <a:pPr lvl="0"/>
            <a:r>
              <a:rPr lang="de-DE" smtClean="0"/>
              <a:t>Textmasterformate durch Klicken bearbeiten</a:t>
            </a:r>
          </a:p>
        </p:txBody>
      </p:sp>
      <p:sp>
        <p:nvSpPr>
          <p:cNvPr id="10" name="Textplatzhalter 9"/>
          <p:cNvSpPr>
            <a:spLocks noGrp="1"/>
          </p:cNvSpPr>
          <p:nvPr>
            <p:ph type="body" sz="quarter" idx="13"/>
          </p:nvPr>
        </p:nvSpPr>
        <p:spPr>
          <a:xfrm>
            <a:off x="431258" y="1491658"/>
            <a:ext cx="7110433" cy="302647"/>
          </a:xfrm>
        </p:spPr>
        <p:txBody>
          <a:bodyPr>
            <a:spAutoFit/>
          </a:bodyPr>
          <a:lstStyle>
            <a:lvl1pPr marL="265113" indent="-265113">
              <a:lnSpc>
                <a:spcPts val="2400"/>
              </a:lnSpc>
              <a:buFont typeface="Arial" pitchFamily="34" charset="0"/>
              <a:buChar char="•"/>
              <a:defRPr sz="1800" b="0" cap="none" baseline="0">
                <a:solidFill>
                  <a:schemeClr val="tx1"/>
                </a:solidFill>
              </a:defRPr>
            </a:lvl1pPr>
            <a:lvl2pPr>
              <a:lnSpc>
                <a:spcPts val="2400"/>
              </a:lnSpc>
              <a:buFont typeface="Arial" pitchFamily="34" charset="0"/>
              <a:buChar char="•"/>
              <a:defRPr b="1"/>
            </a:lvl2pPr>
          </a:lstStyle>
          <a:p>
            <a:pPr lvl="0"/>
            <a:r>
              <a:rPr lang="de-DE" dirty="0" smtClean="0"/>
              <a:t>Textmasterformate durch Klicken</a:t>
            </a:r>
            <a:endParaRPr lang="de-DE" dirty="0"/>
          </a:p>
        </p:txBody>
      </p:sp>
      <p:sp>
        <p:nvSpPr>
          <p:cNvPr id="5" name="Foliennummernplatzhalter 5"/>
          <p:cNvSpPr>
            <a:spLocks noGrp="1"/>
          </p:cNvSpPr>
          <p:nvPr>
            <p:ph type="sldNum" sz="quarter" idx="14"/>
          </p:nvPr>
        </p:nvSpPr>
        <p:spPr>
          <a:xfrm>
            <a:off x="6839048" y="4890194"/>
            <a:ext cx="2341464" cy="273844"/>
          </a:xfrm>
        </p:spPr>
        <p:txBody>
          <a:bodyPr/>
          <a:lstStyle>
            <a:lvl1pPr>
              <a:defRPr/>
            </a:lvl1pPr>
          </a:lstStyle>
          <a:p>
            <a:pPr>
              <a:defRPr/>
            </a:pPr>
            <a:fld id="{F1E0BE69-7476-4EA3-919A-AD7EE24D45DF}" type="slidenum">
              <a:rPr lang="de-DE"/>
              <a:pPr>
                <a:defRPr/>
              </a:pPr>
              <a:t>‹#›</a:t>
            </a:fld>
            <a:endParaRPr lang="de-DE" dirty="0"/>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20" name="Foliennummernplatzhalter 5"/>
          <p:cNvSpPr txBox="1">
            <a:spLocks/>
          </p:cNvSpPr>
          <p:nvPr userDrawn="1"/>
        </p:nvSpPr>
        <p:spPr>
          <a:xfrm>
            <a:off x="-9330" y="4886519"/>
            <a:ext cx="7128792" cy="273844"/>
          </a:xfrm>
          <a:prstGeom prst="rect">
            <a:avLst/>
          </a:prstGeom>
        </p:spPr>
        <p:txBody>
          <a:bodyPr vert="horz" lIns="91440" tIns="45720" rIns="91440" bIns="45720" rtlCol="0" anchor="ctr"/>
          <a:lstStyle>
            <a:defPPr>
              <a:defRPr lang="de-DE"/>
            </a:defPPr>
            <a:lvl1pPr algn="r" rtl="0" fontAlgn="auto">
              <a:spcBef>
                <a:spcPts val="0"/>
              </a:spcBef>
              <a:spcAft>
                <a:spcPts val="0"/>
              </a:spcAft>
              <a:defRPr sz="1200" b="1" kern="1200">
                <a:solidFill>
                  <a:srgbClr val="00589C"/>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l">
              <a:defRPr/>
            </a:pPr>
            <a:r>
              <a:rPr lang="de-DE" dirty="0" smtClean="0"/>
              <a:t>Markus</a:t>
            </a:r>
            <a:r>
              <a:rPr lang="de-DE" baseline="0" dirty="0" smtClean="0"/>
              <a:t> Ries et al., 28th European Light Source Workshop, ESRF </a:t>
            </a:r>
            <a:r>
              <a:rPr lang="en-US" baseline="0" dirty="0" smtClean="0"/>
              <a:t>Online, 16-17.12.2020</a:t>
            </a:r>
            <a:r>
              <a:rPr lang="de-DE" baseline="0" dirty="0" smtClean="0"/>
              <a:t> </a:t>
            </a:r>
            <a:endParaRPr lang="de-DE" dirty="0"/>
          </a:p>
        </p:txBody>
      </p:sp>
    </p:spTree>
  </p:cSld>
  <p:clrMapOvr>
    <a:masterClrMapping/>
  </p:clrMapOvr>
  <p:timing>
    <p:tnLst>
      <p:par>
        <p:cTn id="1" dur="indefinite" restart="never" nodeType="tmRoot"/>
      </p:par>
    </p:tnLst>
  </p:timing>
  <p:hf hd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Bild 1" descr="Zeile_Folie.jp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9144000" cy="681038"/>
          </a:xfrm>
          <a:prstGeom prst="rect">
            <a:avLst/>
          </a:prstGeom>
        </p:spPr>
      </p:pic>
      <p:sp>
        <p:nvSpPr>
          <p:cNvPr id="1027" name="Titelplatzhalter 1"/>
          <p:cNvSpPr>
            <a:spLocks noGrp="1"/>
          </p:cNvSpPr>
          <p:nvPr>
            <p:ph type="title"/>
          </p:nvPr>
        </p:nvSpPr>
        <p:spPr bwMode="auto">
          <a:xfrm>
            <a:off x="914400" y="190500"/>
            <a:ext cx="8229600" cy="329804"/>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e-DE" smtClean="0"/>
              <a:t>HIER STEHT EIN KOLUMNENTITEL IN VERSALIEN 14 PT</a:t>
            </a:r>
          </a:p>
        </p:txBody>
      </p:sp>
      <p:sp>
        <p:nvSpPr>
          <p:cNvPr id="3" name="Textplatzhalter 2"/>
          <p:cNvSpPr>
            <a:spLocks noGrp="1"/>
          </p:cNvSpPr>
          <p:nvPr>
            <p:ph type="body" idx="1"/>
          </p:nvPr>
        </p:nvSpPr>
        <p:spPr>
          <a:xfrm>
            <a:off x="414337" y="764381"/>
            <a:ext cx="8766175" cy="358379"/>
          </a:xfrm>
          <a:prstGeom prst="rect">
            <a:avLst/>
          </a:prstGeom>
        </p:spPr>
        <p:txBody>
          <a:bodyPr vert="horz" lIns="0" tIns="0" rIns="0" bIns="0" rtlCol="0">
            <a:normAutofit/>
          </a:bodyPr>
          <a:lstStyle/>
          <a:p>
            <a:pPr lvl="0"/>
            <a:r>
              <a:rPr lang="de-DE" dirty="0" smtClean="0"/>
              <a:t>Textmasterformate durch Klicken bearbeiten</a:t>
            </a:r>
          </a:p>
        </p:txBody>
      </p:sp>
      <p:sp>
        <p:nvSpPr>
          <p:cNvPr id="6" name="Foliennummernplatzhalter 5"/>
          <p:cNvSpPr>
            <a:spLocks noGrp="1"/>
          </p:cNvSpPr>
          <p:nvPr>
            <p:ph type="sldNum" sz="quarter" idx="4"/>
          </p:nvPr>
        </p:nvSpPr>
        <p:spPr>
          <a:xfrm>
            <a:off x="6796088" y="4767263"/>
            <a:ext cx="2133600" cy="273844"/>
          </a:xfrm>
          <a:prstGeom prst="rect">
            <a:avLst/>
          </a:prstGeom>
        </p:spPr>
        <p:txBody>
          <a:bodyPr vert="horz" lIns="91440" tIns="45720" rIns="91440" bIns="45720" rtlCol="0" anchor="ctr"/>
          <a:lstStyle>
            <a:lvl1pPr algn="r" fontAlgn="auto">
              <a:spcBef>
                <a:spcPts val="0"/>
              </a:spcBef>
              <a:spcAft>
                <a:spcPts val="0"/>
              </a:spcAft>
              <a:defRPr sz="1200" b="1">
                <a:solidFill>
                  <a:srgbClr val="00589C"/>
                </a:solidFill>
                <a:latin typeface="Arial" pitchFamily="34" charset="0"/>
                <a:cs typeface="Arial" pitchFamily="34" charset="0"/>
              </a:defRPr>
            </a:lvl1pPr>
          </a:lstStyle>
          <a:p>
            <a:pPr>
              <a:defRPr/>
            </a:pPr>
            <a:fld id="{FA556AEB-7B8C-4F6F-9EAA-AB10ADC43429}" type="slidenum">
              <a:rPr lang="de-DE"/>
              <a:pPr>
                <a:defRPr/>
              </a:pPr>
              <a:t>‹#›</a:t>
            </a:fld>
            <a:endParaRPr lang="de-DE" dirty="0"/>
          </a:p>
        </p:txBody>
      </p:sp>
    </p:spTree>
  </p:cSld>
  <p:clrMap bg1="lt1" tx1="dk1" bg2="lt2" tx2="dk2" accent1="accent1" accent2="accent2" accent3="accent3" accent4="accent4" accent5="accent5" accent6="accent6" hlink="hlink" folHlink="folHlink"/>
  <p:sldLayoutIdLst>
    <p:sldLayoutId id="2147483674" r:id="rId1"/>
    <p:sldLayoutId id="2147483676" r:id="rId2"/>
    <p:sldLayoutId id="2147483675" r:id="rId3"/>
    <p:sldLayoutId id="2147483672" r:id="rId4"/>
    <p:sldLayoutId id="2147483673" r:id="rId5"/>
  </p:sldLayoutIdLst>
  <p:hf hdr="0" dt="0"/>
  <p:txStyles>
    <p:titleStyle>
      <a:lvl1pPr algn="l" rtl="0" eaLnBrk="0" fontAlgn="base" hangingPunct="0">
        <a:spcBef>
          <a:spcPct val="0"/>
        </a:spcBef>
        <a:spcAft>
          <a:spcPct val="0"/>
        </a:spcAft>
        <a:defRPr sz="1400" b="1" kern="1200">
          <a:solidFill>
            <a:schemeClr val="bg1"/>
          </a:solidFill>
          <a:latin typeface="Arial" pitchFamily="34" charset="0"/>
          <a:ea typeface="+mj-ea"/>
          <a:cs typeface="Arial" pitchFamily="34" charset="0"/>
        </a:defRPr>
      </a:lvl1pPr>
      <a:lvl2pPr algn="l" rtl="0" eaLnBrk="0" fontAlgn="base" hangingPunct="0">
        <a:spcBef>
          <a:spcPct val="0"/>
        </a:spcBef>
        <a:spcAft>
          <a:spcPct val="0"/>
        </a:spcAft>
        <a:defRPr sz="1400" b="1">
          <a:solidFill>
            <a:schemeClr val="bg1"/>
          </a:solidFill>
          <a:latin typeface="Arial" charset="0"/>
          <a:cs typeface="Arial" charset="0"/>
        </a:defRPr>
      </a:lvl2pPr>
      <a:lvl3pPr algn="l" rtl="0" eaLnBrk="0" fontAlgn="base" hangingPunct="0">
        <a:spcBef>
          <a:spcPct val="0"/>
        </a:spcBef>
        <a:spcAft>
          <a:spcPct val="0"/>
        </a:spcAft>
        <a:defRPr sz="1400" b="1">
          <a:solidFill>
            <a:schemeClr val="bg1"/>
          </a:solidFill>
          <a:latin typeface="Arial" charset="0"/>
          <a:cs typeface="Arial" charset="0"/>
        </a:defRPr>
      </a:lvl3pPr>
      <a:lvl4pPr algn="l" rtl="0" eaLnBrk="0" fontAlgn="base" hangingPunct="0">
        <a:spcBef>
          <a:spcPct val="0"/>
        </a:spcBef>
        <a:spcAft>
          <a:spcPct val="0"/>
        </a:spcAft>
        <a:defRPr sz="1400" b="1">
          <a:solidFill>
            <a:schemeClr val="bg1"/>
          </a:solidFill>
          <a:latin typeface="Arial" charset="0"/>
          <a:cs typeface="Arial" charset="0"/>
        </a:defRPr>
      </a:lvl4pPr>
      <a:lvl5pPr algn="l" rtl="0" eaLnBrk="0" fontAlgn="base" hangingPunct="0">
        <a:spcBef>
          <a:spcPct val="0"/>
        </a:spcBef>
        <a:spcAft>
          <a:spcPct val="0"/>
        </a:spcAft>
        <a:defRPr sz="1400" b="1">
          <a:solidFill>
            <a:schemeClr val="bg1"/>
          </a:solidFill>
          <a:latin typeface="Arial" charset="0"/>
          <a:cs typeface="Arial" charset="0"/>
        </a:defRPr>
      </a:lvl5pPr>
      <a:lvl6pPr marL="457200" algn="l" rtl="0" fontAlgn="base">
        <a:spcBef>
          <a:spcPct val="0"/>
        </a:spcBef>
        <a:spcAft>
          <a:spcPct val="0"/>
        </a:spcAft>
        <a:defRPr sz="1400" b="1">
          <a:solidFill>
            <a:schemeClr val="bg1"/>
          </a:solidFill>
          <a:latin typeface="Arial" charset="0"/>
          <a:cs typeface="Arial" charset="0"/>
        </a:defRPr>
      </a:lvl6pPr>
      <a:lvl7pPr marL="914400" algn="l" rtl="0" fontAlgn="base">
        <a:spcBef>
          <a:spcPct val="0"/>
        </a:spcBef>
        <a:spcAft>
          <a:spcPct val="0"/>
        </a:spcAft>
        <a:defRPr sz="1400" b="1">
          <a:solidFill>
            <a:schemeClr val="bg1"/>
          </a:solidFill>
          <a:latin typeface="Arial" charset="0"/>
          <a:cs typeface="Arial" charset="0"/>
        </a:defRPr>
      </a:lvl7pPr>
      <a:lvl8pPr marL="1371600" algn="l" rtl="0" fontAlgn="base">
        <a:spcBef>
          <a:spcPct val="0"/>
        </a:spcBef>
        <a:spcAft>
          <a:spcPct val="0"/>
        </a:spcAft>
        <a:defRPr sz="1400" b="1">
          <a:solidFill>
            <a:schemeClr val="bg1"/>
          </a:solidFill>
          <a:latin typeface="Arial" charset="0"/>
          <a:cs typeface="Arial" charset="0"/>
        </a:defRPr>
      </a:lvl8pPr>
      <a:lvl9pPr marL="1828800" algn="l" rtl="0" fontAlgn="base">
        <a:spcBef>
          <a:spcPct val="0"/>
        </a:spcBef>
        <a:spcAft>
          <a:spcPct val="0"/>
        </a:spcAft>
        <a:defRPr sz="1400" b="1">
          <a:solidFill>
            <a:schemeClr val="bg1"/>
          </a:solidFill>
          <a:latin typeface="Arial" charset="0"/>
          <a:cs typeface="Arial" charset="0"/>
        </a:defRPr>
      </a:lvl9pPr>
    </p:titleStyle>
    <p:bodyStyle>
      <a:lvl1pPr marL="5156200" indent="-5156200" algn="l" rtl="0" eaLnBrk="0" fontAlgn="base" hangingPunct="0">
        <a:spcBef>
          <a:spcPct val="20000"/>
        </a:spcBef>
        <a:spcAft>
          <a:spcPct val="0"/>
        </a:spcAft>
        <a:buFont typeface="Arial" charset="0"/>
        <a:defRPr sz="2100" b="1" kern="1200" cap="all">
          <a:solidFill>
            <a:srgbClr val="00589C"/>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kern="1200">
          <a:solidFill>
            <a:schemeClr val="tx1"/>
          </a:solidFill>
          <a:latin typeface="Arial" pitchFamily="34" charset="0"/>
          <a:ea typeface="+mn-ea"/>
          <a:cs typeface="Arial" pitchFamily="34" charset="0"/>
        </a:defRPr>
      </a:lvl2pPr>
      <a:lvl3pPr marL="5922963" indent="-180975" algn="l" rtl="0" eaLnBrk="0" fontAlgn="base" hangingPunct="0">
        <a:spcBef>
          <a:spcPct val="20000"/>
        </a:spcBef>
        <a:spcAft>
          <a:spcPct val="0"/>
        </a:spcAft>
        <a:buFont typeface="Arial" charset="0"/>
        <a:buChar char="•"/>
        <a:tabLst>
          <a:tab pos="1169988" algn="l"/>
        </a:tabLst>
        <a:defRPr b="1" kern="1200">
          <a:solidFill>
            <a:schemeClr val="tx1"/>
          </a:solidFill>
          <a:latin typeface="Arial" pitchFamily="34" charset="0"/>
          <a:ea typeface="+mn-ea"/>
          <a:cs typeface="Arial" pitchFamily="34" charset="0"/>
        </a:defRPr>
      </a:lvl3pPr>
      <a:lvl4pPr marL="1600200" indent="3248025" algn="l" rtl="0" eaLnBrk="0" fontAlgn="base" hangingPunct="0">
        <a:spcBef>
          <a:spcPct val="20000"/>
        </a:spcBef>
        <a:spcAft>
          <a:spcPct val="0"/>
        </a:spcAft>
        <a:buFont typeface="Arial" charset="0"/>
        <a:defRPr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27.emf"/></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 Id="rId5" Type="http://schemas.openxmlformats.org/officeDocument/2006/relationships/image" Target="../media/image34.emf"/><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5.xml"/><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5.png"/><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58.jpeg"/><Relationship Id="rId4" Type="http://schemas.openxmlformats.org/officeDocument/2006/relationships/diagramLayout" Target="../diagrams/layout1.xml"/><Relationship Id="rId9"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 Id="rId5" Type="http://schemas.openxmlformats.org/officeDocument/2006/relationships/image" Target="../media/image62.jpg"/><Relationship Id="rId4" Type="http://schemas.openxmlformats.org/officeDocument/2006/relationships/image" Target="../media/image61.jpe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jpeg"/><Relationship Id="rId1" Type="http://schemas.openxmlformats.org/officeDocument/2006/relationships/slideLayout" Target="../slideLayouts/slideLayout5.xml"/><Relationship Id="rId4" Type="http://schemas.openxmlformats.org/officeDocument/2006/relationships/image" Target="../media/image67.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platzhalter 6"/>
          <p:cNvSpPr>
            <a:spLocks noGrp="1"/>
          </p:cNvSpPr>
          <p:nvPr>
            <p:ph type="body" sz="quarter" idx="13"/>
          </p:nvPr>
        </p:nvSpPr>
        <p:spPr bwMode="auto">
          <a:xfrm>
            <a:off x="2092965" y="2179401"/>
            <a:ext cx="6731949" cy="1034129"/>
          </a:xfrm>
        </p:spPr>
        <p:txBody>
          <a:bodyPr numCol="1" anchor="t" anchorCtr="0" compatLnSpc="1">
            <a:prstTxWarp prst="textNoShape">
              <a:avLst/>
            </a:prstTxWarp>
          </a:bodyPr>
          <a:lstStyle/>
          <a:p>
            <a:pPr eaLnBrk="1" hangingPunct="1"/>
            <a:r>
              <a:rPr lang="de-DE" dirty="0">
                <a:latin typeface="Arial" charset="0"/>
                <a:cs typeface="Arial" charset="0"/>
              </a:rPr>
              <a:t>BESSY II status &amp; upgrade</a:t>
            </a:r>
            <a:endParaRPr lang="de-DE" dirty="0" smtClean="0">
              <a:latin typeface="Arial" charset="0"/>
              <a:cs typeface="Arial" charset="0"/>
            </a:endParaRPr>
          </a:p>
          <a:p>
            <a:pPr eaLnBrk="1" hangingPunct="1"/>
            <a:endParaRPr lang="de-DE" dirty="0">
              <a:latin typeface="Arial" charset="0"/>
              <a:cs typeface="Arial" charset="0"/>
            </a:endParaRPr>
          </a:p>
          <a:p>
            <a:pPr eaLnBrk="1" hangingPunct="1"/>
            <a:r>
              <a:rPr lang="de-DE" dirty="0" smtClean="0">
                <a:latin typeface="Arial" charset="0"/>
                <a:cs typeface="Arial" charset="0"/>
              </a:rPr>
              <a:t>Markus Ries</a:t>
            </a:r>
            <a:r>
              <a:rPr lang="de-DE" dirty="0">
                <a:latin typeface="Arial" charset="0"/>
                <a:cs typeface="Arial" charset="0"/>
              </a:rPr>
              <a:t> </a:t>
            </a:r>
            <a:r>
              <a:rPr lang="de-DE" dirty="0" smtClean="0">
                <a:latin typeface="Arial" charset="0"/>
                <a:cs typeface="Arial" charset="0"/>
              </a:rPr>
              <a:t>on behalf of the machine group</a:t>
            </a:r>
          </a:p>
        </p:txBody>
      </p:sp>
      <p:sp>
        <p:nvSpPr>
          <p:cNvPr id="6146" name="Foliennummernplatzhalter 3"/>
          <p:cNvSpPr>
            <a:spLocks noGrp="1"/>
          </p:cNvSpPr>
          <p:nvPr>
            <p:ph type="sldNum" sz="quarter" idx="4294967295"/>
          </p:nvPr>
        </p:nvSpPr>
        <p:spPr bwMode="auto">
          <a:xfrm>
            <a:off x="7010400" y="5322888"/>
            <a:ext cx="2133600" cy="273050"/>
          </a:xfrm>
          <a:noFill/>
          <a:ln>
            <a:miter lim="800000"/>
            <a:headEnd/>
            <a:tailEnd/>
          </a:ln>
        </p:spPr>
        <p:txBody>
          <a:bodyPr wrap="square" numCol="1" anchorCtr="0" compatLnSpc="1">
            <a:prstTxWarp prst="textNoShape">
              <a:avLst/>
            </a:prstTxWarp>
          </a:bodyPr>
          <a:lstStyle/>
          <a:p>
            <a:pPr fontAlgn="base">
              <a:spcBef>
                <a:spcPct val="0"/>
              </a:spcBef>
              <a:spcAft>
                <a:spcPct val="0"/>
              </a:spcAft>
            </a:pPr>
            <a:fld id="{B71CA572-47A9-4AE4-AF77-89AC6170D4E3}" type="slidenum">
              <a:rPr lang="de-DE" smtClean="0">
                <a:latin typeface="Arial" charset="0"/>
                <a:cs typeface="Arial" charset="0"/>
              </a:rPr>
              <a:pPr fontAlgn="base">
                <a:spcBef>
                  <a:spcPct val="0"/>
                </a:spcBef>
                <a:spcAft>
                  <a:spcPct val="0"/>
                </a:spcAft>
              </a:pPr>
              <a:t>1</a:t>
            </a:fld>
            <a:endParaRPr lang="de-DE" smtClean="0">
              <a:latin typeface="Arial" charset="0"/>
              <a:cs typeface="Arial" charset="0"/>
            </a:endParaRPr>
          </a:p>
        </p:txBody>
      </p:sp>
      <p:pic>
        <p:nvPicPr>
          <p:cNvPr id="12" name="Picture Placeholder 11"/>
          <p:cNvPicPr>
            <a:picLocks noGrp="1" noChangeAspect="1"/>
          </p:cNvPicPr>
          <p:nvPr>
            <p:ph type="pic" sz="quarter" idx="25"/>
          </p:nvPr>
        </p:nvPicPr>
        <p:blipFill>
          <a:blip r:embed="rId2"/>
          <a:srcRect t="23750" b="23750"/>
          <a:stretch>
            <a:fillRect/>
          </a:stretch>
        </p:blipFill>
        <p:spPr>
          <a:prstGeom prst="rect">
            <a:avLst/>
          </a:prstGeom>
        </p:spPr>
      </p:pic>
      <p:pic>
        <p:nvPicPr>
          <p:cNvPr id="15" name="Picture Placeholder 5"/>
          <p:cNvPicPr>
            <a:picLocks noGrp="1" noChangeAspect="1"/>
          </p:cNvPicPr>
          <p:nvPr>
            <p:ph type="pic" sz="quarter" idx="24"/>
          </p:nvPr>
        </p:nvPicPr>
        <p:blipFill>
          <a:blip r:embed="rId3"/>
          <a:srcRect l="2601" r="2601"/>
          <a:stretch>
            <a:fillRect/>
          </a:stretch>
        </p:blipFill>
        <p:spPr>
          <a:xfrm>
            <a:off x="3009900" y="3629025"/>
            <a:ext cx="2305050" cy="1150938"/>
          </a:xfrm>
          <a:prstGeom prst="rect">
            <a:avLst/>
          </a:prstGeom>
        </p:spPr>
      </p:pic>
      <p:pic>
        <p:nvPicPr>
          <p:cNvPr id="23" name="Picture Placeholder 22"/>
          <p:cNvPicPr>
            <a:picLocks noGrp="1" noChangeAspect="1"/>
          </p:cNvPicPr>
          <p:nvPr>
            <p:ph type="pic" sz="quarter" idx="23"/>
          </p:nvPr>
        </p:nvPicPr>
        <p:blipFill>
          <a:blip r:embed="rId4"/>
          <a:srcRect t="20760" b="20760"/>
          <a:stretch>
            <a:fillRect/>
          </a:stretch>
        </p:blipFill>
        <p:spPr>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pPr>
              <a:defRPr/>
            </a:pPr>
            <a:fld id="{F1E0BE69-7476-4EA3-919A-AD7EE24D45DF}" type="slidenum">
              <a:rPr lang="de-DE" smtClean="0"/>
              <a:pPr>
                <a:defRPr/>
              </a:pPr>
              <a:t>10</a:t>
            </a:fld>
            <a:endParaRPr lang="de-DE" dirty="0"/>
          </a:p>
        </p:txBody>
      </p:sp>
      <p:sp>
        <p:nvSpPr>
          <p:cNvPr id="5" name="Title 4"/>
          <p:cNvSpPr>
            <a:spLocks noGrp="1"/>
          </p:cNvSpPr>
          <p:nvPr>
            <p:ph type="title"/>
          </p:nvPr>
        </p:nvSpPr>
        <p:spPr/>
        <p:txBody>
          <a:bodyPr/>
          <a:lstStyle/>
          <a:p>
            <a:r>
              <a:rPr lang="en-US" dirty="0"/>
              <a:t>Operation statistics </a:t>
            </a:r>
            <a:r>
              <a:rPr lang="en-DE" dirty="0"/>
              <a:t>–</a:t>
            </a:r>
            <a:r>
              <a:rPr lang="en-US" dirty="0"/>
              <a:t> schedule</a:t>
            </a:r>
          </a:p>
        </p:txBody>
      </p:sp>
      <p:pic>
        <p:nvPicPr>
          <p:cNvPr id="6" name="Picture 5"/>
          <p:cNvPicPr>
            <a:picLocks noChangeAspect="1"/>
          </p:cNvPicPr>
          <p:nvPr/>
        </p:nvPicPr>
        <p:blipFill>
          <a:blip r:embed="rId2"/>
          <a:stretch>
            <a:fillRect/>
          </a:stretch>
        </p:blipFill>
        <p:spPr>
          <a:xfrm>
            <a:off x="73750" y="987574"/>
            <a:ext cx="8962746" cy="3496034"/>
          </a:xfrm>
          <a:prstGeom prst="rect">
            <a:avLst/>
          </a:prstGeom>
        </p:spPr>
      </p:pic>
    </p:spTree>
    <p:extLst>
      <p:ext uri="{BB962C8B-B14F-4D97-AF65-F5344CB8AC3E}">
        <p14:creationId xmlns:p14="http://schemas.microsoft.com/office/powerpoint/2010/main" val="20507818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pPr>
              <a:defRPr/>
            </a:pPr>
            <a:fld id="{F1E0BE69-7476-4EA3-919A-AD7EE24D45DF}" type="slidenum">
              <a:rPr lang="de-DE" smtClean="0"/>
              <a:pPr>
                <a:defRPr/>
              </a:pPr>
              <a:t>11</a:t>
            </a:fld>
            <a:endParaRPr lang="de-DE" dirty="0"/>
          </a:p>
        </p:txBody>
      </p:sp>
      <p:sp>
        <p:nvSpPr>
          <p:cNvPr id="5" name="Title 4"/>
          <p:cNvSpPr>
            <a:spLocks noGrp="1"/>
          </p:cNvSpPr>
          <p:nvPr>
            <p:ph type="title"/>
          </p:nvPr>
        </p:nvSpPr>
        <p:spPr/>
        <p:txBody>
          <a:bodyPr/>
          <a:lstStyle/>
          <a:p>
            <a:endParaRPr lang="en-US"/>
          </a:p>
        </p:txBody>
      </p:sp>
      <p:pic>
        <p:nvPicPr>
          <p:cNvPr id="7" name="Picture 6"/>
          <p:cNvPicPr>
            <a:picLocks noChangeAspect="1"/>
          </p:cNvPicPr>
          <p:nvPr/>
        </p:nvPicPr>
        <p:blipFill>
          <a:blip r:embed="rId2"/>
          <a:stretch>
            <a:fillRect/>
          </a:stretch>
        </p:blipFill>
        <p:spPr>
          <a:xfrm>
            <a:off x="323528" y="771550"/>
            <a:ext cx="8212827" cy="3883464"/>
          </a:xfrm>
          <a:prstGeom prst="rect">
            <a:avLst/>
          </a:prstGeom>
        </p:spPr>
      </p:pic>
    </p:spTree>
    <p:extLst>
      <p:ext uri="{BB962C8B-B14F-4D97-AF65-F5344CB8AC3E}">
        <p14:creationId xmlns:p14="http://schemas.microsoft.com/office/powerpoint/2010/main" val="31621983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pPr>
              <a:defRPr/>
            </a:pPr>
            <a:fld id="{F1E0BE69-7476-4EA3-919A-AD7EE24D45DF}" type="slidenum">
              <a:rPr lang="de-DE" smtClean="0"/>
              <a:pPr>
                <a:defRPr/>
              </a:pPr>
              <a:t>12</a:t>
            </a:fld>
            <a:endParaRPr lang="de-DE" dirty="0"/>
          </a:p>
        </p:txBody>
      </p:sp>
      <p:sp>
        <p:nvSpPr>
          <p:cNvPr id="5" name="Title 4"/>
          <p:cNvSpPr>
            <a:spLocks noGrp="1"/>
          </p:cNvSpPr>
          <p:nvPr>
            <p:ph type="title"/>
          </p:nvPr>
        </p:nvSpPr>
        <p:spPr/>
        <p:txBody>
          <a:bodyPr/>
          <a:lstStyle/>
          <a:p>
            <a:r>
              <a:rPr lang="en-US" dirty="0" smtClean="0"/>
              <a:t>Long term developments</a:t>
            </a:r>
            <a:endParaRPr lang="en-US" dirty="0"/>
          </a:p>
        </p:txBody>
      </p:sp>
      <p:graphicFrame>
        <p:nvGraphicFramePr>
          <p:cNvPr id="6" name="Table 5">
            <a:extLst>
              <a:ext uri="{FF2B5EF4-FFF2-40B4-BE49-F238E27FC236}">
                <a16:creationId xmlns:a16="http://schemas.microsoft.com/office/drawing/2014/main" id="{8715183C-60E1-D94E-BC1B-93E49CF9D266}"/>
              </a:ext>
            </a:extLst>
          </p:cNvPr>
          <p:cNvGraphicFramePr>
            <a:graphicFrameLocks noGrp="1"/>
          </p:cNvGraphicFramePr>
          <p:nvPr>
            <p:extLst>
              <p:ext uri="{D42A27DB-BD31-4B8C-83A1-F6EECF244321}">
                <p14:modId xmlns:p14="http://schemas.microsoft.com/office/powerpoint/2010/main" val="720918200"/>
              </p:ext>
            </p:extLst>
          </p:nvPr>
        </p:nvGraphicFramePr>
        <p:xfrm>
          <a:off x="107505" y="981163"/>
          <a:ext cx="8928990" cy="3750830"/>
        </p:xfrm>
        <a:graphic>
          <a:graphicData uri="http://schemas.openxmlformats.org/drawingml/2006/table">
            <a:tbl>
              <a:tblPr>
                <a:tableStyleId>{5C22544A-7EE6-4342-B048-85BDC9FD1C3A}</a:tableStyleId>
              </a:tblPr>
              <a:tblGrid>
                <a:gridCol w="685713">
                  <a:extLst>
                    <a:ext uri="{9D8B030D-6E8A-4147-A177-3AD203B41FA5}">
                      <a16:colId xmlns:a16="http://schemas.microsoft.com/office/drawing/2014/main" val="3743962038"/>
                    </a:ext>
                  </a:extLst>
                </a:gridCol>
                <a:gridCol w="935062">
                  <a:extLst>
                    <a:ext uri="{9D8B030D-6E8A-4147-A177-3AD203B41FA5}">
                      <a16:colId xmlns:a16="http://schemas.microsoft.com/office/drawing/2014/main" val="611057773"/>
                    </a:ext>
                  </a:extLst>
                </a:gridCol>
                <a:gridCol w="810387">
                  <a:extLst>
                    <a:ext uri="{9D8B030D-6E8A-4147-A177-3AD203B41FA5}">
                      <a16:colId xmlns:a16="http://schemas.microsoft.com/office/drawing/2014/main" val="2779982290"/>
                    </a:ext>
                  </a:extLst>
                </a:gridCol>
                <a:gridCol w="973594">
                  <a:extLst>
                    <a:ext uri="{9D8B030D-6E8A-4147-A177-3AD203B41FA5}">
                      <a16:colId xmlns:a16="http://schemas.microsoft.com/office/drawing/2014/main" val="3383456907"/>
                    </a:ext>
                  </a:extLst>
                </a:gridCol>
                <a:gridCol w="973594">
                  <a:extLst>
                    <a:ext uri="{9D8B030D-6E8A-4147-A177-3AD203B41FA5}">
                      <a16:colId xmlns:a16="http://schemas.microsoft.com/office/drawing/2014/main" val="826410994"/>
                    </a:ext>
                  </a:extLst>
                </a:gridCol>
                <a:gridCol w="973594">
                  <a:extLst>
                    <a:ext uri="{9D8B030D-6E8A-4147-A177-3AD203B41FA5}">
                      <a16:colId xmlns:a16="http://schemas.microsoft.com/office/drawing/2014/main" val="2916320184"/>
                    </a:ext>
                  </a:extLst>
                </a:gridCol>
                <a:gridCol w="958868">
                  <a:extLst>
                    <a:ext uri="{9D8B030D-6E8A-4147-A177-3AD203B41FA5}">
                      <a16:colId xmlns:a16="http://schemas.microsoft.com/office/drawing/2014/main" val="2989407192"/>
                    </a:ext>
                  </a:extLst>
                </a:gridCol>
                <a:gridCol w="824184">
                  <a:extLst>
                    <a:ext uri="{9D8B030D-6E8A-4147-A177-3AD203B41FA5}">
                      <a16:colId xmlns:a16="http://schemas.microsoft.com/office/drawing/2014/main" val="3895122904"/>
                    </a:ext>
                  </a:extLst>
                </a:gridCol>
                <a:gridCol w="896997">
                  <a:extLst>
                    <a:ext uri="{9D8B030D-6E8A-4147-A177-3AD203B41FA5}">
                      <a16:colId xmlns:a16="http://schemas.microsoft.com/office/drawing/2014/main" val="1357192630"/>
                    </a:ext>
                  </a:extLst>
                </a:gridCol>
                <a:gridCol w="896997">
                  <a:extLst>
                    <a:ext uri="{9D8B030D-6E8A-4147-A177-3AD203B41FA5}">
                      <a16:colId xmlns:a16="http://schemas.microsoft.com/office/drawing/2014/main" val="3008190799"/>
                    </a:ext>
                  </a:extLst>
                </a:gridCol>
              </a:tblGrid>
              <a:tr h="834797">
                <a:tc>
                  <a:txBody>
                    <a:bodyPr/>
                    <a:lstStyle/>
                    <a:p>
                      <a:pPr algn="ctr" fontAlgn="b"/>
                      <a:r>
                        <a:rPr lang="en-US" sz="1600" u="none" strike="noStrike" dirty="0">
                          <a:solidFill>
                            <a:schemeClr val="bg1"/>
                          </a:solidFill>
                          <a:effectLst/>
                        </a:rPr>
                        <a:t>Year</a:t>
                      </a:r>
                      <a:endParaRPr lang="en-US" sz="1600" b="1" i="0" u="none" strike="noStrike" dirty="0">
                        <a:solidFill>
                          <a:schemeClr val="bg1"/>
                        </a:solidFill>
                        <a:effectLst/>
                        <a:latin typeface="Arial" panose="020B0604020202020204" pitchFamily="34" charset="0"/>
                      </a:endParaRPr>
                    </a:p>
                  </a:txBody>
                  <a:tcPr marL="9525" marR="9525" marT="9525" marB="0" anchor="b">
                    <a:solidFill>
                      <a:srgbClr val="0070C0"/>
                    </a:solidFill>
                  </a:tcPr>
                </a:tc>
                <a:tc>
                  <a:txBody>
                    <a:bodyPr/>
                    <a:lstStyle/>
                    <a:p>
                      <a:pPr algn="ctr" fontAlgn="b"/>
                      <a:r>
                        <a:rPr lang="en-US" sz="1600" u="none" strike="noStrike" dirty="0">
                          <a:solidFill>
                            <a:schemeClr val="bg1"/>
                          </a:solidFill>
                          <a:effectLst/>
                        </a:rPr>
                        <a:t>Scheduled</a:t>
                      </a:r>
                      <a:endParaRPr lang="en-US" sz="1600" b="1" i="0" u="none" strike="noStrike" dirty="0">
                        <a:solidFill>
                          <a:schemeClr val="bg1"/>
                        </a:solidFill>
                        <a:effectLst/>
                        <a:latin typeface="Arial" panose="020B0604020202020204" pitchFamily="34" charset="0"/>
                      </a:endParaRPr>
                    </a:p>
                  </a:txBody>
                  <a:tcPr marL="9525" marR="9525" marT="9525" marB="0" anchor="b">
                    <a:solidFill>
                      <a:srgbClr val="0070C0"/>
                    </a:solidFill>
                  </a:tcPr>
                </a:tc>
                <a:tc>
                  <a:txBody>
                    <a:bodyPr/>
                    <a:lstStyle/>
                    <a:p>
                      <a:pPr algn="ctr" fontAlgn="b"/>
                      <a:r>
                        <a:rPr lang="en-US" sz="1600" u="none" strike="noStrike" dirty="0">
                          <a:solidFill>
                            <a:schemeClr val="bg1"/>
                          </a:solidFill>
                          <a:effectLst/>
                        </a:rPr>
                        <a:t>Delivered</a:t>
                      </a:r>
                      <a:endParaRPr lang="en-US" sz="1600" b="1" i="0" u="none" strike="noStrike" dirty="0">
                        <a:solidFill>
                          <a:schemeClr val="bg1"/>
                        </a:solidFill>
                        <a:effectLst/>
                        <a:latin typeface="Arial" panose="020B0604020202020204" pitchFamily="34" charset="0"/>
                      </a:endParaRPr>
                    </a:p>
                  </a:txBody>
                  <a:tcPr marL="9525" marR="9525" marT="9525" marB="0" anchor="b">
                    <a:solidFill>
                      <a:srgbClr val="0070C0"/>
                    </a:solidFill>
                  </a:tcPr>
                </a:tc>
                <a:tc>
                  <a:txBody>
                    <a:bodyPr/>
                    <a:lstStyle/>
                    <a:p>
                      <a:pPr algn="ctr" fontAlgn="b"/>
                      <a:r>
                        <a:rPr lang="en-US" sz="1600" u="none" strike="noStrike" dirty="0">
                          <a:solidFill>
                            <a:schemeClr val="bg1"/>
                          </a:solidFill>
                          <a:effectLst/>
                        </a:rPr>
                        <a:t>+Bonus Time</a:t>
                      </a:r>
                      <a:endParaRPr lang="en-US" sz="1600" b="1" i="0" u="none" strike="noStrike" dirty="0">
                        <a:solidFill>
                          <a:schemeClr val="bg1"/>
                        </a:solidFill>
                        <a:effectLst/>
                        <a:latin typeface="Arial" panose="020B0604020202020204" pitchFamily="34" charset="0"/>
                      </a:endParaRPr>
                    </a:p>
                  </a:txBody>
                  <a:tcPr marL="9525" marR="9525" marT="9525" marB="0" anchor="b">
                    <a:solidFill>
                      <a:srgbClr val="0070C0"/>
                    </a:solidFill>
                  </a:tcPr>
                </a:tc>
                <a:tc>
                  <a:txBody>
                    <a:bodyPr/>
                    <a:lstStyle/>
                    <a:p>
                      <a:pPr algn="ctr" fontAlgn="b"/>
                      <a:r>
                        <a:rPr lang="en-US" sz="1600" u="none" strike="noStrike" dirty="0">
                          <a:solidFill>
                            <a:schemeClr val="bg1"/>
                          </a:solidFill>
                          <a:effectLst/>
                        </a:rPr>
                        <a:t>+Bonus</a:t>
                      </a:r>
                      <a:endParaRPr lang="en-US" sz="1600" b="1" i="0" u="none" strike="noStrike" dirty="0">
                        <a:solidFill>
                          <a:schemeClr val="bg1"/>
                        </a:solidFill>
                        <a:effectLst/>
                        <a:latin typeface="Arial" panose="020B0604020202020204" pitchFamily="34" charset="0"/>
                      </a:endParaRPr>
                    </a:p>
                  </a:txBody>
                  <a:tcPr marL="9525" marR="9525" marT="9525" marB="0" anchor="b">
                    <a:solidFill>
                      <a:srgbClr val="0070C0"/>
                    </a:solidFill>
                  </a:tcPr>
                </a:tc>
                <a:tc>
                  <a:txBody>
                    <a:bodyPr/>
                    <a:lstStyle/>
                    <a:p>
                      <a:pPr algn="ctr" fontAlgn="b"/>
                      <a:r>
                        <a:rPr lang="en-US" sz="1600" u="none" strike="noStrike" dirty="0">
                          <a:solidFill>
                            <a:schemeClr val="bg1"/>
                          </a:solidFill>
                          <a:effectLst/>
                        </a:rPr>
                        <a:t>Downtime</a:t>
                      </a:r>
                      <a:endParaRPr lang="en-US" sz="1600" b="1" i="0" u="none" strike="noStrike" dirty="0">
                        <a:solidFill>
                          <a:schemeClr val="bg1"/>
                        </a:solidFill>
                        <a:effectLst/>
                        <a:latin typeface="Arial" panose="020B0604020202020204" pitchFamily="34" charset="0"/>
                      </a:endParaRPr>
                    </a:p>
                  </a:txBody>
                  <a:tcPr marL="9525" marR="9525" marT="9525" marB="0" anchor="b">
                    <a:solidFill>
                      <a:srgbClr val="0070C0"/>
                    </a:solidFill>
                  </a:tcPr>
                </a:tc>
                <a:tc>
                  <a:txBody>
                    <a:bodyPr/>
                    <a:lstStyle/>
                    <a:p>
                      <a:pPr algn="ctr" fontAlgn="b"/>
                      <a:r>
                        <a:rPr lang="en-US" sz="1600" u="none" strike="noStrike" dirty="0">
                          <a:solidFill>
                            <a:schemeClr val="bg1"/>
                          </a:solidFill>
                          <a:effectLst/>
                        </a:rPr>
                        <a:t>Availability</a:t>
                      </a:r>
                      <a:endParaRPr lang="en-US" sz="1600" b="1" i="0" u="none" strike="noStrike" dirty="0">
                        <a:solidFill>
                          <a:schemeClr val="bg1"/>
                        </a:solidFill>
                        <a:effectLst/>
                        <a:latin typeface="Arial" panose="020B0604020202020204" pitchFamily="34" charset="0"/>
                      </a:endParaRPr>
                    </a:p>
                  </a:txBody>
                  <a:tcPr marL="9525" marR="9525" marT="9525" marB="0" anchor="b">
                    <a:solidFill>
                      <a:srgbClr val="0070C0"/>
                    </a:solidFill>
                  </a:tcPr>
                </a:tc>
                <a:tc>
                  <a:txBody>
                    <a:bodyPr/>
                    <a:lstStyle/>
                    <a:p>
                      <a:pPr algn="ctr" fontAlgn="b"/>
                      <a:r>
                        <a:rPr lang="en-US" sz="1600" u="none" strike="noStrike" dirty="0">
                          <a:solidFill>
                            <a:schemeClr val="bg1"/>
                          </a:solidFill>
                          <a:effectLst/>
                        </a:rPr>
                        <a:t># Outages</a:t>
                      </a:r>
                      <a:endParaRPr lang="en-US" sz="1600" b="1" i="0" u="none" strike="noStrike" dirty="0">
                        <a:solidFill>
                          <a:schemeClr val="bg1"/>
                        </a:solidFill>
                        <a:effectLst/>
                        <a:latin typeface="Arial" panose="020B0604020202020204" pitchFamily="34" charset="0"/>
                      </a:endParaRPr>
                    </a:p>
                  </a:txBody>
                  <a:tcPr marL="9525" marR="9525" marT="9525" marB="0" anchor="b">
                    <a:solidFill>
                      <a:srgbClr val="0070C0"/>
                    </a:solidFill>
                  </a:tcPr>
                </a:tc>
                <a:tc>
                  <a:txBody>
                    <a:bodyPr/>
                    <a:lstStyle/>
                    <a:p>
                      <a:pPr algn="ctr" fontAlgn="b"/>
                      <a:r>
                        <a:rPr lang="en-US" sz="1600" u="none" strike="noStrike" dirty="0">
                          <a:solidFill>
                            <a:schemeClr val="bg1"/>
                          </a:solidFill>
                          <a:effectLst/>
                        </a:rPr>
                        <a:t>MTBF</a:t>
                      </a:r>
                      <a:endParaRPr lang="en-US" sz="1600" b="1" i="0" u="none" strike="noStrike" dirty="0">
                        <a:solidFill>
                          <a:schemeClr val="bg1"/>
                        </a:solidFill>
                        <a:effectLst/>
                        <a:latin typeface="Arial" panose="020B0604020202020204" pitchFamily="34" charset="0"/>
                      </a:endParaRPr>
                    </a:p>
                  </a:txBody>
                  <a:tcPr marL="9525" marR="9525" marT="9525" marB="0" anchor="b">
                    <a:solidFill>
                      <a:srgbClr val="0070C0"/>
                    </a:solidFill>
                  </a:tcPr>
                </a:tc>
                <a:tc>
                  <a:txBody>
                    <a:bodyPr/>
                    <a:lstStyle/>
                    <a:p>
                      <a:pPr algn="ctr" fontAlgn="b"/>
                      <a:r>
                        <a:rPr lang="en-US" sz="1600" u="none" strike="noStrike" dirty="0">
                          <a:solidFill>
                            <a:schemeClr val="bg1"/>
                          </a:solidFill>
                          <a:effectLst/>
                        </a:rPr>
                        <a:t>MTTR</a:t>
                      </a:r>
                      <a:endParaRPr lang="en-US" sz="1600" b="1" i="0" u="none" strike="noStrike" dirty="0">
                        <a:solidFill>
                          <a:schemeClr val="bg1"/>
                        </a:solidFill>
                        <a:effectLst/>
                        <a:latin typeface="Arial" panose="020B0604020202020204" pitchFamily="34" charset="0"/>
                      </a:endParaRPr>
                    </a:p>
                  </a:txBody>
                  <a:tcPr marL="9525" marR="9525" marT="9525" marB="0" anchor="b">
                    <a:solidFill>
                      <a:srgbClr val="0070C0"/>
                    </a:solidFill>
                  </a:tcPr>
                </a:tc>
                <a:extLst>
                  <a:ext uri="{0D108BD9-81ED-4DB2-BD59-A6C34878D82A}">
                    <a16:rowId xmlns:a16="http://schemas.microsoft.com/office/drawing/2014/main" val="3667232870"/>
                  </a:ext>
                </a:extLst>
              </a:tr>
              <a:tr h="349716">
                <a:tc>
                  <a:txBody>
                    <a:bodyPr/>
                    <a:lstStyle/>
                    <a:p>
                      <a:pPr algn="ctr" fontAlgn="ctr"/>
                      <a:r>
                        <a:rPr lang="en-DE" sz="1600" u="none" strike="noStrike" dirty="0">
                          <a:effectLst/>
                        </a:rPr>
                        <a:t>2013</a:t>
                      </a:r>
                      <a:endParaRPr lang="en-DE" sz="16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1600" u="none" strike="noStrike" dirty="0">
                          <a:effectLst/>
                        </a:rPr>
                        <a:t>4505 h</a:t>
                      </a:r>
                      <a:endParaRPr lang="en-US"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1600" u="none" strike="noStrike">
                          <a:effectLst/>
                        </a:rPr>
                        <a:t>4346 h</a:t>
                      </a:r>
                      <a:endParaRPr lang="en-US"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1600" u="none" strike="noStrike" dirty="0">
                          <a:effectLst/>
                        </a:rPr>
                        <a:t>4932 h</a:t>
                      </a:r>
                      <a:endParaRPr lang="en-US"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DE" sz="1600" u="none" strike="noStrike" dirty="0" smtClean="0">
                          <a:effectLst/>
                        </a:rPr>
                        <a:t>109.5</a:t>
                      </a:r>
                      <a:r>
                        <a:rPr lang="en-DE" sz="1600" u="none" strike="noStrike" dirty="0">
                          <a:effectLst/>
                        </a:rPr>
                        <a:t>%</a:t>
                      </a:r>
                      <a:endParaRPr lang="en-DE"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1600" u="none" strike="noStrike" dirty="0" smtClean="0">
                          <a:effectLst/>
                        </a:rPr>
                        <a:t>159.3 </a:t>
                      </a:r>
                      <a:r>
                        <a:rPr lang="en-US" sz="1600" u="none" strike="noStrike" dirty="0">
                          <a:effectLst/>
                        </a:rPr>
                        <a:t>h</a:t>
                      </a:r>
                      <a:endParaRPr lang="en-US"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DE" sz="1600" u="none" strike="noStrike" dirty="0" smtClean="0">
                          <a:effectLst/>
                        </a:rPr>
                        <a:t>96.5</a:t>
                      </a:r>
                      <a:r>
                        <a:rPr lang="en-DE" sz="1600" u="none" strike="noStrike" dirty="0">
                          <a:effectLst/>
                        </a:rPr>
                        <a:t>%</a:t>
                      </a:r>
                      <a:endParaRPr lang="en-DE"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DE" sz="1600" u="none" strike="noStrike" dirty="0">
                          <a:effectLst/>
                        </a:rPr>
                        <a:t>105</a:t>
                      </a:r>
                      <a:endParaRPr lang="en-DE"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1600" u="none" strike="noStrike" dirty="0" smtClean="0">
                          <a:effectLst/>
                        </a:rPr>
                        <a:t>42</a:t>
                      </a:r>
                      <a:r>
                        <a:rPr lang="en-DE" sz="1600" u="none" strike="noStrike" dirty="0" smtClean="0">
                          <a:effectLst/>
                        </a:rPr>
                        <a:t>.</a:t>
                      </a:r>
                      <a:r>
                        <a:rPr lang="en-US" sz="1600" u="none" strike="noStrike" dirty="0" smtClean="0">
                          <a:effectLst/>
                        </a:rPr>
                        <a:t>9 </a:t>
                      </a:r>
                      <a:r>
                        <a:rPr lang="en-US" sz="1600" u="none" strike="noStrike" dirty="0">
                          <a:effectLst/>
                        </a:rPr>
                        <a:t>h</a:t>
                      </a:r>
                      <a:endParaRPr lang="en-US"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1600" u="none" strike="noStrike" dirty="0" smtClean="0">
                          <a:effectLst/>
                        </a:rPr>
                        <a:t>1</a:t>
                      </a:r>
                      <a:r>
                        <a:rPr lang="en-DE" sz="1600" u="none" strike="noStrike" dirty="0" smtClean="0">
                          <a:effectLst/>
                        </a:rPr>
                        <a:t>.</a:t>
                      </a:r>
                      <a:r>
                        <a:rPr lang="en-US" sz="1600" u="none" strike="noStrike" dirty="0" smtClean="0">
                          <a:effectLst/>
                        </a:rPr>
                        <a:t>52 </a:t>
                      </a:r>
                      <a:r>
                        <a:rPr lang="en-US" sz="1600" u="none" strike="noStrike" dirty="0">
                          <a:effectLst/>
                        </a:rPr>
                        <a:t>h</a:t>
                      </a:r>
                      <a:endParaRPr lang="en-US" sz="16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055431243"/>
                  </a:ext>
                </a:extLst>
              </a:tr>
              <a:tr h="349716">
                <a:tc>
                  <a:txBody>
                    <a:bodyPr/>
                    <a:lstStyle/>
                    <a:p>
                      <a:pPr algn="ctr" fontAlgn="ctr"/>
                      <a:r>
                        <a:rPr lang="en-DE" sz="1600" u="none" strike="noStrike" dirty="0">
                          <a:effectLst/>
                        </a:rPr>
                        <a:t>2014</a:t>
                      </a:r>
                      <a:endParaRPr lang="en-DE" sz="1600" b="1"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n-US" sz="1600" u="none" strike="noStrike" dirty="0">
                          <a:effectLst/>
                        </a:rPr>
                        <a:t>5408 h</a:t>
                      </a:r>
                      <a:endParaRPr lang="en-US" sz="16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n-US" sz="1600" u="none" strike="noStrike" dirty="0">
                          <a:effectLst/>
                        </a:rPr>
                        <a:t>5024 h</a:t>
                      </a:r>
                      <a:endParaRPr lang="en-US" sz="16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n-US" sz="1600" u="none" strike="noStrike" dirty="0">
                          <a:effectLst/>
                        </a:rPr>
                        <a:t>5669 h</a:t>
                      </a:r>
                      <a:endParaRPr lang="en-US" sz="16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n-DE" sz="1600" u="none" strike="noStrike" dirty="0" smtClean="0">
                          <a:effectLst/>
                        </a:rPr>
                        <a:t>104.8</a:t>
                      </a:r>
                      <a:r>
                        <a:rPr lang="en-DE" sz="1600" u="none" strike="noStrike" dirty="0">
                          <a:effectLst/>
                        </a:rPr>
                        <a:t>%</a:t>
                      </a:r>
                      <a:endParaRPr lang="en-DE" sz="16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n-US" sz="1600" u="none" strike="noStrike" dirty="0" smtClean="0">
                          <a:effectLst/>
                        </a:rPr>
                        <a:t>384</a:t>
                      </a:r>
                      <a:r>
                        <a:rPr lang="en-DE" sz="1600" u="none" strike="noStrike" dirty="0" smtClean="0">
                          <a:effectLst/>
                        </a:rPr>
                        <a:t>.</a:t>
                      </a:r>
                      <a:r>
                        <a:rPr lang="en-US" sz="1600" u="none" strike="noStrike" dirty="0" smtClean="0">
                          <a:effectLst/>
                        </a:rPr>
                        <a:t>4 </a:t>
                      </a:r>
                      <a:r>
                        <a:rPr lang="en-US" sz="1600" u="none" strike="noStrike" dirty="0">
                          <a:effectLst/>
                        </a:rPr>
                        <a:t>h</a:t>
                      </a:r>
                      <a:endParaRPr lang="en-US" sz="16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n-DE" sz="1600" u="none" strike="noStrike" dirty="0" smtClean="0">
                          <a:effectLst/>
                        </a:rPr>
                        <a:t>92.9</a:t>
                      </a:r>
                      <a:r>
                        <a:rPr lang="en-DE" sz="1600" u="none" strike="noStrike" dirty="0">
                          <a:effectLst/>
                        </a:rPr>
                        <a:t>%</a:t>
                      </a:r>
                      <a:endParaRPr lang="en-DE" sz="16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n-DE" sz="1600" u="none" strike="noStrike" dirty="0">
                          <a:effectLst/>
                        </a:rPr>
                        <a:t>136</a:t>
                      </a:r>
                      <a:endParaRPr lang="en-DE" sz="16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n-US" sz="1600" u="none" strike="noStrike" dirty="0" smtClean="0">
                          <a:effectLst/>
                        </a:rPr>
                        <a:t>39</a:t>
                      </a:r>
                      <a:r>
                        <a:rPr lang="en-DE" sz="1600" u="none" strike="noStrike" dirty="0" smtClean="0">
                          <a:effectLst/>
                        </a:rPr>
                        <a:t>.</a:t>
                      </a:r>
                      <a:r>
                        <a:rPr lang="en-US" sz="1600" u="none" strike="noStrike" dirty="0" smtClean="0">
                          <a:effectLst/>
                        </a:rPr>
                        <a:t>8 </a:t>
                      </a:r>
                      <a:r>
                        <a:rPr lang="en-US" sz="1600" u="none" strike="noStrike" dirty="0">
                          <a:effectLst/>
                        </a:rPr>
                        <a:t>h</a:t>
                      </a:r>
                      <a:endParaRPr lang="en-US" sz="16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n-US" sz="1600" u="none" strike="noStrike" dirty="0" smtClean="0">
                          <a:effectLst/>
                        </a:rPr>
                        <a:t>2</a:t>
                      </a:r>
                      <a:r>
                        <a:rPr lang="en-DE" sz="1600" u="none" strike="noStrike" dirty="0" smtClean="0">
                          <a:effectLst/>
                        </a:rPr>
                        <a:t>.</a:t>
                      </a:r>
                      <a:r>
                        <a:rPr lang="en-US" sz="1600" u="none" strike="noStrike" dirty="0" smtClean="0">
                          <a:effectLst/>
                        </a:rPr>
                        <a:t>83 </a:t>
                      </a:r>
                      <a:r>
                        <a:rPr lang="en-US" sz="1600" u="none" strike="noStrike" dirty="0">
                          <a:effectLst/>
                        </a:rPr>
                        <a:t>h</a:t>
                      </a:r>
                      <a:endParaRPr lang="en-US" sz="16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4244762576"/>
                  </a:ext>
                </a:extLst>
              </a:tr>
              <a:tr h="349716">
                <a:tc>
                  <a:txBody>
                    <a:bodyPr/>
                    <a:lstStyle/>
                    <a:p>
                      <a:pPr algn="ctr" fontAlgn="ctr"/>
                      <a:r>
                        <a:rPr lang="en-DE" sz="1600" u="none" strike="noStrike" dirty="0">
                          <a:effectLst/>
                        </a:rPr>
                        <a:t>2015</a:t>
                      </a:r>
                      <a:endParaRPr lang="en-DE" sz="16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1600" u="none" strike="noStrike">
                          <a:effectLst/>
                        </a:rPr>
                        <a:t>3896 h</a:t>
                      </a:r>
                      <a:endParaRPr lang="en-US"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1600" u="none" strike="noStrike" dirty="0">
                          <a:effectLst/>
                        </a:rPr>
                        <a:t>3804 h</a:t>
                      </a:r>
                      <a:endParaRPr lang="en-US"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1600" u="none" strike="noStrike" dirty="0">
                          <a:effectLst/>
                        </a:rPr>
                        <a:t>4187 h</a:t>
                      </a:r>
                      <a:endParaRPr lang="en-US"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DE" sz="1600" u="none" strike="noStrike" dirty="0" smtClean="0">
                          <a:effectLst/>
                        </a:rPr>
                        <a:t>107.5</a:t>
                      </a:r>
                      <a:r>
                        <a:rPr lang="en-DE" sz="1600" u="none" strike="noStrike" dirty="0">
                          <a:effectLst/>
                        </a:rPr>
                        <a:t>%</a:t>
                      </a:r>
                      <a:endParaRPr lang="en-DE"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1600" u="none" strike="noStrike" dirty="0" smtClean="0">
                          <a:effectLst/>
                        </a:rPr>
                        <a:t>92</a:t>
                      </a:r>
                      <a:r>
                        <a:rPr lang="en-DE" sz="1600" u="none" strike="noStrike" dirty="0" smtClean="0">
                          <a:effectLst/>
                        </a:rPr>
                        <a:t>.</a:t>
                      </a:r>
                      <a:r>
                        <a:rPr lang="en-US" sz="1600" u="none" strike="noStrike" dirty="0" smtClean="0">
                          <a:effectLst/>
                        </a:rPr>
                        <a:t>5 </a:t>
                      </a:r>
                      <a:r>
                        <a:rPr lang="en-US" sz="1600" u="none" strike="noStrike" dirty="0">
                          <a:effectLst/>
                        </a:rPr>
                        <a:t>h</a:t>
                      </a:r>
                      <a:endParaRPr lang="en-US"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DE" sz="1600" u="none" strike="noStrike" dirty="0" smtClean="0">
                          <a:effectLst/>
                        </a:rPr>
                        <a:t>97.6</a:t>
                      </a:r>
                      <a:r>
                        <a:rPr lang="en-DE" sz="1600" u="none" strike="noStrike" dirty="0">
                          <a:effectLst/>
                        </a:rPr>
                        <a:t>%</a:t>
                      </a:r>
                      <a:endParaRPr lang="en-DE"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DE" sz="1600" u="none" strike="noStrike" dirty="0">
                          <a:effectLst/>
                        </a:rPr>
                        <a:t>90</a:t>
                      </a:r>
                      <a:endParaRPr lang="en-DE"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1600" u="none" strike="noStrike" dirty="0" smtClean="0">
                          <a:effectLst/>
                        </a:rPr>
                        <a:t>43</a:t>
                      </a:r>
                      <a:r>
                        <a:rPr lang="en-DE" sz="1600" u="none" strike="noStrike" dirty="0" smtClean="0">
                          <a:effectLst/>
                        </a:rPr>
                        <a:t>.</a:t>
                      </a:r>
                      <a:r>
                        <a:rPr lang="en-US" sz="1600" u="none" strike="noStrike" dirty="0" smtClean="0">
                          <a:effectLst/>
                        </a:rPr>
                        <a:t>3 </a:t>
                      </a:r>
                      <a:r>
                        <a:rPr lang="en-US" sz="1600" u="none" strike="noStrike" dirty="0">
                          <a:effectLst/>
                        </a:rPr>
                        <a:t>h</a:t>
                      </a:r>
                      <a:endParaRPr lang="en-US"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1600" u="none" strike="noStrike" dirty="0" smtClean="0">
                          <a:effectLst/>
                        </a:rPr>
                        <a:t>1</a:t>
                      </a:r>
                      <a:r>
                        <a:rPr lang="en-DE" sz="1600" u="none" strike="noStrike" dirty="0" smtClean="0">
                          <a:effectLst/>
                        </a:rPr>
                        <a:t>.</a:t>
                      </a:r>
                      <a:r>
                        <a:rPr lang="en-US" sz="1600" u="none" strike="noStrike" dirty="0" smtClean="0">
                          <a:effectLst/>
                        </a:rPr>
                        <a:t>03 </a:t>
                      </a:r>
                      <a:r>
                        <a:rPr lang="en-US" sz="1600" u="none" strike="noStrike" dirty="0">
                          <a:effectLst/>
                        </a:rPr>
                        <a:t>h</a:t>
                      </a:r>
                      <a:endParaRPr lang="en-US" sz="16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904122797"/>
                  </a:ext>
                </a:extLst>
              </a:tr>
              <a:tr h="349716">
                <a:tc>
                  <a:txBody>
                    <a:bodyPr/>
                    <a:lstStyle/>
                    <a:p>
                      <a:pPr algn="ctr" fontAlgn="ctr"/>
                      <a:r>
                        <a:rPr lang="en-DE" sz="1600" u="none" strike="noStrike" dirty="0">
                          <a:effectLst/>
                        </a:rPr>
                        <a:t>2016</a:t>
                      </a:r>
                      <a:endParaRPr lang="en-DE" sz="1600" b="1"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n-US" sz="1600" u="none" strike="noStrike" dirty="0">
                          <a:effectLst/>
                        </a:rPr>
                        <a:t>4855 h</a:t>
                      </a:r>
                      <a:endParaRPr lang="en-US" sz="16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n-US" sz="1600" u="none" strike="noStrike" dirty="0">
                          <a:effectLst/>
                        </a:rPr>
                        <a:t>4793 h</a:t>
                      </a:r>
                      <a:endParaRPr lang="en-US" sz="16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n-US" sz="1600" u="none" strike="noStrike" dirty="0">
                          <a:effectLst/>
                        </a:rPr>
                        <a:t>5284 h</a:t>
                      </a:r>
                      <a:endParaRPr lang="en-US" sz="16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n-DE" sz="1600" u="none" strike="noStrike" dirty="0" smtClean="0">
                          <a:effectLst/>
                        </a:rPr>
                        <a:t>108.6</a:t>
                      </a:r>
                      <a:r>
                        <a:rPr lang="en-DE" sz="1600" u="none" strike="noStrike" dirty="0">
                          <a:effectLst/>
                        </a:rPr>
                        <a:t>%</a:t>
                      </a:r>
                      <a:endParaRPr lang="en-DE" sz="16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n-US" sz="1600" u="none" strike="noStrike" dirty="0" smtClean="0">
                          <a:effectLst/>
                        </a:rPr>
                        <a:t>61</a:t>
                      </a:r>
                      <a:r>
                        <a:rPr lang="en-DE" sz="1600" u="none" strike="noStrike" dirty="0" smtClean="0">
                          <a:effectLst/>
                        </a:rPr>
                        <a:t>.</a:t>
                      </a:r>
                      <a:r>
                        <a:rPr lang="en-US" sz="1600" u="none" strike="noStrike" dirty="0" smtClean="0">
                          <a:effectLst/>
                        </a:rPr>
                        <a:t>9 </a:t>
                      </a:r>
                      <a:r>
                        <a:rPr lang="en-US" sz="1600" u="none" strike="noStrike" dirty="0">
                          <a:effectLst/>
                        </a:rPr>
                        <a:t>h</a:t>
                      </a:r>
                      <a:endParaRPr lang="en-US" sz="16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n-DE" sz="1600" u="none" strike="noStrike" dirty="0" smtClean="0">
                          <a:effectLst/>
                        </a:rPr>
                        <a:t>98.7</a:t>
                      </a:r>
                      <a:r>
                        <a:rPr lang="en-DE" sz="1600" u="none" strike="noStrike" dirty="0">
                          <a:effectLst/>
                        </a:rPr>
                        <a:t>%</a:t>
                      </a:r>
                      <a:endParaRPr lang="en-DE" sz="16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n-DE" sz="1600" u="none" strike="noStrike" dirty="0">
                          <a:effectLst/>
                        </a:rPr>
                        <a:t>69</a:t>
                      </a:r>
                      <a:endParaRPr lang="en-DE" sz="16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n-US" sz="1600" u="none" strike="noStrike" dirty="0" smtClean="0">
                          <a:effectLst/>
                        </a:rPr>
                        <a:t>70</a:t>
                      </a:r>
                      <a:r>
                        <a:rPr lang="en-DE" sz="1600" u="none" strike="noStrike" dirty="0" smtClean="0">
                          <a:effectLst/>
                        </a:rPr>
                        <a:t>.</a:t>
                      </a:r>
                      <a:r>
                        <a:rPr lang="en-US" sz="1600" u="none" strike="noStrike" dirty="0" smtClean="0">
                          <a:effectLst/>
                        </a:rPr>
                        <a:t>4 </a:t>
                      </a:r>
                      <a:r>
                        <a:rPr lang="en-US" sz="1600" u="none" strike="noStrike" dirty="0">
                          <a:effectLst/>
                        </a:rPr>
                        <a:t>h</a:t>
                      </a:r>
                      <a:endParaRPr lang="en-US" sz="16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n-US" sz="1600" u="none" strike="noStrike" dirty="0" smtClean="0">
                          <a:effectLst/>
                        </a:rPr>
                        <a:t>0</a:t>
                      </a:r>
                      <a:r>
                        <a:rPr lang="en-DE" sz="1600" u="none" strike="noStrike" dirty="0" smtClean="0">
                          <a:effectLst/>
                        </a:rPr>
                        <a:t>.</a:t>
                      </a:r>
                      <a:r>
                        <a:rPr lang="en-US" sz="1600" u="none" strike="noStrike" dirty="0" smtClean="0">
                          <a:effectLst/>
                        </a:rPr>
                        <a:t>91 </a:t>
                      </a:r>
                      <a:r>
                        <a:rPr lang="en-US" sz="1600" u="none" strike="noStrike" dirty="0">
                          <a:effectLst/>
                        </a:rPr>
                        <a:t>h</a:t>
                      </a:r>
                      <a:endParaRPr lang="en-US" sz="16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3017086863"/>
                  </a:ext>
                </a:extLst>
              </a:tr>
              <a:tr h="349716">
                <a:tc>
                  <a:txBody>
                    <a:bodyPr/>
                    <a:lstStyle/>
                    <a:p>
                      <a:pPr algn="ctr" fontAlgn="ctr"/>
                      <a:r>
                        <a:rPr lang="en-DE" sz="1600" u="none" strike="noStrike">
                          <a:effectLst/>
                        </a:rPr>
                        <a:t>2017</a:t>
                      </a:r>
                      <a:endParaRPr lang="en-DE" sz="1600" b="1"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1600" u="none" strike="noStrike">
                          <a:effectLst/>
                        </a:rPr>
                        <a:t>4299 h</a:t>
                      </a:r>
                      <a:endParaRPr lang="en-US"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1600" u="none" strike="noStrike" dirty="0">
                          <a:effectLst/>
                        </a:rPr>
                        <a:t>4050 h</a:t>
                      </a:r>
                      <a:endParaRPr lang="en-US"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1600" u="none" strike="noStrike" dirty="0">
                          <a:effectLst/>
                        </a:rPr>
                        <a:t>4405 h</a:t>
                      </a:r>
                      <a:endParaRPr lang="en-US"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DE" sz="1600" u="none" strike="noStrike" dirty="0" smtClean="0">
                          <a:effectLst/>
                        </a:rPr>
                        <a:t>102.5</a:t>
                      </a:r>
                      <a:r>
                        <a:rPr lang="en-DE" sz="1600" u="none" strike="noStrike" dirty="0">
                          <a:effectLst/>
                        </a:rPr>
                        <a:t>%</a:t>
                      </a:r>
                      <a:endParaRPr lang="en-DE"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b"/>
                      <a:r>
                        <a:rPr lang="en-US" sz="1600" u="none" strike="noStrike" dirty="0" smtClean="0">
                          <a:effectLst/>
                        </a:rPr>
                        <a:t>249</a:t>
                      </a:r>
                      <a:r>
                        <a:rPr lang="en-DE" sz="1600" u="none" strike="noStrike" dirty="0" smtClean="0">
                          <a:effectLst/>
                        </a:rPr>
                        <a:t>.</a:t>
                      </a:r>
                      <a:r>
                        <a:rPr lang="en-US" sz="1600" u="none" strike="noStrike" dirty="0" smtClean="0">
                          <a:effectLst/>
                        </a:rPr>
                        <a:t>5 </a:t>
                      </a:r>
                      <a:r>
                        <a:rPr lang="en-US" sz="1600" u="none" strike="noStrike" dirty="0">
                          <a:effectLst/>
                        </a:rPr>
                        <a:t>h</a:t>
                      </a:r>
                      <a:endParaRPr lang="en-US"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DE" sz="1600" u="none" strike="noStrike" dirty="0" smtClean="0">
                          <a:effectLst/>
                        </a:rPr>
                        <a:t>94.2</a:t>
                      </a:r>
                      <a:r>
                        <a:rPr lang="en-DE" sz="1600" u="none" strike="noStrike" dirty="0">
                          <a:effectLst/>
                        </a:rPr>
                        <a:t>%</a:t>
                      </a:r>
                      <a:endParaRPr lang="en-DE"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b"/>
                      <a:r>
                        <a:rPr lang="en-DE" sz="1600" u="none" strike="noStrike" dirty="0">
                          <a:effectLst/>
                        </a:rPr>
                        <a:t>62</a:t>
                      </a:r>
                      <a:endParaRPr lang="en-DE"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1600" u="none" strike="noStrike" dirty="0" smtClean="0">
                          <a:effectLst/>
                        </a:rPr>
                        <a:t>69</a:t>
                      </a:r>
                      <a:r>
                        <a:rPr lang="en-DE" sz="1600" u="none" strike="noStrike" dirty="0" smtClean="0">
                          <a:effectLst/>
                        </a:rPr>
                        <a:t>.</a:t>
                      </a:r>
                      <a:r>
                        <a:rPr lang="en-US" sz="1600" u="none" strike="noStrike" dirty="0" smtClean="0">
                          <a:effectLst/>
                        </a:rPr>
                        <a:t>3 </a:t>
                      </a:r>
                      <a:r>
                        <a:rPr lang="en-US" sz="1600" u="none" strike="noStrike" dirty="0">
                          <a:effectLst/>
                        </a:rPr>
                        <a:t>h</a:t>
                      </a:r>
                      <a:endParaRPr lang="en-US"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1600" u="none" strike="noStrike" dirty="0" smtClean="0">
                          <a:effectLst/>
                        </a:rPr>
                        <a:t>4</a:t>
                      </a:r>
                      <a:r>
                        <a:rPr lang="en-DE" sz="1600" u="none" strike="noStrike" dirty="0" smtClean="0">
                          <a:effectLst/>
                        </a:rPr>
                        <a:t>.</a:t>
                      </a:r>
                      <a:r>
                        <a:rPr lang="en-US" sz="1600" u="none" strike="noStrike" dirty="0" smtClean="0">
                          <a:effectLst/>
                        </a:rPr>
                        <a:t>02 </a:t>
                      </a:r>
                      <a:r>
                        <a:rPr lang="en-US" sz="1600" u="none" strike="noStrike" dirty="0">
                          <a:effectLst/>
                        </a:rPr>
                        <a:t>h</a:t>
                      </a:r>
                      <a:endParaRPr lang="en-US" sz="16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874875414"/>
                  </a:ext>
                </a:extLst>
              </a:tr>
              <a:tr h="349716">
                <a:tc>
                  <a:txBody>
                    <a:bodyPr/>
                    <a:lstStyle/>
                    <a:p>
                      <a:pPr algn="ctr" fontAlgn="ctr"/>
                      <a:r>
                        <a:rPr lang="en-DE" sz="1600" u="none" strike="noStrike" dirty="0">
                          <a:effectLst/>
                        </a:rPr>
                        <a:t>2018</a:t>
                      </a:r>
                      <a:endParaRPr lang="en-DE" sz="1600" b="1"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n-US" sz="1600" u="none" strike="noStrike" dirty="0">
                          <a:effectLst/>
                        </a:rPr>
                        <a:t>3578 h</a:t>
                      </a:r>
                      <a:endParaRPr lang="en-US" sz="16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n-US" sz="1600" u="none" strike="noStrike" dirty="0">
                          <a:effectLst/>
                        </a:rPr>
                        <a:t>3550 h</a:t>
                      </a:r>
                      <a:endParaRPr lang="en-US" sz="16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n-US" sz="1600" u="none" strike="noStrike" dirty="0">
                          <a:effectLst/>
                        </a:rPr>
                        <a:t>3965 h</a:t>
                      </a:r>
                      <a:endParaRPr lang="en-US" sz="16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n-DE" sz="1600" u="none" strike="noStrike" dirty="0" smtClean="0">
                          <a:effectLst/>
                        </a:rPr>
                        <a:t>110.8</a:t>
                      </a:r>
                      <a:r>
                        <a:rPr lang="en-DE" sz="1600" u="none" strike="noStrike" dirty="0">
                          <a:effectLst/>
                        </a:rPr>
                        <a:t>%</a:t>
                      </a:r>
                      <a:endParaRPr lang="en-DE" sz="16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b"/>
                      <a:r>
                        <a:rPr lang="en-US" sz="1600" u="none" strike="noStrike" dirty="0" smtClean="0">
                          <a:effectLst/>
                        </a:rPr>
                        <a:t>28</a:t>
                      </a:r>
                      <a:r>
                        <a:rPr lang="en-DE" sz="1600" u="none" strike="noStrike" dirty="0" smtClean="0">
                          <a:effectLst/>
                        </a:rPr>
                        <a:t>.</a:t>
                      </a:r>
                      <a:r>
                        <a:rPr lang="en-US" sz="1600" u="none" strike="noStrike" dirty="0" smtClean="0">
                          <a:effectLst/>
                        </a:rPr>
                        <a:t>3 </a:t>
                      </a:r>
                      <a:r>
                        <a:rPr lang="en-US" sz="1600" u="none" strike="noStrike" dirty="0">
                          <a:effectLst/>
                        </a:rPr>
                        <a:t>h</a:t>
                      </a:r>
                      <a:endParaRPr lang="en-US" sz="16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n-DE" sz="1600" u="none" strike="noStrike" dirty="0" smtClean="0">
                          <a:effectLst/>
                        </a:rPr>
                        <a:t>99.2</a:t>
                      </a:r>
                      <a:r>
                        <a:rPr lang="en-DE" sz="1600" u="none" strike="noStrike" dirty="0">
                          <a:effectLst/>
                        </a:rPr>
                        <a:t>%</a:t>
                      </a:r>
                      <a:endParaRPr lang="en-DE" sz="16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b"/>
                      <a:r>
                        <a:rPr lang="en-DE" sz="1600" u="none" strike="noStrike" dirty="0">
                          <a:effectLst/>
                        </a:rPr>
                        <a:t>51</a:t>
                      </a:r>
                      <a:endParaRPr lang="en-DE" sz="16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n-US" sz="1600" u="none" strike="noStrike" dirty="0" smtClean="0">
                          <a:effectLst/>
                        </a:rPr>
                        <a:t>70</a:t>
                      </a:r>
                      <a:r>
                        <a:rPr lang="en-DE" sz="1600" u="none" strike="noStrike" dirty="0" smtClean="0">
                          <a:effectLst/>
                        </a:rPr>
                        <a:t>.</a:t>
                      </a:r>
                      <a:r>
                        <a:rPr lang="en-US" sz="1600" u="none" strike="noStrike" dirty="0" smtClean="0">
                          <a:effectLst/>
                        </a:rPr>
                        <a:t>2 </a:t>
                      </a:r>
                      <a:r>
                        <a:rPr lang="en-US" sz="1600" u="none" strike="noStrike" dirty="0">
                          <a:effectLst/>
                        </a:rPr>
                        <a:t>h</a:t>
                      </a:r>
                      <a:endParaRPr lang="en-US" sz="16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n-US" sz="1600" u="none" strike="noStrike" dirty="0" smtClean="0">
                          <a:effectLst/>
                        </a:rPr>
                        <a:t>0</a:t>
                      </a:r>
                      <a:r>
                        <a:rPr lang="en-DE" sz="1600" u="none" strike="noStrike" dirty="0" smtClean="0">
                          <a:effectLst/>
                        </a:rPr>
                        <a:t>.</a:t>
                      </a:r>
                      <a:r>
                        <a:rPr lang="en-US" sz="1600" u="none" strike="noStrike" dirty="0" smtClean="0">
                          <a:effectLst/>
                        </a:rPr>
                        <a:t>56 </a:t>
                      </a:r>
                      <a:r>
                        <a:rPr lang="en-US" sz="1600" u="none" strike="noStrike" dirty="0">
                          <a:effectLst/>
                        </a:rPr>
                        <a:t>h</a:t>
                      </a:r>
                      <a:endParaRPr lang="en-US" sz="16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3194818653"/>
                  </a:ext>
                </a:extLst>
              </a:tr>
              <a:tr h="349716">
                <a:tc>
                  <a:txBody>
                    <a:bodyPr/>
                    <a:lstStyle/>
                    <a:p>
                      <a:pPr algn="ctr" fontAlgn="ctr"/>
                      <a:r>
                        <a:rPr lang="en-DE" sz="1600" u="none" strike="noStrike">
                          <a:effectLst/>
                        </a:rPr>
                        <a:t>2019</a:t>
                      </a:r>
                      <a:endParaRPr lang="en-DE" sz="1600" b="1"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1600" u="none" strike="noStrike">
                          <a:effectLst/>
                        </a:rPr>
                        <a:t>4058 h</a:t>
                      </a:r>
                      <a:endParaRPr lang="en-US"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1600" u="none" strike="noStrike">
                          <a:effectLst/>
                        </a:rPr>
                        <a:t>3990 h</a:t>
                      </a:r>
                      <a:endParaRPr lang="en-US"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1600" u="none" strike="noStrike">
                          <a:effectLst/>
                        </a:rPr>
                        <a:t>4325 h</a:t>
                      </a:r>
                      <a:endParaRPr lang="en-US"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DE" sz="1600" u="none" strike="noStrike" dirty="0" smtClean="0">
                          <a:effectLst/>
                        </a:rPr>
                        <a:t>106.6</a:t>
                      </a:r>
                      <a:r>
                        <a:rPr lang="en-DE" sz="1600" u="none" strike="noStrike" dirty="0">
                          <a:effectLst/>
                        </a:rPr>
                        <a:t>%</a:t>
                      </a:r>
                      <a:endParaRPr lang="en-DE"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b"/>
                      <a:r>
                        <a:rPr lang="en-US" sz="1600" u="none" strike="noStrike" dirty="0" smtClean="0">
                          <a:effectLst/>
                        </a:rPr>
                        <a:t>67</a:t>
                      </a:r>
                      <a:r>
                        <a:rPr lang="en-DE" sz="1600" u="none" strike="noStrike" dirty="0" smtClean="0">
                          <a:effectLst/>
                        </a:rPr>
                        <a:t>.</a:t>
                      </a:r>
                      <a:r>
                        <a:rPr lang="en-US" sz="1600" u="none" strike="noStrike" dirty="0" smtClean="0">
                          <a:effectLst/>
                        </a:rPr>
                        <a:t>7 </a:t>
                      </a:r>
                      <a:r>
                        <a:rPr lang="en-US" sz="1600" u="none" strike="noStrike" dirty="0">
                          <a:effectLst/>
                        </a:rPr>
                        <a:t>h</a:t>
                      </a:r>
                      <a:endParaRPr lang="en-US"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DE" sz="1600" u="none" strike="noStrike" dirty="0" smtClean="0">
                          <a:effectLst/>
                        </a:rPr>
                        <a:t>98.3</a:t>
                      </a:r>
                      <a:r>
                        <a:rPr lang="en-DE" sz="1600" u="none" strike="noStrike" dirty="0">
                          <a:effectLst/>
                        </a:rPr>
                        <a:t>%</a:t>
                      </a:r>
                      <a:endParaRPr lang="en-DE"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b"/>
                      <a:r>
                        <a:rPr lang="en-DE" sz="1600" u="none" strike="noStrike" dirty="0">
                          <a:effectLst/>
                        </a:rPr>
                        <a:t>67</a:t>
                      </a:r>
                      <a:endParaRPr lang="en-DE"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1600" u="none" strike="noStrike" dirty="0" smtClean="0">
                          <a:effectLst/>
                        </a:rPr>
                        <a:t>60</a:t>
                      </a:r>
                      <a:r>
                        <a:rPr lang="en-DE" sz="1600" u="none" strike="noStrike" dirty="0" smtClean="0">
                          <a:effectLst/>
                        </a:rPr>
                        <a:t>.</a:t>
                      </a:r>
                      <a:r>
                        <a:rPr lang="en-US" sz="1600" u="none" strike="noStrike" dirty="0" smtClean="0">
                          <a:effectLst/>
                        </a:rPr>
                        <a:t>6 </a:t>
                      </a:r>
                      <a:r>
                        <a:rPr lang="en-US" sz="1600" u="none" strike="noStrike" dirty="0">
                          <a:effectLst/>
                        </a:rPr>
                        <a:t>h</a:t>
                      </a:r>
                      <a:endParaRPr lang="en-US"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1600" u="none" strike="noStrike" dirty="0" smtClean="0">
                          <a:effectLst/>
                        </a:rPr>
                        <a:t>1</a:t>
                      </a:r>
                      <a:r>
                        <a:rPr lang="en-DE" sz="1600" u="none" strike="noStrike" dirty="0" smtClean="0">
                          <a:effectLst/>
                        </a:rPr>
                        <a:t>.</a:t>
                      </a:r>
                      <a:r>
                        <a:rPr lang="en-US" sz="1600" u="none" strike="noStrike" dirty="0" smtClean="0">
                          <a:effectLst/>
                        </a:rPr>
                        <a:t>01 </a:t>
                      </a:r>
                      <a:r>
                        <a:rPr lang="en-US" sz="1600" u="none" strike="noStrike" dirty="0">
                          <a:effectLst/>
                        </a:rPr>
                        <a:t>h</a:t>
                      </a:r>
                      <a:endParaRPr lang="en-US" sz="16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356501028"/>
                  </a:ext>
                </a:extLst>
              </a:tr>
              <a:tr h="468021">
                <a:tc>
                  <a:txBody>
                    <a:bodyPr/>
                    <a:lstStyle/>
                    <a:p>
                      <a:pPr algn="ctr" fontAlgn="ctr"/>
                      <a:r>
                        <a:rPr lang="en-DE" sz="1600" u="none" strike="noStrike" dirty="0" smtClean="0">
                          <a:effectLst/>
                        </a:rPr>
                        <a:t>2020</a:t>
                      </a:r>
                      <a:r>
                        <a:rPr lang="en-US" sz="1600" u="none" strike="noStrike" dirty="0" smtClean="0">
                          <a:effectLst/>
                        </a:rPr>
                        <a:t>*</a:t>
                      </a:r>
                      <a:endParaRPr lang="en-DE" sz="1600" b="1"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n-US" sz="1600" u="none" strike="noStrike" dirty="0">
                          <a:effectLst/>
                        </a:rPr>
                        <a:t>3295 h</a:t>
                      </a:r>
                      <a:endParaRPr lang="en-US" sz="16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n-US" sz="1600" u="none" strike="noStrike" dirty="0">
                          <a:effectLst/>
                        </a:rPr>
                        <a:t>3245 h</a:t>
                      </a:r>
                      <a:endParaRPr lang="en-US" sz="16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n-US" sz="1600" u="none" strike="noStrike" dirty="0">
                          <a:effectLst/>
                        </a:rPr>
                        <a:t>3658 h</a:t>
                      </a:r>
                      <a:endParaRPr lang="en-US" sz="16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n-DE" sz="1600" u="none" strike="noStrike" dirty="0" smtClean="0">
                          <a:effectLst/>
                        </a:rPr>
                        <a:t>111.0</a:t>
                      </a:r>
                      <a:r>
                        <a:rPr lang="en-DE" sz="1600" u="none" strike="noStrike" dirty="0">
                          <a:effectLst/>
                        </a:rPr>
                        <a:t>%</a:t>
                      </a:r>
                      <a:endParaRPr lang="en-DE" sz="16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b"/>
                      <a:r>
                        <a:rPr lang="en-US" sz="1600" u="none" strike="noStrike" dirty="0" smtClean="0">
                          <a:effectLst/>
                        </a:rPr>
                        <a:t>49</a:t>
                      </a:r>
                      <a:r>
                        <a:rPr lang="en-DE" sz="1600" u="none" strike="noStrike" dirty="0" smtClean="0">
                          <a:effectLst/>
                        </a:rPr>
                        <a:t>.</a:t>
                      </a:r>
                      <a:r>
                        <a:rPr lang="en-US" sz="1600" u="none" strike="noStrike" dirty="0" smtClean="0">
                          <a:effectLst/>
                        </a:rPr>
                        <a:t>5 </a:t>
                      </a:r>
                      <a:r>
                        <a:rPr lang="en-US" sz="1600" u="none" strike="noStrike" dirty="0">
                          <a:effectLst/>
                        </a:rPr>
                        <a:t>h</a:t>
                      </a:r>
                      <a:endParaRPr lang="en-US" sz="16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n-DE" sz="1600" u="none" strike="noStrike" dirty="0" smtClean="0">
                          <a:effectLst/>
                        </a:rPr>
                        <a:t>98.</a:t>
                      </a:r>
                      <a:r>
                        <a:rPr lang="en-US" sz="1600" u="none" strike="noStrike" dirty="0" smtClean="0">
                          <a:effectLst/>
                        </a:rPr>
                        <a:t>5</a:t>
                      </a:r>
                      <a:r>
                        <a:rPr lang="en-DE" sz="1600" u="none" strike="noStrike" dirty="0" smtClean="0">
                          <a:effectLst/>
                        </a:rPr>
                        <a:t>%</a:t>
                      </a:r>
                      <a:endParaRPr lang="en-DE" sz="16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b"/>
                      <a:r>
                        <a:rPr lang="en-DE" sz="1600" u="none" strike="noStrike" dirty="0">
                          <a:effectLst/>
                        </a:rPr>
                        <a:t>47</a:t>
                      </a:r>
                      <a:endParaRPr lang="en-DE" sz="16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n-US" sz="1600" u="none" strike="noStrike" dirty="0" smtClean="0">
                          <a:effectLst/>
                        </a:rPr>
                        <a:t>70</a:t>
                      </a:r>
                      <a:r>
                        <a:rPr lang="en-DE" sz="1600" u="none" strike="noStrike" dirty="0" smtClean="0">
                          <a:effectLst/>
                        </a:rPr>
                        <a:t>.</a:t>
                      </a:r>
                      <a:r>
                        <a:rPr lang="en-US" sz="1600" u="none" strike="noStrike" dirty="0" smtClean="0">
                          <a:effectLst/>
                        </a:rPr>
                        <a:t>1 </a:t>
                      </a:r>
                      <a:r>
                        <a:rPr lang="en-US" sz="1600" u="none" strike="noStrike" dirty="0">
                          <a:effectLst/>
                        </a:rPr>
                        <a:t>h</a:t>
                      </a:r>
                      <a:endParaRPr lang="en-US" sz="16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n-US" sz="1600" u="none" strike="noStrike" dirty="0" smtClean="0">
                          <a:effectLst/>
                        </a:rPr>
                        <a:t>1</a:t>
                      </a:r>
                      <a:r>
                        <a:rPr lang="en-DE" sz="1600" u="none" strike="noStrike" dirty="0" smtClean="0">
                          <a:effectLst/>
                        </a:rPr>
                        <a:t>.</a:t>
                      </a:r>
                      <a:r>
                        <a:rPr lang="en-US" sz="1600" u="none" strike="noStrike" dirty="0" smtClean="0">
                          <a:effectLst/>
                        </a:rPr>
                        <a:t>05 </a:t>
                      </a:r>
                      <a:r>
                        <a:rPr lang="en-US" sz="1600" u="none" strike="noStrike" dirty="0">
                          <a:effectLst/>
                        </a:rPr>
                        <a:t>h</a:t>
                      </a:r>
                      <a:endParaRPr lang="en-US" sz="16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754358667"/>
                  </a:ext>
                </a:extLst>
              </a:tr>
            </a:tbl>
          </a:graphicData>
        </a:graphic>
      </p:graphicFrame>
    </p:spTree>
    <p:extLst>
      <p:ext uri="{BB962C8B-B14F-4D97-AF65-F5344CB8AC3E}">
        <p14:creationId xmlns:p14="http://schemas.microsoft.com/office/powerpoint/2010/main" val="256843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pPr>
              <a:defRPr/>
            </a:pPr>
            <a:fld id="{F1E0BE69-7476-4EA3-919A-AD7EE24D45DF}" type="slidenum">
              <a:rPr lang="de-DE" smtClean="0"/>
              <a:pPr>
                <a:defRPr/>
              </a:pPr>
              <a:t>13</a:t>
            </a:fld>
            <a:endParaRPr lang="de-DE" dirty="0"/>
          </a:p>
        </p:txBody>
      </p:sp>
      <p:sp>
        <p:nvSpPr>
          <p:cNvPr id="5" name="Title 4"/>
          <p:cNvSpPr>
            <a:spLocks noGrp="1"/>
          </p:cNvSpPr>
          <p:nvPr>
            <p:ph type="title"/>
          </p:nvPr>
        </p:nvSpPr>
        <p:spPr/>
        <p:txBody>
          <a:bodyPr/>
          <a:lstStyle/>
          <a:p>
            <a:r>
              <a:rPr lang="en-US" dirty="0" smtClean="0"/>
              <a:t>Outage time by component</a:t>
            </a:r>
            <a:endParaRPr lang="en-US" dirty="0"/>
          </a:p>
        </p:txBody>
      </p:sp>
      <p:pic>
        <p:nvPicPr>
          <p:cNvPr id="6" name="Grafik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51520" y="718755"/>
            <a:ext cx="5136596" cy="4171439"/>
          </a:xfrm>
          <a:prstGeom prst="rect">
            <a:avLst/>
          </a:prstGeom>
        </p:spPr>
      </p:pic>
      <p:sp>
        <p:nvSpPr>
          <p:cNvPr id="8" name="TextBox 7"/>
          <p:cNvSpPr txBox="1"/>
          <p:nvPr/>
        </p:nvSpPr>
        <p:spPr>
          <a:xfrm>
            <a:off x="6084168" y="840870"/>
            <a:ext cx="2918431" cy="1200329"/>
          </a:xfrm>
          <a:prstGeom prst="rect">
            <a:avLst/>
          </a:prstGeom>
          <a:noFill/>
        </p:spPr>
        <p:txBody>
          <a:bodyPr wrap="square" rtlCol="0">
            <a:spAutoFit/>
          </a:bodyPr>
          <a:lstStyle/>
          <a:p>
            <a:r>
              <a:rPr lang="en-US" dirty="0"/>
              <a:t>Total “downtime” (including beam current &lt; 90%) in 2020 = 49.5 h</a:t>
            </a:r>
          </a:p>
          <a:p>
            <a:endParaRPr lang="en-US" dirty="0"/>
          </a:p>
        </p:txBody>
      </p:sp>
    </p:spTree>
    <p:extLst>
      <p:ext uri="{BB962C8B-B14F-4D97-AF65-F5344CB8AC3E}">
        <p14:creationId xmlns:p14="http://schemas.microsoft.com/office/powerpoint/2010/main" val="24849058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pPr>
              <a:defRPr/>
            </a:pPr>
            <a:fld id="{F1E0BE69-7476-4EA3-919A-AD7EE24D45DF}" type="slidenum">
              <a:rPr lang="de-DE" smtClean="0"/>
              <a:pPr>
                <a:defRPr/>
              </a:pPr>
              <a:t>14</a:t>
            </a:fld>
            <a:endParaRPr lang="de-DE" dirty="0"/>
          </a:p>
        </p:txBody>
      </p:sp>
      <p:sp>
        <p:nvSpPr>
          <p:cNvPr id="5" name="Title 4"/>
          <p:cNvSpPr>
            <a:spLocks noGrp="1"/>
          </p:cNvSpPr>
          <p:nvPr>
            <p:ph type="title"/>
          </p:nvPr>
        </p:nvSpPr>
        <p:spPr/>
        <p:txBody>
          <a:bodyPr/>
          <a:lstStyle/>
          <a:p>
            <a:r>
              <a:rPr lang="en-US" dirty="0" smtClean="0"/>
              <a:t>Shutdown activities</a:t>
            </a:r>
            <a:endParaRPr lang="en-US" dirty="0"/>
          </a:p>
        </p:txBody>
      </p:sp>
      <p:pic>
        <p:nvPicPr>
          <p:cNvPr id="6" name="Picture 5"/>
          <p:cNvPicPr>
            <a:picLocks noChangeAspect="1"/>
          </p:cNvPicPr>
          <p:nvPr/>
        </p:nvPicPr>
        <p:blipFill rotWithShape="1">
          <a:blip r:embed="rId2"/>
          <a:srcRect l="20762" t="55612" r="5059" b="23791"/>
          <a:stretch/>
        </p:blipFill>
        <p:spPr>
          <a:xfrm>
            <a:off x="3660063" y="140786"/>
            <a:ext cx="3313752" cy="358905"/>
          </a:xfrm>
          <a:prstGeom prst="rect">
            <a:avLst/>
          </a:prstGeom>
        </p:spPr>
      </p:pic>
      <p:sp>
        <p:nvSpPr>
          <p:cNvPr id="7" name="TextBox 6"/>
          <p:cNvSpPr txBox="1"/>
          <p:nvPr/>
        </p:nvSpPr>
        <p:spPr>
          <a:xfrm>
            <a:off x="241442" y="631861"/>
            <a:ext cx="3647152" cy="2585323"/>
          </a:xfrm>
          <a:prstGeom prst="rect">
            <a:avLst/>
          </a:prstGeom>
          <a:noFill/>
        </p:spPr>
        <p:txBody>
          <a:bodyPr wrap="none" rtlCol="0">
            <a:spAutoFit/>
          </a:bodyPr>
          <a:lstStyle/>
          <a:p>
            <a:r>
              <a:rPr lang="en-US" dirty="0"/>
              <a:t>cooling water </a:t>
            </a:r>
            <a:r>
              <a:rPr lang="en-US" dirty="0" smtClean="0"/>
              <a:t>infrastructure</a:t>
            </a:r>
            <a:endParaRPr lang="en-US" dirty="0"/>
          </a:p>
          <a:p>
            <a:endParaRPr lang="en-US" dirty="0" smtClean="0"/>
          </a:p>
          <a:p>
            <a:r>
              <a:rPr lang="en-US" dirty="0" smtClean="0"/>
              <a:t>new vacuum chamber for UE48</a:t>
            </a:r>
          </a:p>
          <a:p>
            <a:endParaRPr lang="en-US" dirty="0"/>
          </a:p>
          <a:p>
            <a:r>
              <a:rPr lang="en-US" dirty="0" smtClean="0"/>
              <a:t>PSF isolation vacuum fixed</a:t>
            </a:r>
          </a:p>
          <a:p>
            <a:endParaRPr lang="en-US" dirty="0"/>
          </a:p>
          <a:p>
            <a:r>
              <a:rPr lang="en-US" dirty="0" smtClean="0"/>
              <a:t>Landau cavities leak fixed</a:t>
            </a:r>
          </a:p>
          <a:p>
            <a:endParaRPr lang="en-US" dirty="0"/>
          </a:p>
          <a:p>
            <a:r>
              <a:rPr lang="en-US" dirty="0" smtClean="0"/>
              <a:t>U17 NEG closed activation cycle</a:t>
            </a:r>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6391" b="50063"/>
          <a:stretch/>
        </p:blipFill>
        <p:spPr>
          <a:xfrm>
            <a:off x="4858089" y="3477950"/>
            <a:ext cx="4171967" cy="136253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22883" t="20475" r="32322" b="18901"/>
          <a:stretch/>
        </p:blipFill>
        <p:spPr>
          <a:xfrm>
            <a:off x="7769890" y="2114559"/>
            <a:ext cx="1260165" cy="1279132"/>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28352" t="19675" b="37578"/>
          <a:stretch/>
        </p:blipFill>
        <p:spPr>
          <a:xfrm>
            <a:off x="4858089" y="2114559"/>
            <a:ext cx="2858621" cy="1279132"/>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6554" t="10687" b="21698"/>
          <a:stretch/>
        </p:blipFill>
        <p:spPr>
          <a:xfrm>
            <a:off x="4858089" y="791039"/>
            <a:ext cx="2242335" cy="1216883"/>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3264" y="791039"/>
            <a:ext cx="912662" cy="1216883"/>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17392" y="791039"/>
            <a:ext cx="912663" cy="1216883"/>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32245" y="3477950"/>
            <a:ext cx="1021898" cy="1362530"/>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06402" y="3477950"/>
            <a:ext cx="1021898" cy="1362530"/>
          </a:xfrm>
          <a:prstGeom prst="rect">
            <a:avLst/>
          </a:prstGeom>
        </p:spPr>
      </p:pic>
    </p:spTree>
    <p:extLst>
      <p:ext uri="{BB962C8B-B14F-4D97-AF65-F5344CB8AC3E}">
        <p14:creationId xmlns:p14="http://schemas.microsoft.com/office/powerpoint/2010/main" val="12382914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431258" y="1203598"/>
            <a:ext cx="7110433" cy="3213187"/>
          </a:xfrm>
        </p:spPr>
        <p:txBody>
          <a:bodyPr/>
          <a:lstStyle/>
          <a:p>
            <a:pPr marL="0" indent="0">
              <a:buNone/>
            </a:pPr>
            <a:endParaRPr lang="en-US" dirty="0" smtClean="0"/>
          </a:p>
          <a:p>
            <a:r>
              <a:rPr lang="en-US" dirty="0" smtClean="0">
                <a:solidFill>
                  <a:schemeClr val="bg1">
                    <a:lumMod val="75000"/>
                  </a:schemeClr>
                </a:solidFill>
              </a:rPr>
              <a:t>management of the COVID-19 pandemic</a:t>
            </a:r>
          </a:p>
          <a:p>
            <a:endParaRPr lang="en-US" dirty="0">
              <a:solidFill>
                <a:schemeClr val="bg1">
                  <a:lumMod val="75000"/>
                </a:schemeClr>
              </a:solidFill>
            </a:endParaRPr>
          </a:p>
          <a:p>
            <a:r>
              <a:rPr lang="en-US" dirty="0">
                <a:solidFill>
                  <a:schemeClr val="bg1">
                    <a:lumMod val="75000"/>
                  </a:schemeClr>
                </a:solidFill>
              </a:rPr>
              <a:t>o</a:t>
            </a:r>
            <a:r>
              <a:rPr lang="en-US" dirty="0" smtClean="0">
                <a:solidFill>
                  <a:schemeClr val="bg1">
                    <a:lumMod val="75000"/>
                  </a:schemeClr>
                </a:solidFill>
              </a:rPr>
              <a:t>peration status</a:t>
            </a:r>
          </a:p>
          <a:p>
            <a:endParaRPr lang="en-US" dirty="0"/>
          </a:p>
          <a:p>
            <a:r>
              <a:rPr lang="en-US" b="1" dirty="0"/>
              <a:t>u</a:t>
            </a:r>
            <a:r>
              <a:rPr lang="en-US" b="1" dirty="0" smtClean="0"/>
              <a:t>pgrades </a:t>
            </a:r>
            <a:r>
              <a:rPr lang="en-US" b="1" dirty="0"/>
              <a:t>and </a:t>
            </a:r>
            <a:r>
              <a:rPr lang="en-US" b="1" dirty="0" smtClean="0"/>
              <a:t>developments</a:t>
            </a:r>
          </a:p>
          <a:p>
            <a:endParaRPr lang="en-US" dirty="0"/>
          </a:p>
          <a:p>
            <a:r>
              <a:rPr lang="en-US" dirty="0" smtClean="0">
                <a:solidFill>
                  <a:schemeClr val="bg1">
                    <a:lumMod val="75000"/>
                  </a:schemeClr>
                </a:solidFill>
              </a:rPr>
              <a:t>BESSY III CDR status</a:t>
            </a:r>
            <a:endParaRPr lang="en-US" dirty="0">
              <a:solidFill>
                <a:schemeClr val="bg1">
                  <a:lumMod val="75000"/>
                </a:schemeClr>
              </a:solidFill>
            </a:endParaRPr>
          </a:p>
          <a:p>
            <a:endParaRPr lang="en-US" dirty="0"/>
          </a:p>
        </p:txBody>
      </p:sp>
      <p:sp>
        <p:nvSpPr>
          <p:cNvPr id="7" name="Title 6"/>
          <p:cNvSpPr>
            <a:spLocks noGrp="1"/>
          </p:cNvSpPr>
          <p:nvPr>
            <p:ph type="title"/>
          </p:nvPr>
        </p:nvSpPr>
        <p:spPr/>
        <p:txBody>
          <a:bodyPr/>
          <a:lstStyle/>
          <a:p>
            <a:r>
              <a:rPr lang="en-US" dirty="0" smtClean="0"/>
              <a:t>Outline</a:t>
            </a:r>
            <a:endParaRPr lang="en-US" dirty="0"/>
          </a:p>
        </p:txBody>
      </p:sp>
      <p:sp>
        <p:nvSpPr>
          <p:cNvPr id="3" name="Slide Number Placeholder 2"/>
          <p:cNvSpPr>
            <a:spLocks noGrp="1"/>
          </p:cNvSpPr>
          <p:nvPr>
            <p:ph type="sldNum" sz="quarter" idx="4294967295"/>
          </p:nvPr>
        </p:nvSpPr>
        <p:spPr>
          <a:xfrm>
            <a:off x="7010400" y="4767263"/>
            <a:ext cx="2133600" cy="274637"/>
          </a:xfrm>
        </p:spPr>
        <p:txBody>
          <a:bodyPr/>
          <a:lstStyle/>
          <a:p>
            <a:pPr>
              <a:defRPr/>
            </a:pPr>
            <a:fld id="{4E136289-4C14-4E40-BEFE-2E2ECD9CBB74}" type="slidenum">
              <a:rPr lang="de-DE" smtClean="0"/>
              <a:pPr>
                <a:defRPr/>
              </a:pPr>
              <a:t>15</a:t>
            </a:fld>
            <a:endParaRPr lang="de-DE" dirty="0"/>
          </a:p>
        </p:txBody>
      </p:sp>
    </p:spTree>
    <p:extLst>
      <p:ext uri="{BB962C8B-B14F-4D97-AF65-F5344CB8AC3E}">
        <p14:creationId xmlns:p14="http://schemas.microsoft.com/office/powerpoint/2010/main" val="1956617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pPr>
              <a:defRPr/>
            </a:pPr>
            <a:fld id="{F1E0BE69-7476-4EA3-919A-AD7EE24D45DF}" type="slidenum">
              <a:rPr lang="de-DE" smtClean="0"/>
              <a:pPr>
                <a:defRPr/>
              </a:pPr>
              <a:t>16</a:t>
            </a:fld>
            <a:endParaRPr lang="de-DE" dirty="0"/>
          </a:p>
        </p:txBody>
      </p:sp>
      <p:sp>
        <p:nvSpPr>
          <p:cNvPr id="5" name="Title 4"/>
          <p:cNvSpPr>
            <a:spLocks noGrp="1"/>
          </p:cNvSpPr>
          <p:nvPr>
            <p:ph type="title"/>
          </p:nvPr>
        </p:nvSpPr>
        <p:spPr/>
        <p:txBody>
          <a:bodyPr/>
          <a:lstStyle/>
          <a:p>
            <a:r>
              <a:rPr lang="en-US" dirty="0" smtClean="0"/>
              <a:t>Scheduled TRIBs user operation week</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33" y="1131590"/>
            <a:ext cx="8964488" cy="2241122"/>
          </a:xfrm>
          <a:prstGeom prst="rect">
            <a:avLst/>
          </a:prstGeom>
        </p:spPr>
      </p:pic>
      <p:sp>
        <p:nvSpPr>
          <p:cNvPr id="7" name="TextBox 6"/>
          <p:cNvSpPr txBox="1"/>
          <p:nvPr/>
        </p:nvSpPr>
        <p:spPr>
          <a:xfrm>
            <a:off x="251520" y="3329344"/>
            <a:ext cx="5752537" cy="1477328"/>
          </a:xfrm>
          <a:prstGeom prst="rect">
            <a:avLst/>
          </a:prstGeom>
          <a:noFill/>
        </p:spPr>
        <p:txBody>
          <a:bodyPr wrap="none" rtlCol="0">
            <a:spAutoFit/>
          </a:bodyPr>
          <a:lstStyle/>
          <a:p>
            <a:pPr marL="285750" indent="-285750">
              <a:buFont typeface="Arial" panose="020B0604020202020204" pitchFamily="34" charset="0"/>
              <a:buChar char="•"/>
            </a:pPr>
            <a:r>
              <a:rPr lang="en-US" dirty="0"/>
              <a:t>s</a:t>
            </a:r>
            <a:r>
              <a:rPr lang="en-US" dirty="0" smtClean="0"/>
              <a:t>teady operation for the full week</a:t>
            </a:r>
          </a:p>
          <a:p>
            <a:pPr marL="285750" indent="-285750">
              <a:buFont typeface="Arial" panose="020B0604020202020204" pitchFamily="34" charset="0"/>
              <a:buChar char="•"/>
            </a:pPr>
            <a:r>
              <a:rPr lang="en-US" dirty="0"/>
              <a:t>s</a:t>
            </a:r>
            <a:r>
              <a:rPr lang="en-US" dirty="0" smtClean="0"/>
              <a:t>eparation in horizontal plane</a:t>
            </a:r>
          </a:p>
          <a:p>
            <a:pPr marL="285750" indent="-285750">
              <a:buFont typeface="Arial" panose="020B0604020202020204" pitchFamily="34" charset="0"/>
              <a:buChar char="•"/>
            </a:pPr>
            <a:r>
              <a:rPr lang="en-US" dirty="0" smtClean="0"/>
              <a:t>all IDs usable (except U17 </a:t>
            </a:r>
            <a:r>
              <a:rPr lang="en-DE" dirty="0" smtClean="0">
                <a:sym typeface="Wingdings" panose="05000000000000000000" pitchFamily="2" charset="2"/>
              </a:rPr>
              <a:t></a:t>
            </a:r>
            <a:r>
              <a:rPr lang="en-US" dirty="0" smtClean="0">
                <a:sym typeface="Wingdings" panose="05000000000000000000" pitchFamily="2" charset="2"/>
              </a:rPr>
              <a:t> MPS</a:t>
            </a:r>
            <a:r>
              <a:rPr lang="en-US" dirty="0" smtClean="0"/>
              <a:t>)</a:t>
            </a:r>
          </a:p>
          <a:p>
            <a:pPr marL="285750" indent="-285750">
              <a:buFont typeface="Arial" panose="020B0604020202020204" pitchFamily="34" charset="0"/>
              <a:buChar char="•"/>
            </a:pPr>
            <a:r>
              <a:rPr lang="en-US" dirty="0"/>
              <a:t>n</a:t>
            </a:r>
            <a:r>
              <a:rPr lang="en-US" dirty="0" smtClean="0"/>
              <a:t>o slicing (no efforts in this direction </a:t>
            </a:r>
            <a:r>
              <a:rPr lang="en-US" dirty="0"/>
              <a:t>at the </a:t>
            </a:r>
            <a:r>
              <a:rPr lang="en-US" dirty="0" smtClean="0"/>
              <a:t>moment)</a:t>
            </a:r>
          </a:p>
          <a:p>
            <a:pPr marL="285750" indent="-285750">
              <a:buFont typeface="Arial" panose="020B0604020202020204" pitchFamily="34" charset="0"/>
              <a:buChar char="•"/>
            </a:pPr>
            <a:r>
              <a:rPr lang="en-US" dirty="0"/>
              <a:t>c</a:t>
            </a:r>
            <a:r>
              <a:rPr lang="en-US" dirty="0" smtClean="0"/>
              <a:t>ontrol system based trigger to blank out injections</a:t>
            </a:r>
          </a:p>
        </p:txBody>
      </p:sp>
      <p:pic>
        <p:nvPicPr>
          <p:cNvPr id="8" name="Picture 7"/>
          <p:cNvPicPr>
            <a:picLocks noChangeAspect="1"/>
          </p:cNvPicPr>
          <p:nvPr/>
        </p:nvPicPr>
        <p:blipFill>
          <a:blip r:embed="rId3"/>
          <a:stretch>
            <a:fillRect/>
          </a:stretch>
        </p:blipFill>
        <p:spPr>
          <a:xfrm>
            <a:off x="1403648" y="891047"/>
            <a:ext cx="1600200" cy="1276350"/>
          </a:xfrm>
          <a:prstGeom prst="rect">
            <a:avLst/>
          </a:prstGeom>
        </p:spPr>
      </p:pic>
      <p:pic>
        <p:nvPicPr>
          <p:cNvPr id="11" name="Picture 10"/>
          <p:cNvPicPr>
            <a:picLocks noChangeAspect="1"/>
          </p:cNvPicPr>
          <p:nvPr/>
        </p:nvPicPr>
        <p:blipFill>
          <a:blip r:embed="rId4"/>
          <a:stretch>
            <a:fillRect/>
          </a:stretch>
        </p:blipFill>
        <p:spPr>
          <a:xfrm>
            <a:off x="6300191" y="0"/>
            <a:ext cx="1165607" cy="1131590"/>
          </a:xfrm>
          <a:prstGeom prst="rect">
            <a:avLst/>
          </a:prstGeom>
        </p:spPr>
      </p:pic>
      <p:pic>
        <p:nvPicPr>
          <p:cNvPr id="9" name="Picture 8"/>
          <p:cNvPicPr>
            <a:picLocks noChangeAspect="1"/>
          </p:cNvPicPr>
          <p:nvPr/>
        </p:nvPicPr>
        <p:blipFill>
          <a:blip r:embed="rId5"/>
          <a:stretch>
            <a:fillRect/>
          </a:stretch>
        </p:blipFill>
        <p:spPr>
          <a:xfrm>
            <a:off x="7010400" y="3409077"/>
            <a:ext cx="1584176" cy="1508739"/>
          </a:xfrm>
          <a:prstGeom prst="rect">
            <a:avLst/>
          </a:prstGeom>
        </p:spPr>
      </p:pic>
    </p:spTree>
    <p:extLst>
      <p:ext uri="{BB962C8B-B14F-4D97-AF65-F5344CB8AC3E}">
        <p14:creationId xmlns:p14="http://schemas.microsoft.com/office/powerpoint/2010/main" val="10329330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pPr>
              <a:defRPr/>
            </a:pPr>
            <a:fld id="{F1E0BE69-7476-4EA3-919A-AD7EE24D45DF}" type="slidenum">
              <a:rPr lang="de-DE" smtClean="0"/>
              <a:pPr>
                <a:defRPr/>
              </a:pPr>
              <a:t>17</a:t>
            </a:fld>
            <a:endParaRPr lang="de-DE" dirty="0"/>
          </a:p>
        </p:txBody>
      </p:sp>
      <p:sp>
        <p:nvSpPr>
          <p:cNvPr id="5" name="Title 4"/>
          <p:cNvSpPr>
            <a:spLocks noGrp="1"/>
          </p:cNvSpPr>
          <p:nvPr>
            <p:ph type="title"/>
          </p:nvPr>
        </p:nvSpPr>
        <p:spPr/>
        <p:txBody>
          <a:bodyPr/>
          <a:lstStyle/>
          <a:p>
            <a:r>
              <a:rPr lang="en-US" dirty="0" smtClean="0"/>
              <a:t>Scheduled TRIBs user operation </a:t>
            </a:r>
            <a:r>
              <a:rPr lang="en-US" dirty="0" err="1" smtClean="0"/>
              <a:t>wwek</a:t>
            </a:r>
            <a:endParaRPr lang="en-US" dirty="0"/>
          </a:p>
        </p:txBody>
      </p:sp>
      <p:pic>
        <p:nvPicPr>
          <p:cNvPr id="11" name="Picture 10"/>
          <p:cNvPicPr>
            <a:picLocks noChangeAspect="1"/>
          </p:cNvPicPr>
          <p:nvPr/>
        </p:nvPicPr>
        <p:blipFill rotWithShape="1">
          <a:blip r:embed="rId2"/>
          <a:srcRect l="5408" r="5182"/>
          <a:stretch/>
        </p:blipFill>
        <p:spPr>
          <a:xfrm>
            <a:off x="539552" y="1347614"/>
            <a:ext cx="8176696" cy="2868141"/>
          </a:xfrm>
          <a:prstGeom prst="rect">
            <a:avLst/>
          </a:prstGeom>
        </p:spPr>
      </p:pic>
      <p:sp>
        <p:nvSpPr>
          <p:cNvPr id="3" name="Rounded Rectangle 2"/>
          <p:cNvSpPr/>
          <p:nvPr/>
        </p:nvSpPr>
        <p:spPr>
          <a:xfrm>
            <a:off x="360606" y="1995686"/>
            <a:ext cx="8459866" cy="43204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78381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pPr>
              <a:defRPr/>
            </a:pPr>
            <a:fld id="{F1E0BE69-7476-4EA3-919A-AD7EE24D45DF}" type="slidenum">
              <a:rPr lang="de-DE" smtClean="0"/>
              <a:pPr>
                <a:defRPr/>
              </a:pPr>
              <a:t>18</a:t>
            </a:fld>
            <a:endParaRPr lang="de-DE" dirty="0"/>
          </a:p>
        </p:txBody>
      </p:sp>
      <p:sp>
        <p:nvSpPr>
          <p:cNvPr id="5" name="Title 4"/>
          <p:cNvSpPr>
            <a:spLocks noGrp="1"/>
          </p:cNvSpPr>
          <p:nvPr>
            <p:ph type="title"/>
          </p:nvPr>
        </p:nvSpPr>
        <p:spPr/>
        <p:txBody>
          <a:bodyPr/>
          <a:lstStyle/>
          <a:p>
            <a:r>
              <a:rPr lang="en-US" dirty="0" smtClean="0"/>
              <a:t>Resonant skew excitation</a:t>
            </a:r>
            <a:endParaRPr lang="en-US" dirty="0"/>
          </a:p>
        </p:txBody>
      </p:sp>
      <p:pic>
        <p:nvPicPr>
          <p:cNvPr id="6" name="Picture 5"/>
          <p:cNvPicPr>
            <a:picLocks noChangeAspect="1"/>
          </p:cNvPicPr>
          <p:nvPr/>
        </p:nvPicPr>
        <p:blipFill>
          <a:blip r:embed="rId2"/>
          <a:stretch>
            <a:fillRect/>
          </a:stretch>
        </p:blipFill>
        <p:spPr>
          <a:xfrm>
            <a:off x="179512" y="1348250"/>
            <a:ext cx="4320000" cy="3239724"/>
          </a:xfrm>
          <a:prstGeom prst="rect">
            <a:avLst/>
          </a:prstGeom>
        </p:spPr>
      </p:pic>
      <p:pic>
        <p:nvPicPr>
          <p:cNvPr id="7" name="Picture 6"/>
          <p:cNvPicPr>
            <a:picLocks noChangeAspect="1"/>
          </p:cNvPicPr>
          <p:nvPr/>
        </p:nvPicPr>
        <p:blipFill>
          <a:blip r:embed="rId3"/>
          <a:stretch>
            <a:fillRect/>
          </a:stretch>
        </p:blipFill>
        <p:spPr>
          <a:xfrm>
            <a:off x="4572480" y="1347614"/>
            <a:ext cx="4320000" cy="3239724"/>
          </a:xfrm>
          <a:prstGeom prst="rect">
            <a:avLst/>
          </a:prstGeom>
        </p:spPr>
      </p:pic>
    </p:spTree>
    <p:extLst>
      <p:ext uri="{BB962C8B-B14F-4D97-AF65-F5344CB8AC3E}">
        <p14:creationId xmlns:p14="http://schemas.microsoft.com/office/powerpoint/2010/main" val="4214875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2616393">
            <a:off x="4860293" y="898067"/>
            <a:ext cx="1532268" cy="1483421"/>
          </a:xfrm>
          <a:prstGeom prst="rect">
            <a:avLst/>
          </a:prstGeom>
        </p:spPr>
      </p:pic>
      <p:sp>
        <p:nvSpPr>
          <p:cNvPr id="4" name="Slide Number Placeholder 3"/>
          <p:cNvSpPr>
            <a:spLocks noGrp="1"/>
          </p:cNvSpPr>
          <p:nvPr>
            <p:ph type="sldNum" sz="quarter" idx="14"/>
          </p:nvPr>
        </p:nvSpPr>
        <p:spPr/>
        <p:txBody>
          <a:bodyPr/>
          <a:lstStyle/>
          <a:p>
            <a:pPr>
              <a:defRPr/>
            </a:pPr>
            <a:fld id="{F1E0BE69-7476-4EA3-919A-AD7EE24D45DF}" type="slidenum">
              <a:rPr lang="de-DE" smtClean="0"/>
              <a:pPr>
                <a:defRPr/>
              </a:pPr>
              <a:t>19</a:t>
            </a:fld>
            <a:endParaRPr lang="de-DE" dirty="0"/>
          </a:p>
        </p:txBody>
      </p:sp>
      <p:sp>
        <p:nvSpPr>
          <p:cNvPr id="5" name="Title 4"/>
          <p:cNvSpPr>
            <a:spLocks noGrp="1"/>
          </p:cNvSpPr>
          <p:nvPr>
            <p:ph type="title"/>
          </p:nvPr>
        </p:nvSpPr>
        <p:spPr/>
        <p:txBody>
          <a:bodyPr/>
          <a:lstStyle/>
          <a:p>
            <a:r>
              <a:rPr lang="en-US" dirty="0"/>
              <a:t>Resonant skew </a:t>
            </a:r>
            <a:r>
              <a:rPr lang="en-US" dirty="0" smtClean="0"/>
              <a:t>excitation </a:t>
            </a:r>
            <a:r>
              <a:rPr lang="en-DE" dirty="0" smtClean="0"/>
              <a:t>–</a:t>
            </a:r>
            <a:r>
              <a:rPr lang="en-US" dirty="0" smtClean="0"/>
              <a:t> can we do it?</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843558"/>
            <a:ext cx="4485117" cy="3363838"/>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5312" r="-1"/>
          <a:stretch/>
        </p:blipFill>
        <p:spPr>
          <a:xfrm rot="5400000">
            <a:off x="6284758" y="828002"/>
            <a:ext cx="2787771" cy="2468871"/>
          </a:xfrm>
          <a:prstGeom prst="rect">
            <a:avLst/>
          </a:prstGeom>
        </p:spPr>
      </p:pic>
      <p:pic>
        <p:nvPicPr>
          <p:cNvPr id="3" name="Picture 2"/>
          <p:cNvPicPr>
            <a:picLocks noChangeAspect="1"/>
          </p:cNvPicPr>
          <p:nvPr/>
        </p:nvPicPr>
        <p:blipFill>
          <a:blip r:embed="rId5"/>
          <a:stretch>
            <a:fillRect/>
          </a:stretch>
        </p:blipFill>
        <p:spPr>
          <a:xfrm>
            <a:off x="3594568" y="2571750"/>
            <a:ext cx="4105013" cy="1976083"/>
          </a:xfrm>
          <a:prstGeom prst="rect">
            <a:avLst/>
          </a:prstGeom>
        </p:spPr>
      </p:pic>
    </p:spTree>
    <p:extLst>
      <p:ext uri="{BB962C8B-B14F-4D97-AF65-F5344CB8AC3E}">
        <p14:creationId xmlns:p14="http://schemas.microsoft.com/office/powerpoint/2010/main" val="366542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BESSY II</a:t>
            </a:r>
            <a:endParaRPr lang="en-US" dirty="0"/>
          </a:p>
        </p:txBody>
      </p:sp>
      <p:sp>
        <p:nvSpPr>
          <p:cNvPr id="3" name="Slide Number Placeholder 2"/>
          <p:cNvSpPr>
            <a:spLocks noGrp="1"/>
          </p:cNvSpPr>
          <p:nvPr>
            <p:ph type="sldNum" sz="quarter" idx="4294967295"/>
          </p:nvPr>
        </p:nvSpPr>
        <p:spPr>
          <a:xfrm>
            <a:off x="7010400" y="4767263"/>
            <a:ext cx="2133600" cy="274637"/>
          </a:xfrm>
        </p:spPr>
        <p:txBody>
          <a:bodyPr/>
          <a:lstStyle/>
          <a:p>
            <a:pPr>
              <a:defRPr/>
            </a:pPr>
            <a:fld id="{4E136289-4C14-4E40-BEFE-2E2ECD9CBB74}" type="slidenum">
              <a:rPr lang="de-DE" smtClean="0"/>
              <a:pPr>
                <a:defRPr/>
              </a:pPr>
              <a:t>2</a:t>
            </a:fld>
            <a:endParaRPr lang="de-DE" dirty="0"/>
          </a:p>
        </p:txBody>
      </p:sp>
      <mc:AlternateContent xmlns:mc="http://schemas.openxmlformats.org/markup-compatibility/2006" xmlns:a14="http://schemas.microsoft.com/office/drawing/2010/main">
        <mc:Choice Requires="a14">
          <p:graphicFrame>
            <p:nvGraphicFramePr>
              <p:cNvPr id="11" name="Inhaltsplatzhalter 3"/>
              <p:cNvGraphicFramePr>
                <a:graphicFrameLocks/>
              </p:cNvGraphicFramePr>
              <p:nvPr>
                <p:extLst>
                  <p:ext uri="{D42A27DB-BD31-4B8C-83A1-F6EECF244321}">
                    <p14:modId xmlns:p14="http://schemas.microsoft.com/office/powerpoint/2010/main" val="4139429912"/>
                  </p:ext>
                </p:extLst>
              </p:nvPr>
            </p:nvGraphicFramePr>
            <p:xfrm>
              <a:off x="5220072" y="843558"/>
              <a:ext cx="3634025" cy="4058593"/>
            </p:xfrm>
            <a:graphic>
              <a:graphicData uri="http://schemas.openxmlformats.org/drawingml/2006/table">
                <a:tbl>
                  <a:tblPr firstRow="1" bandRow="1">
                    <a:tableStyleId>{5C22544A-7EE6-4342-B048-85BDC9FD1C3A}</a:tableStyleId>
                  </a:tblPr>
                  <a:tblGrid>
                    <a:gridCol w="2077919">
                      <a:extLst>
                        <a:ext uri="{9D8B030D-6E8A-4147-A177-3AD203B41FA5}">
                          <a16:colId xmlns:a16="http://schemas.microsoft.com/office/drawing/2014/main" val="20000"/>
                        </a:ext>
                      </a:extLst>
                    </a:gridCol>
                    <a:gridCol w="1556106">
                      <a:extLst>
                        <a:ext uri="{9D8B030D-6E8A-4147-A177-3AD203B41FA5}">
                          <a16:colId xmlns:a16="http://schemas.microsoft.com/office/drawing/2014/main" val="20001"/>
                        </a:ext>
                      </a:extLst>
                    </a:gridCol>
                  </a:tblGrid>
                  <a:tr h="346081">
                    <a:tc gridSpan="2">
                      <a:txBody>
                        <a:bodyPr/>
                        <a:lstStyle/>
                        <a:p>
                          <a:pPr algn="ctr"/>
                          <a:r>
                            <a:rPr lang="en-US" sz="1500" baseline="0" noProof="0" dirty="0" smtClean="0">
                              <a:solidFill>
                                <a:schemeClr val="bg1"/>
                              </a:solidFill>
                            </a:rPr>
                            <a:t>Parameters</a:t>
                          </a:r>
                          <a:endParaRPr lang="en-US" sz="1500" noProof="0" dirty="0">
                            <a:solidFill>
                              <a:schemeClr val="bg1"/>
                            </a:solidFill>
                          </a:endParaRPr>
                        </a:p>
                      </a:txBody>
                      <a:tcPr marL="68580" marR="68580" marT="34290" marB="34290"/>
                    </a:tc>
                    <a:tc hMerge="1">
                      <a:txBody>
                        <a:bodyPr/>
                        <a:lstStyle/>
                        <a:p>
                          <a:endParaRPr lang="en-US" dirty="0"/>
                        </a:p>
                      </a:txBody>
                      <a:tcPr/>
                    </a:tc>
                    <a:extLst>
                      <a:ext uri="{0D108BD9-81ED-4DB2-BD59-A6C34878D82A}">
                        <a16:rowId xmlns:a16="http://schemas.microsoft.com/office/drawing/2014/main" val="10000"/>
                      </a:ext>
                    </a:extLst>
                  </a:tr>
                  <a:tr h="346081">
                    <a:tc>
                      <a:txBody>
                        <a:bodyPr/>
                        <a:lstStyle/>
                        <a:p>
                          <a:r>
                            <a:rPr lang="en-US" sz="1500" noProof="0" dirty="0" smtClean="0">
                              <a:latin typeface="Arial" panose="020B0604020202020204" pitchFamily="34" charset="0"/>
                              <a:cs typeface="Arial" panose="020B0604020202020204" pitchFamily="34" charset="0"/>
                            </a:rPr>
                            <a:t>Energy</a:t>
                          </a:r>
                          <a:endParaRPr lang="en-US" sz="1500" noProof="0" dirty="0">
                            <a:latin typeface="Arial" panose="020B0604020202020204" pitchFamily="34" charset="0"/>
                            <a:cs typeface="Arial" panose="020B0604020202020204" pitchFamily="34" charset="0"/>
                          </a:endParaRPr>
                        </a:p>
                      </a:txBody>
                      <a:tcPr marL="68580" marR="68580" marT="34290" marB="34290"/>
                    </a:tc>
                    <a:tc>
                      <a:txBody>
                        <a:bodyPr/>
                        <a:lstStyle/>
                        <a:p>
                          <a:pPr algn="r"/>
                          <a14:m>
                            <m:oMathPara xmlns:m="http://schemas.openxmlformats.org/officeDocument/2006/math">
                              <m:oMathParaPr>
                                <m:jc m:val="right"/>
                              </m:oMathParaPr>
                              <m:oMath xmlns:m="http://schemas.openxmlformats.org/officeDocument/2006/math">
                                <m:r>
                                  <a:rPr lang="en-US" sz="1500" i="1" noProof="0" smtClean="0">
                                    <a:latin typeface="Cambria Math" panose="02040503050406030204" pitchFamily="18" charset="0"/>
                                  </a:rPr>
                                  <m:t>1.7 </m:t>
                                </m:r>
                                <m:r>
                                  <m:rPr>
                                    <m:sty m:val="p"/>
                                  </m:rPr>
                                  <a:rPr lang="en-US" sz="1500" i="0" noProof="0" smtClean="0">
                                    <a:latin typeface="Cambria Math" panose="02040503050406030204" pitchFamily="18" charset="0"/>
                                  </a:rPr>
                                  <m:t>GeV</m:t>
                                </m:r>
                              </m:oMath>
                            </m:oMathPara>
                          </a14:m>
                          <a:endParaRPr lang="en-US" sz="1500" i="0" noProof="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1"/>
                      </a:ext>
                    </a:extLst>
                  </a:tr>
                  <a:tr h="346081">
                    <a:tc>
                      <a:txBody>
                        <a:bodyPr/>
                        <a:lstStyle/>
                        <a:p>
                          <a:r>
                            <a:rPr lang="en-US" sz="1500" noProof="0" dirty="0" smtClean="0">
                              <a:latin typeface="Arial" panose="020B0604020202020204" pitchFamily="34" charset="0"/>
                              <a:cs typeface="Arial" panose="020B0604020202020204" pitchFamily="34" charset="0"/>
                            </a:rPr>
                            <a:t>Circumference</a:t>
                          </a:r>
                          <a:endParaRPr lang="en-US" sz="1500" noProof="0" dirty="0">
                            <a:latin typeface="Arial" panose="020B0604020202020204" pitchFamily="34" charset="0"/>
                            <a:cs typeface="Arial" panose="020B0604020202020204" pitchFamily="34" charset="0"/>
                          </a:endParaRPr>
                        </a:p>
                      </a:txBody>
                      <a:tcPr marL="68580" marR="68580" marT="34290" marB="34290"/>
                    </a:tc>
                    <a:tc>
                      <a:txBody>
                        <a:bodyPr/>
                        <a:lstStyle/>
                        <a:p>
                          <a:pPr algn="r"/>
                          <a14:m>
                            <m:oMathPara xmlns:m="http://schemas.openxmlformats.org/officeDocument/2006/math">
                              <m:oMathParaPr>
                                <m:jc m:val="right"/>
                              </m:oMathParaPr>
                              <m:oMath xmlns:m="http://schemas.openxmlformats.org/officeDocument/2006/math">
                                <m:r>
                                  <a:rPr lang="en-US" sz="1500" i="1" noProof="0" smtClean="0">
                                    <a:latin typeface="Cambria Math" panose="02040503050406030204" pitchFamily="18" charset="0"/>
                                  </a:rPr>
                                  <m:t>240 </m:t>
                                </m:r>
                                <m:r>
                                  <m:rPr>
                                    <m:sty m:val="p"/>
                                  </m:rPr>
                                  <a:rPr lang="en-US" sz="1500" i="0" noProof="0" smtClean="0">
                                    <a:latin typeface="Cambria Math" panose="02040503050406030204" pitchFamily="18" charset="0"/>
                                  </a:rPr>
                                  <m:t>m</m:t>
                                </m:r>
                              </m:oMath>
                            </m:oMathPara>
                          </a14:m>
                          <a:endParaRPr lang="en-US" sz="1500" i="0" noProof="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2"/>
                      </a:ext>
                    </a:extLst>
                  </a:tr>
                  <a:tr h="429269">
                    <a:tc>
                      <a:txBody>
                        <a:bodyPr/>
                        <a:lstStyle/>
                        <a:p>
                          <a:r>
                            <a:rPr lang="en-US" sz="1500" noProof="0" dirty="0" smtClean="0">
                              <a:latin typeface="Arial" panose="020B0604020202020204" pitchFamily="34" charset="0"/>
                              <a:cs typeface="Arial" panose="020B0604020202020204" pitchFamily="34" charset="0"/>
                            </a:rPr>
                            <a:t>Horizontal</a:t>
                          </a:r>
                          <a:r>
                            <a:rPr lang="en-US" sz="1500" baseline="0" noProof="0" dirty="0" smtClean="0">
                              <a:latin typeface="Arial" panose="020B0604020202020204" pitchFamily="34" charset="0"/>
                              <a:cs typeface="Arial" panose="020B0604020202020204" pitchFamily="34" charset="0"/>
                            </a:rPr>
                            <a:t> emittance</a:t>
                          </a:r>
                          <a:endParaRPr lang="en-US" sz="1500" noProof="0" dirty="0">
                            <a:latin typeface="Arial" panose="020B0604020202020204" pitchFamily="34" charset="0"/>
                            <a:cs typeface="Arial" panose="020B0604020202020204" pitchFamily="34" charset="0"/>
                          </a:endParaRPr>
                        </a:p>
                      </a:txBody>
                      <a:tcPr marL="68580" marR="68580" marT="34290" marB="34290"/>
                    </a:tc>
                    <a:tc>
                      <a:txBody>
                        <a:bodyPr/>
                        <a:lstStyle/>
                        <a:p>
                          <a:pPr algn="r"/>
                          <a14:m>
                            <m:oMathPara xmlns:m="http://schemas.openxmlformats.org/officeDocument/2006/math">
                              <m:oMathParaPr>
                                <m:jc m:val="right"/>
                              </m:oMathParaPr>
                              <m:oMath xmlns:m="http://schemas.openxmlformats.org/officeDocument/2006/math">
                                <m:r>
                                  <a:rPr lang="en-US" sz="1500" i="1" noProof="0" smtClean="0">
                                    <a:latin typeface="Cambria Math" panose="02040503050406030204" pitchFamily="18" charset="0"/>
                                  </a:rPr>
                                  <m:t>7 </m:t>
                                </m:r>
                                <m:r>
                                  <m:rPr>
                                    <m:sty m:val="p"/>
                                  </m:rPr>
                                  <a:rPr lang="en-US" sz="1500" i="0" noProof="0" smtClean="0">
                                    <a:latin typeface="Cambria Math" panose="02040503050406030204" pitchFamily="18" charset="0"/>
                                  </a:rPr>
                                  <m:t>nm</m:t>
                                </m:r>
                                <m:r>
                                  <a:rPr lang="en-US" sz="1500" i="0" noProof="0" smtClean="0">
                                    <a:latin typeface="Cambria Math" panose="02040503050406030204" pitchFamily="18" charset="0"/>
                                  </a:rPr>
                                  <m:t> </m:t>
                                </m:r>
                                <m:r>
                                  <m:rPr>
                                    <m:sty m:val="p"/>
                                  </m:rPr>
                                  <a:rPr lang="en-US" sz="1500" i="0" noProof="0" smtClean="0">
                                    <a:latin typeface="Cambria Math" panose="02040503050406030204" pitchFamily="18" charset="0"/>
                                  </a:rPr>
                                  <m:t>rad</m:t>
                                </m:r>
                              </m:oMath>
                            </m:oMathPara>
                          </a14:m>
                          <a:endParaRPr lang="en-US" sz="1500" i="0" noProof="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3"/>
                      </a:ext>
                    </a:extLst>
                  </a:tr>
                  <a:tr h="347325">
                    <a:tc>
                      <a:txBody>
                        <a:bodyPr/>
                        <a:lstStyle/>
                        <a:p>
                          <a:r>
                            <a:rPr lang="en-US" sz="1500" noProof="0" dirty="0" smtClean="0">
                              <a:latin typeface="Arial" panose="020B0604020202020204" pitchFamily="34" charset="0"/>
                              <a:cs typeface="Arial" panose="020B0604020202020204" pitchFamily="34" charset="0"/>
                            </a:rPr>
                            <a:t>Beam current</a:t>
                          </a:r>
                          <a:endParaRPr lang="en-US" sz="1500" noProof="0" dirty="0">
                            <a:latin typeface="Arial" panose="020B0604020202020204" pitchFamily="34" charset="0"/>
                            <a:cs typeface="Arial" panose="020B0604020202020204" pitchFamily="34" charset="0"/>
                          </a:endParaRPr>
                        </a:p>
                      </a:txBody>
                      <a:tcPr marL="68580" marR="68580" marT="34290" marB="34290"/>
                    </a:tc>
                    <a:tc>
                      <a:txBody>
                        <a:bodyPr/>
                        <a:lstStyle/>
                        <a:p>
                          <a:pPr algn="r"/>
                          <a14:m>
                            <m:oMathPara xmlns:m="http://schemas.openxmlformats.org/officeDocument/2006/math">
                              <m:oMathParaPr>
                                <m:jc m:val="right"/>
                              </m:oMathParaPr>
                              <m:oMath xmlns:m="http://schemas.openxmlformats.org/officeDocument/2006/math">
                                <m:r>
                                  <a:rPr lang="en-US" sz="1500" i="1" noProof="0" smtClean="0">
                                    <a:latin typeface="Cambria Math" panose="02040503050406030204" pitchFamily="18" charset="0"/>
                                  </a:rPr>
                                  <m:t>300</m:t>
                                </m:r>
                                <m:r>
                                  <a:rPr lang="en-US" sz="1500" i="1" baseline="0" noProof="0" smtClean="0">
                                    <a:latin typeface="Cambria Math" panose="02040503050406030204" pitchFamily="18" charset="0"/>
                                  </a:rPr>
                                  <m:t> </m:t>
                                </m:r>
                                <m:r>
                                  <m:rPr>
                                    <m:sty m:val="p"/>
                                  </m:rPr>
                                  <a:rPr lang="en-US" sz="1500" i="0" baseline="0" noProof="0" smtClean="0">
                                    <a:latin typeface="Cambria Math" panose="02040503050406030204" pitchFamily="18" charset="0"/>
                                  </a:rPr>
                                  <m:t>mA</m:t>
                                </m:r>
                              </m:oMath>
                            </m:oMathPara>
                          </a14:m>
                          <a:endParaRPr lang="en-US" sz="1500" i="0" noProof="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4"/>
                      </a:ext>
                    </a:extLst>
                  </a:tr>
                  <a:tr h="346081">
                    <a:tc>
                      <a:txBody>
                        <a:bodyPr/>
                        <a:lstStyle/>
                        <a:p>
                          <a:r>
                            <a:rPr lang="en-US" sz="1500" noProof="0" dirty="0" smtClean="0">
                              <a:latin typeface="Arial" panose="020B0604020202020204" pitchFamily="34" charset="0"/>
                              <a:cs typeface="Arial" panose="020B0604020202020204" pitchFamily="34" charset="0"/>
                            </a:rPr>
                            <a:t>RF frequency</a:t>
                          </a:r>
                          <a:endParaRPr lang="en-US" sz="1500" noProof="0" dirty="0">
                            <a:latin typeface="Arial" panose="020B0604020202020204" pitchFamily="34" charset="0"/>
                            <a:cs typeface="Arial" panose="020B0604020202020204" pitchFamily="34" charset="0"/>
                          </a:endParaRPr>
                        </a:p>
                      </a:txBody>
                      <a:tcPr marL="68580" marR="68580" marT="34290" marB="34290"/>
                    </a:tc>
                    <a:tc>
                      <a:txBody>
                        <a:bodyPr/>
                        <a:lstStyle/>
                        <a:p>
                          <a:pPr algn="r"/>
                          <a14:m>
                            <m:oMathPara xmlns:m="http://schemas.openxmlformats.org/officeDocument/2006/math">
                              <m:oMathParaPr>
                                <m:jc m:val="right"/>
                              </m:oMathParaPr>
                              <m:oMath xmlns:m="http://schemas.openxmlformats.org/officeDocument/2006/math">
                                <m:r>
                                  <a:rPr lang="en-US" sz="1500" i="1" noProof="0" smtClean="0">
                                    <a:latin typeface="Cambria Math" panose="02040503050406030204" pitchFamily="18" charset="0"/>
                                  </a:rPr>
                                  <m:t>500 </m:t>
                                </m:r>
                                <m:r>
                                  <m:rPr>
                                    <m:sty m:val="p"/>
                                  </m:rPr>
                                  <a:rPr lang="en-US" sz="1500" i="0" noProof="0" smtClean="0">
                                    <a:latin typeface="Cambria Math" panose="02040503050406030204" pitchFamily="18" charset="0"/>
                                  </a:rPr>
                                  <m:t>MHz</m:t>
                                </m:r>
                              </m:oMath>
                            </m:oMathPara>
                          </a14:m>
                          <a:endParaRPr lang="en-US" sz="1500" i="0" noProof="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5"/>
                      </a:ext>
                    </a:extLst>
                  </a:tr>
                  <a:tr h="346081">
                    <a:tc>
                      <a:txBody>
                        <a:bodyPr/>
                        <a:lstStyle/>
                        <a:p>
                          <a:r>
                            <a:rPr lang="en-US" sz="1500" noProof="0" dirty="0" smtClean="0">
                              <a:latin typeface="Arial" panose="020B0604020202020204" pitchFamily="34" charset="0"/>
                              <a:cs typeface="Arial" panose="020B0604020202020204" pitchFamily="34" charset="0"/>
                            </a:rPr>
                            <a:t>max. RF voltage</a:t>
                          </a:r>
                          <a:endParaRPr lang="en-US" sz="1500" noProof="0" dirty="0">
                            <a:latin typeface="Arial" panose="020B0604020202020204" pitchFamily="34" charset="0"/>
                            <a:cs typeface="Arial" panose="020B0604020202020204" pitchFamily="34" charset="0"/>
                          </a:endParaRPr>
                        </a:p>
                      </a:txBody>
                      <a:tcPr marL="68580" marR="68580" marT="34290" marB="34290"/>
                    </a:tc>
                    <a:tc>
                      <a:txBody>
                        <a:bodyPr/>
                        <a:lstStyle/>
                        <a:p>
                          <a:pPr algn="r"/>
                          <a14:m>
                            <m:oMathPara xmlns:m="http://schemas.openxmlformats.org/officeDocument/2006/math">
                              <m:oMathParaPr>
                                <m:jc m:val="right"/>
                              </m:oMathParaPr>
                              <m:oMath xmlns:m="http://schemas.openxmlformats.org/officeDocument/2006/math">
                                <m:r>
                                  <a:rPr lang="en-US" sz="1500" i="1" noProof="0" smtClean="0">
                                    <a:latin typeface="Cambria Math" panose="02040503050406030204" pitchFamily="18" charset="0"/>
                                  </a:rPr>
                                  <m:t>2 </m:t>
                                </m:r>
                                <m:r>
                                  <m:rPr>
                                    <m:sty m:val="p"/>
                                  </m:rPr>
                                  <a:rPr lang="en-US" sz="1500" i="0" noProof="0" smtClean="0">
                                    <a:latin typeface="Cambria Math" panose="02040503050406030204" pitchFamily="18" charset="0"/>
                                  </a:rPr>
                                  <m:t>MV</m:t>
                                </m:r>
                              </m:oMath>
                            </m:oMathPara>
                          </a14:m>
                          <a:endParaRPr lang="en-US" sz="1500" i="0" noProof="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6"/>
                      </a:ext>
                    </a:extLst>
                  </a:tr>
                  <a:tr h="721239">
                    <a:tc>
                      <a:txBody>
                        <a:bodyPr/>
                        <a:lstStyle/>
                        <a:p>
                          <a:r>
                            <a:rPr lang="en-US" sz="1500" noProof="0" dirty="0" smtClean="0">
                              <a:latin typeface="Arial" panose="020B0604020202020204" pitchFamily="34" charset="0"/>
                              <a:cs typeface="Arial" panose="020B0604020202020204" pitchFamily="34" charset="0"/>
                            </a:rPr>
                            <a:t>Bunch length</a:t>
                          </a:r>
                          <a:br>
                            <a:rPr lang="en-US" sz="1500" noProof="0" dirty="0" smtClean="0">
                              <a:latin typeface="Arial" panose="020B0604020202020204" pitchFamily="34" charset="0"/>
                              <a:cs typeface="Arial" panose="020B0604020202020204" pitchFamily="34" charset="0"/>
                            </a:rPr>
                          </a:br>
                          <a:r>
                            <a:rPr lang="en-US" sz="1500" noProof="0" dirty="0" smtClean="0">
                              <a:latin typeface="Arial" panose="020B0604020202020204" pitchFamily="34" charset="0"/>
                              <a:cs typeface="Arial" panose="020B0604020202020204" pitchFamily="34" charset="0"/>
                            </a:rPr>
                            <a:t>(zero</a:t>
                          </a:r>
                          <a:r>
                            <a:rPr lang="en-US" sz="1500" baseline="0" noProof="0" dirty="0" smtClean="0">
                              <a:latin typeface="Arial" panose="020B0604020202020204" pitchFamily="34" charset="0"/>
                              <a:cs typeface="Arial" panose="020B0604020202020204" pitchFamily="34" charset="0"/>
                            </a:rPr>
                            <a:t> current</a:t>
                          </a:r>
                          <a:r>
                            <a:rPr lang="en-US" sz="1500" noProof="0" dirty="0" smtClean="0">
                              <a:latin typeface="Arial" panose="020B0604020202020204" pitchFamily="34" charset="0"/>
                              <a:cs typeface="Arial" panose="020B0604020202020204" pitchFamily="34" charset="0"/>
                            </a:rPr>
                            <a:t>)</a:t>
                          </a:r>
                        </a:p>
                        <a:p>
                          <a:r>
                            <a:rPr lang="en-US" sz="1500" noProof="0" dirty="0" smtClean="0">
                              <a:latin typeface="Arial" panose="020B0604020202020204" pitchFamily="34" charset="0"/>
                              <a:cs typeface="Arial" panose="020B0604020202020204" pitchFamily="34" charset="0"/>
                            </a:rPr>
                            <a:t>                          </a:t>
                          </a:r>
                          <a:r>
                            <a:rPr lang="en-US" sz="1500" baseline="0" noProof="0" dirty="0" smtClean="0">
                              <a:latin typeface="Arial" panose="020B0604020202020204" pitchFamily="34" charset="0"/>
                              <a:cs typeface="Arial" panose="020B0604020202020204" pitchFamily="34" charset="0"/>
                            </a:rPr>
                            <a:t> </a:t>
                          </a:r>
                          <a:r>
                            <a:rPr lang="en-US" sz="1500" noProof="0" dirty="0" smtClean="0">
                              <a:latin typeface="Arial" panose="020B0604020202020204" pitchFamily="34" charset="0"/>
                              <a:cs typeface="Arial" panose="020B0604020202020204" pitchFamily="34" charset="0"/>
                            </a:rPr>
                            <a:t>low-α</a:t>
                          </a:r>
                          <a:endParaRPr lang="en-US" sz="1500" noProof="0" dirty="0">
                            <a:latin typeface="Arial" panose="020B0604020202020204" pitchFamily="34" charset="0"/>
                            <a:cs typeface="Arial" panose="020B0604020202020204" pitchFamily="34" charset="0"/>
                          </a:endParaRPr>
                        </a:p>
                      </a:txBody>
                      <a:tcPr marL="68580" marR="68580" marT="34290" marB="34290"/>
                    </a:tc>
                    <a:tc>
                      <a:txBody>
                        <a:bodyPr/>
                        <a:lstStyle/>
                        <a:p>
                          <a:pPr algn="r"/>
                          <a14:m>
                            <m:oMathPara xmlns:m="http://schemas.openxmlformats.org/officeDocument/2006/math">
                              <m:oMathParaPr>
                                <m:jc m:val="right"/>
                              </m:oMathParaPr>
                              <m:oMath xmlns:m="http://schemas.openxmlformats.org/officeDocument/2006/math">
                                <m:r>
                                  <a:rPr lang="en-US" sz="1500" i="1" noProof="0" smtClean="0">
                                    <a:latin typeface="Cambria Math" panose="02040503050406030204" pitchFamily="18" charset="0"/>
                                  </a:rPr>
                                  <m:t>1</m:t>
                                </m:r>
                                <m:r>
                                  <a:rPr lang="de-DE" sz="1500" b="0" i="1" noProof="0" smtClean="0">
                                    <a:latin typeface="Cambria Math" panose="02040503050406030204" pitchFamily="18" charset="0"/>
                                  </a:rPr>
                                  <m:t>0</m:t>
                                </m:r>
                                <m:r>
                                  <a:rPr lang="en-US" sz="1500" i="1" noProof="0" smtClean="0">
                                    <a:latin typeface="Cambria Math" panose="02040503050406030204" pitchFamily="18" charset="0"/>
                                  </a:rPr>
                                  <m:t> </m:t>
                                </m:r>
                                <m:r>
                                  <m:rPr>
                                    <m:sty m:val="p"/>
                                  </m:rPr>
                                  <a:rPr lang="en-US" sz="1500" i="0" noProof="0" smtClean="0">
                                    <a:latin typeface="Cambria Math" panose="02040503050406030204" pitchFamily="18" charset="0"/>
                                  </a:rPr>
                                  <m:t>ps</m:t>
                                </m:r>
                              </m:oMath>
                            </m:oMathPara>
                          </a14:m>
                          <a:r>
                            <a:rPr lang="en-US" sz="1500" i="0" noProof="0" dirty="0" smtClean="0">
                              <a:latin typeface="Arial" panose="020B0604020202020204" pitchFamily="34" charset="0"/>
                              <a:cs typeface="Arial" panose="020B0604020202020204" pitchFamily="34" charset="0"/>
                            </a:rPr>
                            <a:t/>
                          </a:r>
                          <a:br>
                            <a:rPr lang="en-US" sz="1500" i="0" noProof="0" dirty="0" smtClean="0">
                              <a:latin typeface="Arial" panose="020B0604020202020204" pitchFamily="34" charset="0"/>
                              <a:cs typeface="Arial" panose="020B0604020202020204" pitchFamily="34" charset="0"/>
                            </a:rPr>
                          </a:br>
                          <a:endParaRPr lang="en-US" sz="1500" i="0" noProof="0" dirty="0" smtClean="0">
                            <a:latin typeface="Arial" panose="020B0604020202020204" pitchFamily="34" charset="0"/>
                            <a:cs typeface="Arial" panose="020B0604020202020204" pitchFamily="34" charset="0"/>
                          </a:endParaRPr>
                        </a:p>
                        <a:p>
                          <a:pPr algn="r"/>
                          <a:endParaRPr lang="en-US" sz="1500" i="0" noProof="0" dirty="0" smtClean="0">
                            <a:latin typeface="Arial" panose="020B0604020202020204" pitchFamily="34" charset="0"/>
                            <a:cs typeface="Arial" panose="020B0604020202020204" pitchFamily="34" charset="0"/>
                          </a:endParaRPr>
                        </a:p>
                        <a:p>
                          <a:pPr algn="r"/>
                          <a14:m>
                            <m:oMathPara xmlns:m="http://schemas.openxmlformats.org/officeDocument/2006/math">
                              <m:oMathParaPr>
                                <m:jc m:val="right"/>
                              </m:oMathParaPr>
                              <m:oMath xmlns:m="http://schemas.openxmlformats.org/officeDocument/2006/math">
                                <m:r>
                                  <a:rPr lang="en-US" sz="1500" i="1" noProof="0" smtClean="0">
                                    <a:latin typeface="Cambria Math" panose="02040503050406030204" pitchFamily="18" charset="0"/>
                                  </a:rPr>
                                  <m:t>2 </m:t>
                                </m:r>
                                <m:r>
                                  <m:rPr>
                                    <m:sty m:val="p"/>
                                  </m:rPr>
                                  <a:rPr lang="en-US" sz="1500" i="0" noProof="0" smtClean="0">
                                    <a:latin typeface="Cambria Math" panose="02040503050406030204" pitchFamily="18" charset="0"/>
                                  </a:rPr>
                                  <m:t>ps</m:t>
                                </m:r>
                              </m:oMath>
                            </m:oMathPara>
                          </a14:m>
                          <a:endParaRPr lang="en-US" sz="1500" i="0" noProof="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7"/>
                      </a:ext>
                    </a:extLst>
                  </a:tr>
                  <a:tr h="797214">
                    <a:tc>
                      <a:txBody>
                        <a:bodyPr/>
                        <a:lstStyle/>
                        <a:p>
                          <a:r>
                            <a:rPr lang="en-US" sz="1500" noProof="0" dirty="0" smtClean="0">
                              <a:latin typeface="Arial" panose="020B0604020202020204" pitchFamily="34" charset="0"/>
                              <a:cs typeface="Arial" panose="020B0604020202020204" pitchFamily="34" charset="0"/>
                            </a:rPr>
                            <a:t>Mom. Comp. factor</a:t>
                          </a:r>
                          <a:br>
                            <a:rPr lang="en-US" sz="1500" noProof="0" dirty="0" smtClean="0">
                              <a:latin typeface="Arial" panose="020B0604020202020204" pitchFamily="34" charset="0"/>
                              <a:cs typeface="Arial" panose="020B0604020202020204" pitchFamily="34" charset="0"/>
                            </a:rPr>
                          </a:br>
                          <a:r>
                            <a:rPr lang="en-US" sz="1500" noProof="0" dirty="0" smtClean="0">
                              <a:latin typeface="Arial" panose="020B0604020202020204" pitchFamily="34" charset="0"/>
                              <a:cs typeface="Arial" panose="020B0604020202020204" pitchFamily="34" charset="0"/>
                            </a:rPr>
                            <a:t>                           low-α</a:t>
                          </a:r>
                          <a:endParaRPr lang="en-US" sz="1500" noProof="0" dirty="0">
                            <a:latin typeface="Arial" panose="020B0604020202020204" pitchFamily="34" charset="0"/>
                            <a:cs typeface="Arial" panose="020B0604020202020204" pitchFamily="34" charset="0"/>
                          </a:endParaRPr>
                        </a:p>
                      </a:txBody>
                      <a:tcPr marL="68580" marR="68580" marT="34290" marB="34290"/>
                    </a:tc>
                    <a:tc>
                      <a:txBody>
                        <a:bodyPr/>
                        <a:lstStyle/>
                        <a:p>
                          <a:pPr algn="r"/>
                          <a14:m>
                            <m:oMathPara xmlns:m="http://schemas.openxmlformats.org/officeDocument/2006/math">
                              <m:oMathParaPr>
                                <m:jc m:val="right"/>
                              </m:oMathParaPr>
                              <m:oMath xmlns:m="http://schemas.openxmlformats.org/officeDocument/2006/math">
                                <m:r>
                                  <a:rPr lang="en-US" sz="1500" b="0" i="1" noProof="0" smtClean="0">
                                    <a:latin typeface="Cambria Math" panose="02040503050406030204" pitchFamily="18" charset="0"/>
                                  </a:rPr>
                                  <m:t>7</m:t>
                                </m:r>
                                <m:r>
                                  <a:rPr lang="de-DE" sz="1500" b="0" i="1" noProof="0" smtClean="0">
                                    <a:latin typeface="Cambria Math" panose="02040503050406030204" pitchFamily="18" charset="0"/>
                                  </a:rPr>
                                  <m:t>.5</m:t>
                                </m:r>
                                <m:r>
                                  <a:rPr lang="en-US" sz="1500" b="0" i="1" noProof="0" smtClean="0">
                                    <a:latin typeface="Cambria Math" panose="02040503050406030204" pitchFamily="18" charset="0"/>
                                  </a:rPr>
                                  <m:t> </m:t>
                                </m:r>
                                <m:r>
                                  <a:rPr lang="en-US" sz="1500" b="0" i="1" noProof="0" smtClean="0">
                                    <a:latin typeface="Cambria Math" panose="02040503050406030204" pitchFamily="18" charset="0"/>
                                    <a:ea typeface="Cambria Math" panose="02040503050406030204" pitchFamily="18" charset="0"/>
                                  </a:rPr>
                                  <m:t>×</m:t>
                                </m:r>
                                <m:sSup>
                                  <m:sSupPr>
                                    <m:ctrlPr>
                                      <a:rPr lang="en-US" sz="1500" b="0" i="1" noProof="0" smtClean="0">
                                        <a:latin typeface="Cambria Math" panose="02040503050406030204" pitchFamily="18" charset="0"/>
                                        <a:ea typeface="Cambria Math" panose="02040503050406030204" pitchFamily="18" charset="0"/>
                                      </a:rPr>
                                    </m:ctrlPr>
                                  </m:sSupPr>
                                  <m:e>
                                    <m:r>
                                      <a:rPr lang="en-US" sz="1500" b="0" i="1" noProof="0" smtClean="0">
                                        <a:latin typeface="Cambria Math" panose="02040503050406030204" pitchFamily="18" charset="0"/>
                                        <a:ea typeface="Cambria Math" panose="02040503050406030204" pitchFamily="18" charset="0"/>
                                      </a:rPr>
                                      <m:t>10</m:t>
                                    </m:r>
                                  </m:e>
                                  <m:sup>
                                    <m:r>
                                      <a:rPr lang="en-US" sz="1500" b="0" i="1" noProof="0" smtClean="0">
                                        <a:latin typeface="Cambria Math" panose="02040503050406030204" pitchFamily="18" charset="0"/>
                                        <a:ea typeface="Cambria Math" panose="02040503050406030204" pitchFamily="18" charset="0"/>
                                      </a:rPr>
                                      <m:t>−4</m:t>
                                    </m:r>
                                  </m:sup>
                                </m:sSup>
                              </m:oMath>
                            </m:oMathPara>
                          </a14:m>
                          <a:endParaRPr lang="de-DE" sz="1500" b="0" noProof="0" dirty="0" smtClean="0">
                            <a:latin typeface="Arial" panose="020B0604020202020204" pitchFamily="34" charset="0"/>
                            <a:ea typeface="Cambria Math" panose="02040503050406030204" pitchFamily="18" charset="0"/>
                            <a:cs typeface="Arial" panose="020B0604020202020204"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r>
                                  <a:rPr lang="de-DE" sz="1500" b="0" i="1" noProof="0" smtClean="0">
                                    <a:latin typeface="Cambria Math" panose="02040503050406030204" pitchFamily="18" charset="0"/>
                                  </a:rPr>
                                  <m:t>3.5</m:t>
                                </m:r>
                                <m:r>
                                  <a:rPr lang="en-US" sz="1500" b="0" i="1" noProof="0" smtClean="0">
                                    <a:latin typeface="Cambria Math" panose="02040503050406030204" pitchFamily="18" charset="0"/>
                                  </a:rPr>
                                  <m:t> </m:t>
                                </m:r>
                                <m:r>
                                  <a:rPr lang="en-US" sz="1500" b="0" i="1" noProof="0" smtClean="0">
                                    <a:latin typeface="Cambria Math" panose="02040503050406030204" pitchFamily="18" charset="0"/>
                                    <a:ea typeface="Cambria Math" panose="02040503050406030204" pitchFamily="18" charset="0"/>
                                  </a:rPr>
                                  <m:t>×</m:t>
                                </m:r>
                                <m:sSup>
                                  <m:sSupPr>
                                    <m:ctrlPr>
                                      <a:rPr lang="en-US" sz="1500" b="0" i="1" noProof="0" smtClean="0">
                                        <a:latin typeface="Cambria Math" panose="02040503050406030204" pitchFamily="18" charset="0"/>
                                        <a:ea typeface="Cambria Math" panose="02040503050406030204" pitchFamily="18" charset="0"/>
                                      </a:rPr>
                                    </m:ctrlPr>
                                  </m:sSupPr>
                                  <m:e>
                                    <m:r>
                                      <a:rPr lang="en-US" sz="1500" b="0" i="1" noProof="0" smtClean="0">
                                        <a:latin typeface="Cambria Math" panose="02040503050406030204" pitchFamily="18" charset="0"/>
                                        <a:ea typeface="Cambria Math" panose="02040503050406030204" pitchFamily="18" charset="0"/>
                                      </a:rPr>
                                      <m:t>10</m:t>
                                    </m:r>
                                  </m:e>
                                  <m:sup>
                                    <m:r>
                                      <a:rPr lang="en-US" sz="1500" b="0" i="1" noProof="0" smtClean="0">
                                        <a:latin typeface="Cambria Math" panose="02040503050406030204" pitchFamily="18" charset="0"/>
                                        <a:ea typeface="Cambria Math" panose="02040503050406030204" pitchFamily="18" charset="0"/>
                                      </a:rPr>
                                      <m:t>−</m:t>
                                    </m:r>
                                    <m:r>
                                      <a:rPr lang="de-DE" sz="1500" b="0" i="1" noProof="0" smtClean="0">
                                        <a:latin typeface="Cambria Math" panose="02040503050406030204" pitchFamily="18" charset="0"/>
                                        <a:ea typeface="Cambria Math" panose="02040503050406030204" pitchFamily="18" charset="0"/>
                                      </a:rPr>
                                      <m:t>5</m:t>
                                    </m:r>
                                  </m:sup>
                                </m:sSup>
                              </m:oMath>
                            </m:oMathPara>
                          </a14:m>
                          <a:endParaRPr lang="en-US" sz="1500" noProof="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8"/>
                      </a:ext>
                    </a:extLst>
                  </a:tr>
                </a:tbl>
              </a:graphicData>
            </a:graphic>
          </p:graphicFrame>
        </mc:Choice>
        <mc:Fallback xmlns="">
          <p:graphicFrame>
            <p:nvGraphicFramePr>
              <p:cNvPr id="11" name="Inhaltsplatzhalter 3"/>
              <p:cNvGraphicFramePr>
                <a:graphicFrameLocks/>
              </p:cNvGraphicFramePr>
              <p:nvPr>
                <p:extLst>
                  <p:ext uri="{D42A27DB-BD31-4B8C-83A1-F6EECF244321}">
                    <p14:modId xmlns:p14="http://schemas.microsoft.com/office/powerpoint/2010/main" val="4139429912"/>
                  </p:ext>
                </p:extLst>
              </p:nvPr>
            </p:nvGraphicFramePr>
            <p:xfrm>
              <a:off x="5220072" y="843558"/>
              <a:ext cx="3634025" cy="4058593"/>
            </p:xfrm>
            <a:graphic>
              <a:graphicData uri="http://schemas.openxmlformats.org/drawingml/2006/table">
                <a:tbl>
                  <a:tblPr firstRow="1" bandRow="1">
                    <a:tableStyleId>{5C22544A-7EE6-4342-B048-85BDC9FD1C3A}</a:tableStyleId>
                  </a:tblPr>
                  <a:tblGrid>
                    <a:gridCol w="2077919">
                      <a:extLst>
                        <a:ext uri="{9D8B030D-6E8A-4147-A177-3AD203B41FA5}">
                          <a16:colId xmlns:a16="http://schemas.microsoft.com/office/drawing/2014/main" val="20000"/>
                        </a:ext>
                      </a:extLst>
                    </a:gridCol>
                    <a:gridCol w="1556106">
                      <a:extLst>
                        <a:ext uri="{9D8B030D-6E8A-4147-A177-3AD203B41FA5}">
                          <a16:colId xmlns:a16="http://schemas.microsoft.com/office/drawing/2014/main" val="20001"/>
                        </a:ext>
                      </a:extLst>
                    </a:gridCol>
                  </a:tblGrid>
                  <a:tr h="346081">
                    <a:tc gridSpan="2">
                      <a:txBody>
                        <a:bodyPr/>
                        <a:lstStyle/>
                        <a:p>
                          <a:pPr algn="ctr"/>
                          <a:r>
                            <a:rPr lang="en-US" sz="1500" baseline="0" noProof="0" dirty="0" smtClean="0">
                              <a:solidFill>
                                <a:schemeClr val="bg1"/>
                              </a:solidFill>
                            </a:rPr>
                            <a:t>Parameters</a:t>
                          </a:r>
                          <a:endParaRPr lang="en-US" sz="1500" noProof="0" dirty="0">
                            <a:solidFill>
                              <a:schemeClr val="bg1"/>
                            </a:solidFill>
                          </a:endParaRPr>
                        </a:p>
                      </a:txBody>
                      <a:tcPr marL="68580" marR="68580" marT="34290" marB="34290"/>
                    </a:tc>
                    <a:tc hMerge="1">
                      <a:txBody>
                        <a:bodyPr/>
                        <a:lstStyle/>
                        <a:p>
                          <a:endParaRPr lang="en-US" dirty="0"/>
                        </a:p>
                      </a:txBody>
                      <a:tcPr/>
                    </a:tc>
                    <a:extLst>
                      <a:ext uri="{0D108BD9-81ED-4DB2-BD59-A6C34878D82A}">
                        <a16:rowId xmlns:a16="http://schemas.microsoft.com/office/drawing/2014/main" val="10000"/>
                      </a:ext>
                    </a:extLst>
                  </a:tr>
                  <a:tr h="346081">
                    <a:tc>
                      <a:txBody>
                        <a:bodyPr/>
                        <a:lstStyle/>
                        <a:p>
                          <a:r>
                            <a:rPr lang="en-US" sz="1500" noProof="0" dirty="0" smtClean="0">
                              <a:latin typeface="Arial" panose="020B0604020202020204" pitchFamily="34" charset="0"/>
                              <a:cs typeface="Arial" panose="020B0604020202020204" pitchFamily="34" charset="0"/>
                            </a:rPr>
                            <a:t>Energy</a:t>
                          </a:r>
                          <a:endParaRPr lang="en-US" sz="1500" noProof="0" dirty="0">
                            <a:latin typeface="Arial" panose="020B0604020202020204" pitchFamily="34" charset="0"/>
                            <a:cs typeface="Arial" panose="020B0604020202020204" pitchFamily="34" charset="0"/>
                          </a:endParaRPr>
                        </a:p>
                      </a:txBody>
                      <a:tcPr marL="68580" marR="68580" marT="34290" marB="34290"/>
                    </a:tc>
                    <a:tc>
                      <a:txBody>
                        <a:bodyPr/>
                        <a:lstStyle/>
                        <a:p>
                          <a:endParaRPr lang="en-US"/>
                        </a:p>
                      </a:txBody>
                      <a:tcPr marL="68580" marR="68580" marT="34290" marB="34290">
                        <a:blipFill>
                          <a:blip r:embed="rId2"/>
                          <a:stretch>
                            <a:fillRect l="-133594" t="-107018" r="-1563" b="-973684"/>
                          </a:stretch>
                        </a:blipFill>
                      </a:tcPr>
                    </a:tc>
                    <a:extLst>
                      <a:ext uri="{0D108BD9-81ED-4DB2-BD59-A6C34878D82A}">
                        <a16:rowId xmlns:a16="http://schemas.microsoft.com/office/drawing/2014/main" val="10001"/>
                      </a:ext>
                    </a:extLst>
                  </a:tr>
                  <a:tr h="346081">
                    <a:tc>
                      <a:txBody>
                        <a:bodyPr/>
                        <a:lstStyle/>
                        <a:p>
                          <a:r>
                            <a:rPr lang="en-US" sz="1500" noProof="0" dirty="0" smtClean="0">
                              <a:latin typeface="Arial" panose="020B0604020202020204" pitchFamily="34" charset="0"/>
                              <a:cs typeface="Arial" panose="020B0604020202020204" pitchFamily="34" charset="0"/>
                            </a:rPr>
                            <a:t>Circumference</a:t>
                          </a:r>
                          <a:endParaRPr lang="en-US" sz="1500" noProof="0" dirty="0">
                            <a:latin typeface="Arial" panose="020B0604020202020204" pitchFamily="34" charset="0"/>
                            <a:cs typeface="Arial" panose="020B0604020202020204" pitchFamily="34" charset="0"/>
                          </a:endParaRPr>
                        </a:p>
                      </a:txBody>
                      <a:tcPr marL="68580" marR="68580" marT="34290" marB="34290"/>
                    </a:tc>
                    <a:tc>
                      <a:txBody>
                        <a:bodyPr/>
                        <a:lstStyle/>
                        <a:p>
                          <a:endParaRPr lang="en-US"/>
                        </a:p>
                      </a:txBody>
                      <a:tcPr marL="68580" marR="68580" marT="34290" marB="34290">
                        <a:blipFill>
                          <a:blip r:embed="rId2"/>
                          <a:stretch>
                            <a:fillRect l="-133594" t="-207018" r="-1563" b="-873684"/>
                          </a:stretch>
                        </a:blipFill>
                      </a:tcPr>
                    </a:tc>
                    <a:extLst>
                      <a:ext uri="{0D108BD9-81ED-4DB2-BD59-A6C34878D82A}">
                        <a16:rowId xmlns:a16="http://schemas.microsoft.com/office/drawing/2014/main" val="10002"/>
                      </a:ext>
                    </a:extLst>
                  </a:tr>
                  <a:tr h="429269">
                    <a:tc>
                      <a:txBody>
                        <a:bodyPr/>
                        <a:lstStyle/>
                        <a:p>
                          <a:r>
                            <a:rPr lang="en-US" sz="1500" noProof="0" dirty="0" smtClean="0">
                              <a:latin typeface="Arial" panose="020B0604020202020204" pitchFamily="34" charset="0"/>
                              <a:cs typeface="Arial" panose="020B0604020202020204" pitchFamily="34" charset="0"/>
                            </a:rPr>
                            <a:t>Horizontal</a:t>
                          </a:r>
                          <a:r>
                            <a:rPr lang="en-US" sz="1500" baseline="0" noProof="0" dirty="0" smtClean="0">
                              <a:latin typeface="Arial" panose="020B0604020202020204" pitchFamily="34" charset="0"/>
                              <a:cs typeface="Arial" panose="020B0604020202020204" pitchFamily="34" charset="0"/>
                            </a:rPr>
                            <a:t> emittance</a:t>
                          </a:r>
                          <a:endParaRPr lang="en-US" sz="1500" noProof="0" dirty="0">
                            <a:latin typeface="Arial" panose="020B0604020202020204" pitchFamily="34" charset="0"/>
                            <a:cs typeface="Arial" panose="020B0604020202020204" pitchFamily="34" charset="0"/>
                          </a:endParaRPr>
                        </a:p>
                      </a:txBody>
                      <a:tcPr marL="68580" marR="68580" marT="34290" marB="34290"/>
                    </a:tc>
                    <a:tc>
                      <a:txBody>
                        <a:bodyPr/>
                        <a:lstStyle/>
                        <a:p>
                          <a:endParaRPr lang="en-US"/>
                        </a:p>
                      </a:txBody>
                      <a:tcPr marL="68580" marR="68580" marT="34290" marB="34290">
                        <a:blipFill>
                          <a:blip r:embed="rId2"/>
                          <a:stretch>
                            <a:fillRect l="-133594" t="-250000" r="-1563" b="-611429"/>
                          </a:stretch>
                        </a:blipFill>
                      </a:tcPr>
                    </a:tc>
                    <a:extLst>
                      <a:ext uri="{0D108BD9-81ED-4DB2-BD59-A6C34878D82A}">
                        <a16:rowId xmlns:a16="http://schemas.microsoft.com/office/drawing/2014/main" val="10003"/>
                      </a:ext>
                    </a:extLst>
                  </a:tr>
                  <a:tr h="347325">
                    <a:tc>
                      <a:txBody>
                        <a:bodyPr/>
                        <a:lstStyle/>
                        <a:p>
                          <a:r>
                            <a:rPr lang="en-US" sz="1500" noProof="0" dirty="0" smtClean="0">
                              <a:latin typeface="Arial" panose="020B0604020202020204" pitchFamily="34" charset="0"/>
                              <a:cs typeface="Arial" panose="020B0604020202020204" pitchFamily="34" charset="0"/>
                            </a:rPr>
                            <a:t>Beam current</a:t>
                          </a:r>
                          <a:endParaRPr lang="en-US" sz="1500" noProof="0" dirty="0">
                            <a:latin typeface="Arial" panose="020B0604020202020204" pitchFamily="34" charset="0"/>
                            <a:cs typeface="Arial" panose="020B0604020202020204" pitchFamily="34" charset="0"/>
                          </a:endParaRPr>
                        </a:p>
                      </a:txBody>
                      <a:tcPr marL="68580" marR="68580" marT="34290" marB="34290"/>
                    </a:tc>
                    <a:tc>
                      <a:txBody>
                        <a:bodyPr/>
                        <a:lstStyle/>
                        <a:p>
                          <a:endParaRPr lang="en-US"/>
                        </a:p>
                      </a:txBody>
                      <a:tcPr marL="68580" marR="68580" marT="34290" marB="34290">
                        <a:blipFill>
                          <a:blip r:embed="rId2"/>
                          <a:stretch>
                            <a:fillRect l="-133594" t="-429825" r="-1563" b="-650877"/>
                          </a:stretch>
                        </a:blipFill>
                      </a:tcPr>
                    </a:tc>
                    <a:extLst>
                      <a:ext uri="{0D108BD9-81ED-4DB2-BD59-A6C34878D82A}">
                        <a16:rowId xmlns:a16="http://schemas.microsoft.com/office/drawing/2014/main" val="10004"/>
                      </a:ext>
                    </a:extLst>
                  </a:tr>
                  <a:tr h="346081">
                    <a:tc>
                      <a:txBody>
                        <a:bodyPr/>
                        <a:lstStyle/>
                        <a:p>
                          <a:r>
                            <a:rPr lang="en-US" sz="1500" noProof="0" dirty="0" smtClean="0">
                              <a:latin typeface="Arial" panose="020B0604020202020204" pitchFamily="34" charset="0"/>
                              <a:cs typeface="Arial" panose="020B0604020202020204" pitchFamily="34" charset="0"/>
                            </a:rPr>
                            <a:t>RF frequency</a:t>
                          </a:r>
                          <a:endParaRPr lang="en-US" sz="1500" noProof="0" dirty="0">
                            <a:latin typeface="Arial" panose="020B0604020202020204" pitchFamily="34" charset="0"/>
                            <a:cs typeface="Arial" panose="020B0604020202020204" pitchFamily="34" charset="0"/>
                          </a:endParaRPr>
                        </a:p>
                      </a:txBody>
                      <a:tcPr marL="68580" marR="68580" marT="34290" marB="34290"/>
                    </a:tc>
                    <a:tc>
                      <a:txBody>
                        <a:bodyPr/>
                        <a:lstStyle/>
                        <a:p>
                          <a:endParaRPr lang="en-US"/>
                        </a:p>
                      </a:txBody>
                      <a:tcPr marL="68580" marR="68580" marT="34290" marB="34290">
                        <a:blipFill>
                          <a:blip r:embed="rId2"/>
                          <a:stretch>
                            <a:fillRect l="-133594" t="-529825" r="-1563" b="-550877"/>
                          </a:stretch>
                        </a:blipFill>
                      </a:tcPr>
                    </a:tc>
                    <a:extLst>
                      <a:ext uri="{0D108BD9-81ED-4DB2-BD59-A6C34878D82A}">
                        <a16:rowId xmlns:a16="http://schemas.microsoft.com/office/drawing/2014/main" val="10005"/>
                      </a:ext>
                    </a:extLst>
                  </a:tr>
                  <a:tr h="346081">
                    <a:tc>
                      <a:txBody>
                        <a:bodyPr/>
                        <a:lstStyle/>
                        <a:p>
                          <a:r>
                            <a:rPr lang="en-US" sz="1500" noProof="0" dirty="0" smtClean="0">
                              <a:latin typeface="Arial" panose="020B0604020202020204" pitchFamily="34" charset="0"/>
                              <a:cs typeface="Arial" panose="020B0604020202020204" pitchFamily="34" charset="0"/>
                            </a:rPr>
                            <a:t>max. RF voltage</a:t>
                          </a:r>
                          <a:endParaRPr lang="en-US" sz="1500" noProof="0" dirty="0">
                            <a:latin typeface="Arial" panose="020B0604020202020204" pitchFamily="34" charset="0"/>
                            <a:cs typeface="Arial" panose="020B0604020202020204" pitchFamily="34" charset="0"/>
                          </a:endParaRPr>
                        </a:p>
                      </a:txBody>
                      <a:tcPr marL="68580" marR="68580" marT="34290" marB="34290"/>
                    </a:tc>
                    <a:tc>
                      <a:txBody>
                        <a:bodyPr/>
                        <a:lstStyle/>
                        <a:p>
                          <a:endParaRPr lang="en-US"/>
                        </a:p>
                      </a:txBody>
                      <a:tcPr marL="68580" marR="68580" marT="34290" marB="34290">
                        <a:blipFill>
                          <a:blip r:embed="rId2"/>
                          <a:stretch>
                            <a:fillRect l="-133594" t="-629825" r="-1563" b="-450877"/>
                          </a:stretch>
                        </a:blipFill>
                      </a:tcPr>
                    </a:tc>
                    <a:extLst>
                      <a:ext uri="{0D108BD9-81ED-4DB2-BD59-A6C34878D82A}">
                        <a16:rowId xmlns:a16="http://schemas.microsoft.com/office/drawing/2014/main" val="10006"/>
                      </a:ext>
                    </a:extLst>
                  </a:tr>
                  <a:tr h="754380">
                    <a:tc>
                      <a:txBody>
                        <a:bodyPr/>
                        <a:lstStyle/>
                        <a:p>
                          <a:r>
                            <a:rPr lang="en-US" sz="1500" noProof="0" dirty="0" smtClean="0">
                              <a:latin typeface="Arial" panose="020B0604020202020204" pitchFamily="34" charset="0"/>
                              <a:cs typeface="Arial" panose="020B0604020202020204" pitchFamily="34" charset="0"/>
                            </a:rPr>
                            <a:t>Bunch length</a:t>
                          </a:r>
                          <a:br>
                            <a:rPr lang="en-US" sz="1500" noProof="0" dirty="0" smtClean="0">
                              <a:latin typeface="Arial" panose="020B0604020202020204" pitchFamily="34" charset="0"/>
                              <a:cs typeface="Arial" panose="020B0604020202020204" pitchFamily="34" charset="0"/>
                            </a:rPr>
                          </a:br>
                          <a:r>
                            <a:rPr lang="en-US" sz="1500" noProof="0" dirty="0" smtClean="0">
                              <a:latin typeface="Arial" panose="020B0604020202020204" pitchFamily="34" charset="0"/>
                              <a:cs typeface="Arial" panose="020B0604020202020204" pitchFamily="34" charset="0"/>
                            </a:rPr>
                            <a:t>(zero</a:t>
                          </a:r>
                          <a:r>
                            <a:rPr lang="en-US" sz="1500" baseline="0" noProof="0" dirty="0" smtClean="0">
                              <a:latin typeface="Arial" panose="020B0604020202020204" pitchFamily="34" charset="0"/>
                              <a:cs typeface="Arial" panose="020B0604020202020204" pitchFamily="34" charset="0"/>
                            </a:rPr>
                            <a:t> current</a:t>
                          </a:r>
                          <a:r>
                            <a:rPr lang="en-US" sz="1500" noProof="0" dirty="0" smtClean="0">
                              <a:latin typeface="Arial" panose="020B0604020202020204" pitchFamily="34" charset="0"/>
                              <a:cs typeface="Arial" panose="020B0604020202020204" pitchFamily="34" charset="0"/>
                            </a:rPr>
                            <a:t>)</a:t>
                          </a:r>
                        </a:p>
                        <a:p>
                          <a:r>
                            <a:rPr lang="en-US" sz="1500" noProof="0" dirty="0" smtClean="0">
                              <a:latin typeface="Arial" panose="020B0604020202020204" pitchFamily="34" charset="0"/>
                              <a:cs typeface="Arial" panose="020B0604020202020204" pitchFamily="34" charset="0"/>
                            </a:rPr>
                            <a:t>                          </a:t>
                          </a:r>
                          <a:r>
                            <a:rPr lang="en-US" sz="1500" baseline="0" noProof="0" dirty="0" smtClean="0">
                              <a:latin typeface="Arial" panose="020B0604020202020204" pitchFamily="34" charset="0"/>
                              <a:cs typeface="Arial" panose="020B0604020202020204" pitchFamily="34" charset="0"/>
                            </a:rPr>
                            <a:t> </a:t>
                          </a:r>
                          <a:r>
                            <a:rPr lang="en-US" sz="1500" noProof="0" dirty="0" smtClean="0">
                              <a:latin typeface="Arial" panose="020B0604020202020204" pitchFamily="34" charset="0"/>
                              <a:cs typeface="Arial" panose="020B0604020202020204" pitchFamily="34" charset="0"/>
                            </a:rPr>
                            <a:t>low-α</a:t>
                          </a:r>
                          <a:endParaRPr lang="en-US" sz="1500" noProof="0" dirty="0">
                            <a:latin typeface="Arial" panose="020B0604020202020204" pitchFamily="34" charset="0"/>
                            <a:cs typeface="Arial" panose="020B0604020202020204" pitchFamily="34" charset="0"/>
                          </a:endParaRPr>
                        </a:p>
                      </a:txBody>
                      <a:tcPr marL="68580" marR="68580" marT="34290" marB="34290"/>
                    </a:tc>
                    <a:tc>
                      <a:txBody>
                        <a:bodyPr/>
                        <a:lstStyle/>
                        <a:p>
                          <a:endParaRPr lang="en-US"/>
                        </a:p>
                      </a:txBody>
                      <a:tcPr marL="68580" marR="68580" marT="34290" marB="34290">
                        <a:blipFill>
                          <a:blip r:embed="rId2"/>
                          <a:stretch>
                            <a:fillRect l="-133594" t="-335484" r="-1563" b="-107258"/>
                          </a:stretch>
                        </a:blipFill>
                      </a:tcPr>
                    </a:tc>
                    <a:extLst>
                      <a:ext uri="{0D108BD9-81ED-4DB2-BD59-A6C34878D82A}">
                        <a16:rowId xmlns:a16="http://schemas.microsoft.com/office/drawing/2014/main" val="10007"/>
                      </a:ext>
                    </a:extLst>
                  </a:tr>
                  <a:tr h="797214">
                    <a:tc>
                      <a:txBody>
                        <a:bodyPr/>
                        <a:lstStyle/>
                        <a:p>
                          <a:r>
                            <a:rPr lang="en-US" sz="1500" noProof="0" dirty="0" smtClean="0">
                              <a:latin typeface="Arial" panose="020B0604020202020204" pitchFamily="34" charset="0"/>
                              <a:cs typeface="Arial" panose="020B0604020202020204" pitchFamily="34" charset="0"/>
                            </a:rPr>
                            <a:t>Mom. Comp. factor</a:t>
                          </a:r>
                          <a:br>
                            <a:rPr lang="en-US" sz="1500" noProof="0" dirty="0" smtClean="0">
                              <a:latin typeface="Arial" panose="020B0604020202020204" pitchFamily="34" charset="0"/>
                              <a:cs typeface="Arial" panose="020B0604020202020204" pitchFamily="34" charset="0"/>
                            </a:rPr>
                          </a:br>
                          <a:r>
                            <a:rPr lang="en-US" sz="1500" noProof="0" dirty="0" smtClean="0">
                              <a:latin typeface="Arial" panose="020B0604020202020204" pitchFamily="34" charset="0"/>
                              <a:cs typeface="Arial" panose="020B0604020202020204" pitchFamily="34" charset="0"/>
                            </a:rPr>
                            <a:t>                           low-α</a:t>
                          </a:r>
                          <a:endParaRPr lang="en-US" sz="1500" noProof="0" dirty="0">
                            <a:latin typeface="Arial" panose="020B0604020202020204" pitchFamily="34" charset="0"/>
                            <a:cs typeface="Arial" panose="020B0604020202020204" pitchFamily="34" charset="0"/>
                          </a:endParaRPr>
                        </a:p>
                      </a:txBody>
                      <a:tcPr marL="68580" marR="68580" marT="34290" marB="34290"/>
                    </a:tc>
                    <a:tc>
                      <a:txBody>
                        <a:bodyPr/>
                        <a:lstStyle/>
                        <a:p>
                          <a:endParaRPr lang="en-US"/>
                        </a:p>
                      </a:txBody>
                      <a:tcPr marL="68580" marR="68580" marT="34290" marB="34290">
                        <a:blipFill>
                          <a:blip r:embed="rId2"/>
                          <a:stretch>
                            <a:fillRect l="-133594" t="-412214" r="-1563" b="-1527"/>
                          </a:stretch>
                        </a:blipFill>
                      </a:tcPr>
                    </a:tc>
                    <a:extLst>
                      <a:ext uri="{0D108BD9-81ED-4DB2-BD59-A6C34878D82A}">
                        <a16:rowId xmlns:a16="http://schemas.microsoft.com/office/drawing/2014/main" val="10008"/>
                      </a:ext>
                    </a:extLst>
                  </a:tr>
                </a:tbl>
              </a:graphicData>
            </a:graphic>
          </p:graphicFrame>
        </mc:Fallback>
      </mc:AlternateContent>
      <p:pic>
        <p:nvPicPr>
          <p:cNvPr id="13"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939" y="669099"/>
            <a:ext cx="5027545" cy="187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rotWithShape="1">
          <a:blip r:embed="rId4"/>
          <a:srcRect t="4512" b="5257"/>
          <a:stretch/>
        </p:blipFill>
        <p:spPr>
          <a:xfrm>
            <a:off x="70050" y="3507854"/>
            <a:ext cx="5064998" cy="1440160"/>
          </a:xfrm>
          <a:prstGeom prst="rect">
            <a:avLst/>
          </a:prstGeom>
        </p:spPr>
      </p:pic>
      <p:sp>
        <p:nvSpPr>
          <p:cNvPr id="14" name="Textplatzhalter 3"/>
          <p:cNvSpPr txBox="1">
            <a:spLocks/>
          </p:cNvSpPr>
          <p:nvPr/>
        </p:nvSpPr>
        <p:spPr>
          <a:xfrm>
            <a:off x="192527" y="2545733"/>
            <a:ext cx="5027545" cy="1034129"/>
          </a:xfrm>
          <a:prstGeom prst="rect">
            <a:avLst/>
          </a:prstGeom>
        </p:spPr>
        <p:txBody>
          <a:bodyPr vert="horz" wrap="square" lIns="0" tIns="0" rIns="0" bIns="0" rtlCol="0">
            <a:spAutoFit/>
          </a:bodyPr>
          <a:lstStyle>
            <a:lvl1pPr marL="0" indent="0" algn="l" defTabSz="914400" rtl="0" eaLnBrk="1" latinLnBrk="0" hangingPunct="1">
              <a:lnSpc>
                <a:spcPts val="2400"/>
              </a:lnSpc>
              <a:spcBef>
                <a:spcPct val="20000"/>
              </a:spcBef>
              <a:buFont typeface="Arial" pitchFamily="34" charset="0"/>
              <a:buNone/>
              <a:defRPr sz="1800" b="0" kern="1200" cap="none" baseline="0">
                <a:solidFill>
                  <a:schemeClr val="tx1"/>
                </a:solidFill>
                <a:latin typeface="Arial" pitchFamily="34" charset="0"/>
                <a:ea typeface="+mn-ea"/>
                <a:cs typeface="Arial" pitchFamily="34" charset="0"/>
              </a:defRPr>
            </a:lvl1pPr>
            <a:lvl2pPr marL="742950" indent="-285750" algn="l" defTabSz="914400" rtl="0" eaLnBrk="1" latinLnBrk="0" hangingPunct="1">
              <a:lnSpc>
                <a:spcPts val="2400"/>
              </a:lnSpc>
              <a:spcBef>
                <a:spcPct val="20000"/>
              </a:spcBef>
              <a:buFont typeface="Arial" pitchFamily="34" charset="0"/>
              <a:buChar char="•"/>
              <a:defRPr sz="1800" b="1" kern="1200">
                <a:solidFill>
                  <a:schemeClr val="tx1"/>
                </a:solidFill>
                <a:latin typeface="Arial" pitchFamily="34" charset="0"/>
                <a:ea typeface="+mn-ea"/>
                <a:cs typeface="Arial" pitchFamily="34" charset="0"/>
              </a:defRPr>
            </a:lvl2pPr>
            <a:lvl3pPr marL="5922963" indent="-180975" algn="l" defTabSz="914400" rtl="0" eaLnBrk="1" latinLnBrk="0" hangingPunct="1">
              <a:spcBef>
                <a:spcPct val="20000"/>
              </a:spcBef>
              <a:buFont typeface="Arial" pitchFamily="34" charset="0"/>
              <a:buChar char="•"/>
              <a:tabLst>
                <a:tab pos="1169988" algn="l"/>
              </a:tabLst>
              <a:defRPr sz="1800" b="1" kern="1200">
                <a:solidFill>
                  <a:schemeClr val="tx1"/>
                </a:solidFill>
                <a:latin typeface="Arial" pitchFamily="34" charset="0"/>
                <a:ea typeface="+mn-ea"/>
                <a:cs typeface="Arial" pitchFamily="34" charset="0"/>
              </a:defRPr>
            </a:lvl3pPr>
            <a:lvl4pPr marL="1600200" indent="3248025" algn="l" defTabSz="914400" rtl="0" eaLnBrk="1" latinLnBrk="0" hangingPunct="1">
              <a:spcBef>
                <a:spcPct val="20000"/>
              </a:spcBef>
              <a:buFont typeface="Arial" pitchFamily="34" charset="0"/>
              <a:buNone/>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Arial" pitchFamily="34" charset="0"/>
              <a:buChar char="•"/>
            </a:pPr>
            <a:r>
              <a:rPr lang="en-US" dirty="0" smtClean="0"/>
              <a:t>in user operation since 1998</a:t>
            </a:r>
          </a:p>
          <a:p>
            <a:pPr marL="285750" indent="-285750">
              <a:buFont typeface="Arial" pitchFamily="34" charset="0"/>
              <a:buChar char="•"/>
            </a:pPr>
            <a:r>
              <a:rPr lang="en-US" dirty="0" smtClean="0"/>
              <a:t>diverse user community</a:t>
            </a:r>
          </a:p>
          <a:p>
            <a:pPr marL="285750" indent="-285750">
              <a:buFont typeface="Arial" pitchFamily="34" charset="0"/>
              <a:buChar char="•"/>
            </a:pPr>
            <a:r>
              <a:rPr lang="en-US" dirty="0" smtClean="0"/>
              <a:t>offering short x-ray pulses and timing</a:t>
            </a:r>
            <a:endParaRPr lang="en-US" dirty="0"/>
          </a:p>
        </p:txBody>
      </p:sp>
    </p:spTree>
    <p:extLst>
      <p:ext uri="{BB962C8B-B14F-4D97-AF65-F5344CB8AC3E}">
        <p14:creationId xmlns:p14="http://schemas.microsoft.com/office/powerpoint/2010/main" val="16169545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pPr>
              <a:defRPr/>
            </a:pPr>
            <a:fld id="{F1E0BE69-7476-4EA3-919A-AD7EE24D45DF}" type="slidenum">
              <a:rPr lang="de-DE" smtClean="0"/>
              <a:pPr>
                <a:defRPr/>
              </a:pPr>
              <a:t>20</a:t>
            </a:fld>
            <a:endParaRPr lang="de-DE" dirty="0"/>
          </a:p>
        </p:txBody>
      </p:sp>
      <p:sp>
        <p:nvSpPr>
          <p:cNvPr id="5" name="Title 4"/>
          <p:cNvSpPr>
            <a:spLocks noGrp="1"/>
          </p:cNvSpPr>
          <p:nvPr>
            <p:ph type="title"/>
          </p:nvPr>
        </p:nvSpPr>
        <p:spPr/>
        <p:txBody>
          <a:bodyPr/>
          <a:lstStyle/>
          <a:p>
            <a:r>
              <a:rPr lang="en-US" dirty="0"/>
              <a:t>Resonant skew excitation </a:t>
            </a:r>
            <a:r>
              <a:rPr lang="en-DE" dirty="0"/>
              <a:t>–</a:t>
            </a:r>
            <a:r>
              <a:rPr lang="en-US" dirty="0"/>
              <a:t> can we do it?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069187" y="1259743"/>
            <a:ext cx="3446437" cy="258482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48001" y="1259741"/>
            <a:ext cx="3446438" cy="2584829"/>
          </a:xfrm>
          <a:prstGeom prst="rect">
            <a:avLst/>
          </a:prstGeom>
        </p:spPr>
      </p:pic>
      <p:sp>
        <p:nvSpPr>
          <p:cNvPr id="8" name="TextBox 7"/>
          <p:cNvSpPr txBox="1"/>
          <p:nvPr/>
        </p:nvSpPr>
        <p:spPr>
          <a:xfrm>
            <a:off x="2771800" y="4299942"/>
            <a:ext cx="6048672" cy="646331"/>
          </a:xfrm>
          <a:prstGeom prst="rect">
            <a:avLst/>
          </a:prstGeom>
          <a:noFill/>
        </p:spPr>
        <p:txBody>
          <a:bodyPr wrap="square" rtlCol="0">
            <a:spAutoFit/>
          </a:bodyPr>
          <a:lstStyle/>
          <a:p>
            <a:r>
              <a:rPr lang="en-US" dirty="0" smtClean="0"/>
              <a:t>hammer beats razor this time</a:t>
            </a:r>
            <a:r>
              <a:rPr lang="en-DE" dirty="0" smtClean="0"/>
              <a:t>…</a:t>
            </a:r>
            <a:endParaRPr lang="en-US" dirty="0" smtClean="0"/>
          </a:p>
          <a:p>
            <a:endParaRPr lang="en-US" dirty="0"/>
          </a:p>
        </p:txBody>
      </p:sp>
    </p:spTree>
    <p:extLst>
      <p:ext uri="{BB962C8B-B14F-4D97-AF65-F5344CB8AC3E}">
        <p14:creationId xmlns:p14="http://schemas.microsoft.com/office/powerpoint/2010/main" val="4227407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pPr>
              <a:defRPr/>
            </a:pPr>
            <a:fld id="{F1E0BE69-7476-4EA3-919A-AD7EE24D45DF}" type="slidenum">
              <a:rPr lang="de-DE" smtClean="0"/>
              <a:pPr>
                <a:defRPr/>
              </a:pPr>
              <a:t>21</a:t>
            </a:fld>
            <a:endParaRPr lang="de-DE" dirty="0"/>
          </a:p>
        </p:txBody>
      </p:sp>
      <p:sp>
        <p:nvSpPr>
          <p:cNvPr id="5" name="Title 4"/>
          <p:cNvSpPr>
            <a:spLocks noGrp="1"/>
          </p:cNvSpPr>
          <p:nvPr>
            <p:ph type="title"/>
          </p:nvPr>
        </p:nvSpPr>
        <p:spPr/>
        <p:txBody>
          <a:bodyPr/>
          <a:lstStyle/>
          <a:p>
            <a:r>
              <a:rPr lang="en-US" dirty="0"/>
              <a:t>Resonant skew excitation </a:t>
            </a:r>
            <a:r>
              <a:rPr lang="en-DE" dirty="0"/>
              <a:t>–</a:t>
            </a:r>
            <a:r>
              <a:rPr lang="en-US" dirty="0"/>
              <a:t> </a:t>
            </a:r>
            <a:r>
              <a:rPr lang="en-US" dirty="0" smtClean="0"/>
              <a:t>lets try!</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9051" t="7476" r="9051" b="5113"/>
          <a:stretch/>
        </p:blipFill>
        <p:spPr>
          <a:xfrm>
            <a:off x="0" y="1328498"/>
            <a:ext cx="9161768" cy="3259475"/>
          </a:xfrm>
          <a:prstGeom prst="rect">
            <a:avLst/>
          </a:prstGeom>
        </p:spPr>
      </p:pic>
    </p:spTree>
    <p:extLst>
      <p:ext uri="{BB962C8B-B14F-4D97-AF65-F5344CB8AC3E}">
        <p14:creationId xmlns:p14="http://schemas.microsoft.com/office/powerpoint/2010/main" val="30944061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pPr>
              <a:defRPr/>
            </a:pPr>
            <a:fld id="{F1E0BE69-7476-4EA3-919A-AD7EE24D45DF}" type="slidenum">
              <a:rPr lang="de-DE" smtClean="0"/>
              <a:pPr>
                <a:defRPr/>
              </a:pPr>
              <a:t>22</a:t>
            </a:fld>
            <a:endParaRPr lang="de-DE" dirty="0"/>
          </a:p>
        </p:txBody>
      </p:sp>
      <p:sp>
        <p:nvSpPr>
          <p:cNvPr id="5" name="Title 4"/>
          <p:cNvSpPr>
            <a:spLocks noGrp="1"/>
          </p:cNvSpPr>
          <p:nvPr>
            <p:ph type="title"/>
          </p:nvPr>
        </p:nvSpPr>
        <p:spPr/>
        <p:txBody>
          <a:bodyPr/>
          <a:lstStyle/>
          <a:p>
            <a:r>
              <a:rPr lang="en-US" dirty="0"/>
              <a:t>Resonant skew excitation </a:t>
            </a:r>
            <a:r>
              <a:rPr lang="en-DE" dirty="0"/>
              <a:t>–</a:t>
            </a:r>
            <a:r>
              <a:rPr lang="en-US" dirty="0"/>
              <a:t> </a:t>
            </a:r>
            <a:r>
              <a:rPr lang="en-US" dirty="0" smtClean="0"/>
              <a:t>it works!</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6052" t="10086" r="7206" b="4381"/>
          <a:stretch/>
        </p:blipFill>
        <p:spPr>
          <a:xfrm>
            <a:off x="31545" y="771550"/>
            <a:ext cx="4503896" cy="2775657"/>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376" t="9401" r="8001" b="3800"/>
          <a:stretch/>
        </p:blipFill>
        <p:spPr>
          <a:xfrm>
            <a:off x="4427984" y="2029175"/>
            <a:ext cx="4716016" cy="2953464"/>
          </a:xfrm>
          <a:prstGeom prst="rect">
            <a:avLst/>
          </a:prstGeom>
        </p:spPr>
      </p:pic>
      <p:sp>
        <p:nvSpPr>
          <p:cNvPr id="2" name="TextBox 1"/>
          <p:cNvSpPr txBox="1"/>
          <p:nvPr/>
        </p:nvSpPr>
        <p:spPr>
          <a:xfrm>
            <a:off x="4644008" y="905407"/>
            <a:ext cx="3980577" cy="369332"/>
          </a:xfrm>
          <a:prstGeom prst="rect">
            <a:avLst/>
          </a:prstGeom>
          <a:noFill/>
        </p:spPr>
        <p:txBody>
          <a:bodyPr wrap="none" rtlCol="0">
            <a:spAutoFit/>
          </a:bodyPr>
          <a:lstStyle/>
          <a:p>
            <a:r>
              <a:rPr lang="en-US" dirty="0"/>
              <a:t>h</a:t>
            </a:r>
            <a:r>
              <a:rPr lang="en-US" dirty="0" smtClean="0"/>
              <a:t>orizontal emittance reduced by 25%</a:t>
            </a:r>
            <a:endParaRPr lang="en-US" dirty="0"/>
          </a:p>
        </p:txBody>
      </p:sp>
      <p:sp>
        <p:nvSpPr>
          <p:cNvPr id="8" name="TextBox 7"/>
          <p:cNvSpPr txBox="1"/>
          <p:nvPr/>
        </p:nvSpPr>
        <p:spPr>
          <a:xfrm>
            <a:off x="433584" y="3580553"/>
            <a:ext cx="3980577" cy="1200329"/>
          </a:xfrm>
          <a:prstGeom prst="rect">
            <a:avLst/>
          </a:prstGeom>
          <a:noFill/>
        </p:spPr>
        <p:txBody>
          <a:bodyPr wrap="none" rtlCol="0">
            <a:spAutoFit/>
          </a:bodyPr>
          <a:lstStyle/>
          <a:p>
            <a:r>
              <a:rPr lang="en-US" dirty="0" smtClean="0"/>
              <a:t>amplitude dep. res. frequency shift</a:t>
            </a:r>
          </a:p>
          <a:p>
            <a:endParaRPr lang="en-US" dirty="0"/>
          </a:p>
          <a:p>
            <a:r>
              <a:rPr lang="en-US" dirty="0" smtClean="0"/>
              <a:t>scanning range matters </a:t>
            </a:r>
            <a:r>
              <a:rPr lang="en-DE" dirty="0" smtClean="0"/>
              <a:t>–</a:t>
            </a:r>
            <a:r>
              <a:rPr lang="en-US" dirty="0" smtClean="0"/>
              <a:t> to be </a:t>
            </a:r>
            <a:r>
              <a:rPr lang="en-US" dirty="0" err="1" smtClean="0"/>
              <a:t>expl</a:t>
            </a:r>
            <a:r>
              <a:rPr lang="en-US" dirty="0" smtClean="0"/>
              <a:t>.</a:t>
            </a:r>
          </a:p>
          <a:p>
            <a:r>
              <a:rPr lang="en-US" dirty="0" smtClean="0"/>
              <a:t>saturation value </a:t>
            </a:r>
            <a:r>
              <a:rPr lang="en-DE" dirty="0" smtClean="0"/>
              <a:t>–</a:t>
            </a:r>
            <a:r>
              <a:rPr lang="en-US" dirty="0"/>
              <a:t> </a:t>
            </a:r>
            <a:r>
              <a:rPr lang="en-US" dirty="0" smtClean="0"/>
              <a:t>to be </a:t>
            </a:r>
            <a:r>
              <a:rPr lang="en-US" dirty="0" err="1" smtClean="0"/>
              <a:t>expl</a:t>
            </a:r>
            <a:r>
              <a:rPr lang="en-US" dirty="0" smtClean="0"/>
              <a:t>.</a:t>
            </a:r>
            <a:endParaRPr lang="en-US" dirty="0"/>
          </a:p>
        </p:txBody>
      </p:sp>
    </p:spTree>
    <p:extLst>
      <p:ext uri="{BB962C8B-B14F-4D97-AF65-F5344CB8AC3E}">
        <p14:creationId xmlns:p14="http://schemas.microsoft.com/office/powerpoint/2010/main" val="18623133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pPr>
              <a:defRPr/>
            </a:pPr>
            <a:fld id="{F1E0BE69-7476-4EA3-919A-AD7EE24D45DF}" type="slidenum">
              <a:rPr lang="de-DE" smtClean="0"/>
              <a:pPr>
                <a:defRPr/>
              </a:pPr>
              <a:t>23</a:t>
            </a:fld>
            <a:endParaRPr lang="de-DE" dirty="0"/>
          </a:p>
        </p:txBody>
      </p:sp>
      <p:sp>
        <p:nvSpPr>
          <p:cNvPr id="5" name="Title 4"/>
          <p:cNvSpPr>
            <a:spLocks noGrp="1"/>
          </p:cNvSpPr>
          <p:nvPr>
            <p:ph type="title"/>
          </p:nvPr>
        </p:nvSpPr>
        <p:spPr/>
        <p:txBody>
          <a:bodyPr/>
          <a:lstStyle/>
          <a:p>
            <a:r>
              <a:rPr lang="en-US" dirty="0"/>
              <a:t>Resonant skew excitation </a:t>
            </a:r>
            <a:r>
              <a:rPr lang="en-DE" dirty="0"/>
              <a:t>–</a:t>
            </a:r>
            <a:r>
              <a:rPr lang="en-US" dirty="0"/>
              <a:t> </a:t>
            </a:r>
            <a:r>
              <a:rPr lang="en-US" dirty="0" smtClean="0"/>
              <a:t>what are the dynamics?</a:t>
            </a:r>
            <a:endParaRPr lang="en-US"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771550"/>
            <a:ext cx="6373722" cy="3983576"/>
          </a:xfrm>
          <a:prstGeom prst="rect">
            <a:avLst/>
          </a:prstGeom>
        </p:spPr>
      </p:pic>
      <p:sp>
        <p:nvSpPr>
          <p:cNvPr id="2" name="TextBox 1"/>
          <p:cNvSpPr txBox="1"/>
          <p:nvPr/>
        </p:nvSpPr>
        <p:spPr>
          <a:xfrm>
            <a:off x="6660232" y="915566"/>
            <a:ext cx="2304256" cy="3139321"/>
          </a:xfrm>
          <a:prstGeom prst="rect">
            <a:avLst/>
          </a:prstGeom>
          <a:noFill/>
        </p:spPr>
        <p:txBody>
          <a:bodyPr wrap="square" rtlCol="0">
            <a:spAutoFit/>
          </a:bodyPr>
          <a:lstStyle/>
          <a:p>
            <a:r>
              <a:rPr lang="en-US" dirty="0" smtClean="0"/>
              <a:t>switching on and off a sine excitation with hard edge</a:t>
            </a:r>
          </a:p>
          <a:p>
            <a:endParaRPr lang="en-US" dirty="0"/>
          </a:p>
          <a:p>
            <a:r>
              <a:rPr lang="en-US" dirty="0" smtClean="0"/>
              <a:t>CCD camera used</a:t>
            </a:r>
          </a:p>
          <a:p>
            <a:endParaRPr lang="en-US" dirty="0"/>
          </a:p>
          <a:p>
            <a:r>
              <a:rPr lang="en-US" dirty="0" smtClean="0"/>
              <a:t>ICCD camera will give insight on shortest time dynamics</a:t>
            </a:r>
            <a:br>
              <a:rPr lang="en-US" dirty="0" smtClean="0"/>
            </a:br>
            <a:r>
              <a:rPr lang="en-US" dirty="0" smtClean="0"/>
              <a:t>(bunch by bunch)</a:t>
            </a:r>
            <a:endParaRPr lang="en-US" dirty="0"/>
          </a:p>
        </p:txBody>
      </p:sp>
    </p:spTree>
    <p:extLst>
      <p:ext uri="{BB962C8B-B14F-4D97-AF65-F5344CB8AC3E}">
        <p14:creationId xmlns:p14="http://schemas.microsoft.com/office/powerpoint/2010/main" val="15272418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pPr>
              <a:defRPr/>
            </a:pPr>
            <a:fld id="{F1E0BE69-7476-4EA3-919A-AD7EE24D45DF}" type="slidenum">
              <a:rPr lang="de-DE" smtClean="0"/>
              <a:pPr>
                <a:defRPr/>
              </a:pPr>
              <a:t>24</a:t>
            </a:fld>
            <a:endParaRPr lang="de-DE" dirty="0"/>
          </a:p>
        </p:txBody>
      </p:sp>
      <p:sp>
        <p:nvSpPr>
          <p:cNvPr id="5" name="Title 4"/>
          <p:cNvSpPr>
            <a:spLocks noGrp="1"/>
          </p:cNvSpPr>
          <p:nvPr>
            <p:ph type="title"/>
          </p:nvPr>
        </p:nvSpPr>
        <p:spPr>
          <a:xfrm>
            <a:off x="914400" y="103836"/>
            <a:ext cx="8229600" cy="329804"/>
          </a:xfrm>
        </p:spPr>
        <p:txBody>
          <a:bodyPr/>
          <a:lstStyle/>
          <a:p>
            <a:r>
              <a:rPr lang="en-US" dirty="0" smtClean="0"/>
              <a:t>Collaboration:</a:t>
            </a:r>
            <a:br>
              <a:rPr lang="en-US" dirty="0" smtClean="0"/>
            </a:br>
            <a:r>
              <a:rPr lang="en-US" dirty="0" smtClean="0"/>
              <a:t>normal conducting, active, HOM-damped, 1.5 GHz / 3</a:t>
            </a:r>
            <a:r>
              <a:rPr lang="en-US" baseline="30000" dirty="0" smtClean="0"/>
              <a:t>rd</a:t>
            </a:r>
            <a:r>
              <a:rPr lang="en-US" dirty="0" smtClean="0"/>
              <a:t> harmonic cavities</a:t>
            </a:r>
            <a:endParaRPr lang="en-US" dirty="0"/>
          </a:p>
        </p:txBody>
      </p:sp>
      <p:pic>
        <p:nvPicPr>
          <p:cNvPr id="6" name="Picture 5">
            <a:extLst>
              <a:ext uri="{FF2B5EF4-FFF2-40B4-BE49-F238E27FC236}">
                <a16:creationId xmlns:a16="http://schemas.microsoft.com/office/drawing/2014/main" id="{553C89CD-A155-4DA2-9538-AF1D0FE1EC3E}"/>
              </a:ext>
            </a:extLst>
          </p:cNvPr>
          <p:cNvPicPr>
            <a:picLocks noChangeAspect="1"/>
          </p:cNvPicPr>
          <p:nvPr/>
        </p:nvPicPr>
        <p:blipFill>
          <a:blip r:embed="rId2"/>
          <a:stretch>
            <a:fillRect/>
          </a:stretch>
        </p:blipFill>
        <p:spPr>
          <a:xfrm>
            <a:off x="295626" y="481685"/>
            <a:ext cx="8650672" cy="2734874"/>
          </a:xfrm>
          <a:prstGeom prst="rect">
            <a:avLst/>
          </a:prstGeom>
        </p:spPr>
      </p:pic>
      <p:sp>
        <p:nvSpPr>
          <p:cNvPr id="7" name="Text Placeholder 2">
            <a:extLst>
              <a:ext uri="{FF2B5EF4-FFF2-40B4-BE49-F238E27FC236}">
                <a16:creationId xmlns:a16="http://schemas.microsoft.com/office/drawing/2014/main" id="{6CE3B2EA-0E5A-43EF-BA09-C32B08730379}"/>
              </a:ext>
            </a:extLst>
          </p:cNvPr>
          <p:cNvSpPr txBox="1">
            <a:spLocks/>
          </p:cNvSpPr>
          <p:nvPr/>
        </p:nvSpPr>
        <p:spPr>
          <a:xfrm>
            <a:off x="683568" y="3131185"/>
            <a:ext cx="7848872" cy="1286506"/>
          </a:xfrm>
          <a:prstGeom prst="rect">
            <a:avLst/>
          </a:prstGeom>
        </p:spPr>
        <p:txBody>
          <a:bodyPr vert="horz" lIns="0" tIns="0" rIns="0" bIns="0" rtlCol="0">
            <a:spAutoFit/>
          </a:bodyPr>
          <a:lstStyle>
            <a:lvl1pPr marL="0" indent="0" algn="l" rtl="0" eaLnBrk="0" fontAlgn="base" hangingPunct="0">
              <a:lnSpc>
                <a:spcPts val="2400"/>
              </a:lnSpc>
              <a:spcBef>
                <a:spcPct val="20000"/>
              </a:spcBef>
              <a:spcAft>
                <a:spcPct val="0"/>
              </a:spcAft>
              <a:buFont typeface="Arial" charset="0"/>
              <a:defRPr sz="1800" b="0" kern="1200" cap="none" baseline="0">
                <a:solidFill>
                  <a:schemeClr val="tx1"/>
                </a:solidFill>
                <a:latin typeface="Arial" pitchFamily="34" charset="0"/>
                <a:ea typeface="+mn-ea"/>
                <a:cs typeface="Arial" pitchFamily="34" charset="0"/>
              </a:defRPr>
            </a:lvl1pPr>
            <a:lvl2pPr marL="742950" indent="-285750" algn="l" rtl="0" eaLnBrk="0" fontAlgn="base" hangingPunct="0">
              <a:lnSpc>
                <a:spcPts val="2400"/>
              </a:lnSpc>
              <a:spcBef>
                <a:spcPct val="20000"/>
              </a:spcBef>
              <a:spcAft>
                <a:spcPct val="0"/>
              </a:spcAft>
              <a:buFont typeface="Arial" pitchFamily="34" charset="0"/>
              <a:buChar char="•"/>
              <a:defRPr b="1" kern="1200">
                <a:solidFill>
                  <a:schemeClr val="tx1"/>
                </a:solidFill>
                <a:latin typeface="Arial" pitchFamily="34" charset="0"/>
                <a:ea typeface="+mn-ea"/>
                <a:cs typeface="Arial" pitchFamily="34" charset="0"/>
              </a:defRPr>
            </a:lvl2pPr>
            <a:lvl3pPr marL="5922963" indent="-180975" algn="l" rtl="0" eaLnBrk="0" fontAlgn="base" hangingPunct="0">
              <a:spcBef>
                <a:spcPct val="20000"/>
              </a:spcBef>
              <a:spcAft>
                <a:spcPct val="0"/>
              </a:spcAft>
              <a:buFont typeface="Arial" charset="0"/>
              <a:buChar char="•"/>
              <a:tabLst>
                <a:tab pos="1169988" algn="l"/>
              </a:tabLst>
              <a:defRPr b="1" kern="1200">
                <a:solidFill>
                  <a:schemeClr val="tx1"/>
                </a:solidFill>
                <a:latin typeface="Arial" pitchFamily="34" charset="0"/>
                <a:ea typeface="+mn-ea"/>
                <a:cs typeface="Arial" pitchFamily="34" charset="0"/>
              </a:defRPr>
            </a:lvl3pPr>
            <a:lvl4pPr marL="1600200" indent="3248025" algn="l" rtl="0" eaLnBrk="0" fontAlgn="base" hangingPunct="0">
              <a:spcBef>
                <a:spcPct val="20000"/>
              </a:spcBef>
              <a:spcAft>
                <a:spcPct val="0"/>
              </a:spcAft>
              <a:buFont typeface="Arial" charset="0"/>
              <a:defRPr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ts val="2400"/>
              </a:lnSpc>
              <a:spcBef>
                <a:spcPct val="20000"/>
              </a:spcBef>
              <a:spcAft>
                <a:spcPct val="0"/>
              </a:spcAft>
              <a:buClrTx/>
              <a:buSzTx/>
              <a:buFont typeface="Arial" charset="0"/>
              <a:buNone/>
              <a:tabLst/>
              <a:defRPr/>
            </a:pPr>
            <a:r>
              <a:rPr kumimoji="0" lang="en-US" sz="1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harmonic cavities as technological basis for bunch length control required in 4</a:t>
            </a:r>
            <a:r>
              <a:rPr kumimoji="0" lang="en-US" sz="1800" b="0" i="0" u="none" strike="noStrike" kern="1200" cap="none" spc="0" normalizeH="0" baseline="30000" noProof="0" dirty="0">
                <a:ln>
                  <a:noFill/>
                </a:ln>
                <a:solidFill>
                  <a:sysClr val="windowText" lastClr="000000"/>
                </a:solidFill>
                <a:effectLst/>
                <a:uLnTx/>
                <a:uFillTx/>
                <a:latin typeface="Arial" pitchFamily="34" charset="0"/>
                <a:ea typeface="+mn-ea"/>
                <a:cs typeface="Arial" pitchFamily="34" charset="0"/>
              </a:rPr>
              <a:t>th</a:t>
            </a:r>
            <a:r>
              <a:rPr kumimoji="0" lang="en-US" sz="1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 generation storage rings</a:t>
            </a:r>
            <a:br>
              <a:rPr kumimoji="0" lang="en-US" sz="1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br>
            <a:r>
              <a:rPr kumimoji="0" lang="en-DE" sz="1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sym typeface="Wingdings" panose="05000000000000000000" pitchFamily="2" charset="2"/>
              </a:rPr>
              <a:t></a:t>
            </a:r>
            <a:r>
              <a:rPr kumimoji="0" lang="en-US" sz="1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sym typeface="Wingdings" panose="05000000000000000000" pitchFamily="2" charset="2"/>
              </a:rPr>
              <a:t> increasing the pulse length by factors to the scale of 100 </a:t>
            </a:r>
            <a:r>
              <a:rPr kumimoji="0" lang="en-US" sz="1800" b="0" i="0" u="none" strike="noStrike" kern="1200" cap="none" spc="0" normalizeH="0" baseline="0" noProof="0" dirty="0" err="1">
                <a:ln>
                  <a:noFill/>
                </a:ln>
                <a:solidFill>
                  <a:sysClr val="windowText" lastClr="000000"/>
                </a:solidFill>
                <a:effectLst/>
                <a:uLnTx/>
                <a:uFillTx/>
                <a:latin typeface="Arial" pitchFamily="34" charset="0"/>
                <a:ea typeface="+mn-ea"/>
                <a:cs typeface="Arial" pitchFamily="34" charset="0"/>
                <a:sym typeface="Wingdings" panose="05000000000000000000" pitchFamily="2" charset="2"/>
              </a:rPr>
              <a:t>ps</a:t>
            </a:r>
            <a:endParaRPr kumimoji="0" lang="en-US" sz="1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sym typeface="Wingdings" panose="05000000000000000000" pitchFamily="2" charset="2"/>
            </a:endParaRPr>
          </a:p>
          <a:p>
            <a:pPr marL="0" marR="0" lvl="0" indent="0" algn="l" defTabSz="914400" rtl="0" eaLnBrk="0" fontAlgn="base" latinLnBrk="0" hangingPunct="0">
              <a:lnSpc>
                <a:spcPts val="2400"/>
              </a:lnSpc>
              <a:spcBef>
                <a:spcPct val="20000"/>
              </a:spcBef>
              <a:spcAft>
                <a:spcPct val="0"/>
              </a:spcAft>
              <a:buClrTx/>
              <a:buSzTx/>
              <a:buFont typeface="Arial" charset="0"/>
              <a:buNone/>
              <a:tabLst/>
              <a:defRPr/>
            </a:pPr>
            <a:r>
              <a:rPr kumimoji="0" lang="en-DE" sz="1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sym typeface="Wingdings" panose="05000000000000000000" pitchFamily="2" charset="2"/>
              </a:rPr>
              <a:t></a:t>
            </a:r>
            <a:r>
              <a:rPr kumimoji="0" lang="en-US" sz="1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sym typeface="Wingdings" panose="05000000000000000000" pitchFamily="2" charset="2"/>
              </a:rPr>
              <a:t> </a:t>
            </a:r>
            <a:r>
              <a:rPr kumimoji="0" lang="en-US" sz="1800" b="0" i="0" u="none" strike="noStrike" kern="1200" cap="none" spc="0" normalizeH="0" baseline="0" noProof="0" dirty="0" smtClean="0">
                <a:ln>
                  <a:noFill/>
                </a:ln>
                <a:solidFill>
                  <a:sysClr val="windowText" lastClr="000000"/>
                </a:solidFill>
                <a:effectLst/>
                <a:uLnTx/>
                <a:uFillTx/>
                <a:latin typeface="Arial" pitchFamily="34" charset="0"/>
                <a:ea typeface="+mn-ea"/>
                <a:cs typeface="Arial" pitchFamily="34" charset="0"/>
                <a:sym typeface="Wingdings" panose="05000000000000000000" pitchFamily="2" charset="2"/>
              </a:rPr>
              <a:t>active </a:t>
            </a:r>
            <a:r>
              <a:rPr kumimoji="0" lang="en-US" sz="1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sym typeface="Wingdings" panose="05000000000000000000" pitchFamily="2" charset="2"/>
              </a:rPr>
              <a:t>cavities may mitigate the impact of complex filling patterns</a:t>
            </a:r>
            <a:endParaRPr kumimoji="0" lang="en-US" sz="1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p:txBody>
      </p:sp>
      <p:sp>
        <p:nvSpPr>
          <p:cNvPr id="8" name="Textfeld 8">
            <a:extLst>
              <a:ext uri="{FF2B5EF4-FFF2-40B4-BE49-F238E27FC236}">
                <a16:creationId xmlns:a16="http://schemas.microsoft.com/office/drawing/2014/main" id="{4F48652D-F51C-47B2-A1DD-23F2783FFE1A}"/>
              </a:ext>
            </a:extLst>
          </p:cNvPr>
          <p:cNvSpPr txBox="1"/>
          <p:nvPr/>
        </p:nvSpPr>
        <p:spPr>
          <a:xfrm>
            <a:off x="2288981" y="690250"/>
            <a:ext cx="5019323" cy="369332"/>
          </a:xfrm>
          <a:prstGeom prst="rect">
            <a:avLst/>
          </a:prstGeom>
          <a:noFill/>
        </p:spPr>
        <p:txBody>
          <a:bodyPr wrap="none" rtlCol="0">
            <a:spAutoFit/>
          </a:bodyPr>
          <a:lstStyle/>
          <a:p>
            <a:r>
              <a:rPr lang="en-GB" dirty="0"/>
              <a:t>beam current independent bunch length control</a:t>
            </a:r>
          </a:p>
        </p:txBody>
      </p:sp>
      <p:sp>
        <p:nvSpPr>
          <p:cNvPr id="9" name="Textfeld 10">
            <a:extLst>
              <a:ext uri="{FF2B5EF4-FFF2-40B4-BE49-F238E27FC236}">
                <a16:creationId xmlns:a16="http://schemas.microsoft.com/office/drawing/2014/main" id="{1AEB2423-A1A0-4303-AF9F-3C7F51DC4A2D}"/>
              </a:ext>
            </a:extLst>
          </p:cNvPr>
          <p:cNvSpPr txBox="1"/>
          <p:nvPr/>
        </p:nvSpPr>
        <p:spPr>
          <a:xfrm>
            <a:off x="7020272" y="4569777"/>
            <a:ext cx="1500732" cy="461665"/>
          </a:xfrm>
          <a:prstGeom prst="rect">
            <a:avLst/>
          </a:prstGeom>
          <a:noFill/>
        </p:spPr>
        <p:txBody>
          <a:bodyPr wrap="none" rtlCol="0">
            <a:spAutoFit/>
          </a:bodyPr>
          <a:lstStyle/>
          <a:p>
            <a:r>
              <a:rPr lang="en-GB" sz="1200" dirty="0" smtClean="0">
                <a:solidFill>
                  <a:schemeClr val="accent2"/>
                </a:solidFill>
              </a:rPr>
              <a:t>local project:</a:t>
            </a:r>
            <a:br>
              <a:rPr lang="en-GB" sz="1200" dirty="0" smtClean="0">
                <a:solidFill>
                  <a:schemeClr val="accent2"/>
                </a:solidFill>
              </a:rPr>
            </a:br>
            <a:r>
              <a:rPr lang="en-GB" sz="1200" dirty="0" smtClean="0">
                <a:solidFill>
                  <a:schemeClr val="accent2"/>
                </a:solidFill>
              </a:rPr>
              <a:t>A</a:t>
            </a:r>
            <a:r>
              <a:rPr lang="en-GB" sz="1200" dirty="0">
                <a:solidFill>
                  <a:schemeClr val="accent2"/>
                </a:solidFill>
              </a:rPr>
              <a:t>. </a:t>
            </a:r>
            <a:r>
              <a:rPr lang="en-GB" sz="1200" dirty="0" err="1">
                <a:solidFill>
                  <a:schemeClr val="accent2"/>
                </a:solidFill>
              </a:rPr>
              <a:t>Matveenko</a:t>
            </a:r>
            <a:r>
              <a:rPr lang="en-GB" sz="1200" dirty="0">
                <a:solidFill>
                  <a:schemeClr val="accent2"/>
                </a:solidFill>
              </a:rPr>
              <a:t> et al.</a:t>
            </a:r>
          </a:p>
        </p:txBody>
      </p:sp>
      <p:sp>
        <p:nvSpPr>
          <p:cNvPr id="10" name="Textfeld 1">
            <a:extLst>
              <a:ext uri="{FF2B5EF4-FFF2-40B4-BE49-F238E27FC236}">
                <a16:creationId xmlns:a16="http://schemas.microsoft.com/office/drawing/2014/main" id="{EE7FD5B8-2968-42B3-B744-BDEDACB6C34E}"/>
              </a:ext>
            </a:extLst>
          </p:cNvPr>
          <p:cNvSpPr txBox="1"/>
          <p:nvPr/>
        </p:nvSpPr>
        <p:spPr>
          <a:xfrm>
            <a:off x="1331640" y="4522201"/>
            <a:ext cx="4275529" cy="369332"/>
          </a:xfrm>
          <a:prstGeom prst="rect">
            <a:avLst/>
          </a:prstGeom>
          <a:solidFill>
            <a:schemeClr val="bg1">
              <a:lumMod val="75000"/>
            </a:schemeClr>
          </a:solidFill>
        </p:spPr>
        <p:txBody>
          <a:bodyPr wrap="none" rtlCol="0">
            <a:spAutoFit/>
          </a:bodyPr>
          <a:lstStyle/>
          <a:p>
            <a:r>
              <a:rPr lang="en-US" dirty="0">
                <a:solidFill>
                  <a:schemeClr val="tx2"/>
                </a:solidFill>
                <a:sym typeface="Wingdings" panose="05000000000000000000" pitchFamily="2" charset="2"/>
              </a:rPr>
              <a:t>Beam test planned at BESSY II in 2022!</a:t>
            </a:r>
            <a:endParaRPr lang="en-GB" dirty="0">
              <a:solidFill>
                <a:schemeClr val="tx2"/>
              </a:solidFill>
            </a:endParaRPr>
          </a:p>
        </p:txBody>
      </p:sp>
      <p:pic>
        <p:nvPicPr>
          <p:cNvPr id="11" name="Picture Placeholder 2"/>
          <p:cNvPicPr>
            <a:picLocks noChangeAspect="1"/>
          </p:cNvPicPr>
          <p:nvPr/>
        </p:nvPicPr>
        <p:blipFill>
          <a:blip r:embed="rId3" cstate="print">
            <a:extLst>
              <a:ext uri="{28A0092B-C50C-407E-A947-70E740481C1C}">
                <a14:useLocalDpi xmlns:a14="http://schemas.microsoft.com/office/drawing/2010/main" val="0"/>
              </a:ext>
            </a:extLst>
          </a:blip>
          <a:srcRect t="6826" b="6826"/>
          <a:stretch>
            <a:fillRect/>
          </a:stretch>
        </p:blipFill>
        <p:spPr>
          <a:xfrm>
            <a:off x="2016983" y="1578641"/>
            <a:ext cx="4476967" cy="2238484"/>
          </a:xfrm>
          <a:prstGeom prst="rect">
            <a:avLst/>
          </a:prstGeom>
        </p:spPr>
      </p:pic>
    </p:spTree>
    <p:extLst>
      <p:ext uri="{BB962C8B-B14F-4D97-AF65-F5344CB8AC3E}">
        <p14:creationId xmlns:p14="http://schemas.microsoft.com/office/powerpoint/2010/main" val="378279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pPr>
              <a:defRPr/>
            </a:pPr>
            <a:fld id="{F1E0BE69-7476-4EA3-919A-AD7EE24D45DF}" type="slidenum">
              <a:rPr lang="de-DE" smtClean="0"/>
              <a:pPr>
                <a:defRPr/>
              </a:pPr>
              <a:t>25</a:t>
            </a:fld>
            <a:endParaRPr lang="de-DE" dirty="0"/>
          </a:p>
        </p:txBody>
      </p:sp>
      <p:sp>
        <p:nvSpPr>
          <p:cNvPr id="5" name="Title 4"/>
          <p:cNvSpPr>
            <a:spLocks noGrp="1"/>
          </p:cNvSpPr>
          <p:nvPr>
            <p:ph type="title"/>
          </p:nvPr>
        </p:nvSpPr>
        <p:spPr/>
        <p:txBody>
          <a:bodyPr/>
          <a:lstStyle/>
          <a:p>
            <a:r>
              <a:rPr lang="en-US" dirty="0" smtClean="0"/>
              <a:t>normal </a:t>
            </a:r>
            <a:r>
              <a:rPr lang="en-US" dirty="0"/>
              <a:t>conducting, active, HOM-damped, </a:t>
            </a:r>
            <a:r>
              <a:rPr lang="en-US" dirty="0" smtClean="0"/>
              <a:t>1.75 </a:t>
            </a:r>
            <a:r>
              <a:rPr lang="en-US" dirty="0"/>
              <a:t>GHz / </a:t>
            </a:r>
            <a:r>
              <a:rPr lang="en-US" dirty="0" smtClean="0"/>
              <a:t>3.5</a:t>
            </a:r>
            <a:r>
              <a:rPr lang="en-US" baseline="30000" dirty="0" smtClean="0"/>
              <a:t>th</a:t>
            </a:r>
            <a:r>
              <a:rPr lang="en-US" dirty="0" smtClean="0"/>
              <a:t> </a:t>
            </a:r>
            <a:r>
              <a:rPr lang="en-US" dirty="0"/>
              <a:t>harmonic </a:t>
            </a:r>
            <a:r>
              <a:rPr lang="en-US" dirty="0" err="1" smtClean="0"/>
              <a:t>cavitiy</a:t>
            </a:r>
            <a:endParaRPr lang="en-US" dirty="0"/>
          </a:p>
        </p:txBody>
      </p:sp>
      <p:sp>
        <p:nvSpPr>
          <p:cNvPr id="6" name="Text Placeholder 3">
            <a:extLst>
              <a:ext uri="{FF2B5EF4-FFF2-40B4-BE49-F238E27FC236}">
                <a16:creationId xmlns:a16="http://schemas.microsoft.com/office/drawing/2014/main" id="{115B1048-49EE-413F-B220-EC4798AC7853}"/>
              </a:ext>
            </a:extLst>
          </p:cNvPr>
          <p:cNvSpPr txBox="1">
            <a:spLocks/>
          </p:cNvSpPr>
          <p:nvPr/>
        </p:nvSpPr>
        <p:spPr>
          <a:xfrm>
            <a:off x="323528" y="987574"/>
            <a:ext cx="4536504" cy="1800200"/>
          </a:xfrm>
          <a:prstGeom prst="rect">
            <a:avLst/>
          </a:prstGeom>
        </p:spPr>
        <p:txBody>
          <a:bodyPr vert="horz" lIns="0" tIns="0" rIns="0" bIns="0" rtlCol="0">
            <a:noAutofit/>
          </a:bodyPr>
          <a:lstStyle>
            <a:lvl1pPr marL="265113" indent="-265113" algn="l" defTabSz="358775" rtl="0" eaLnBrk="0" fontAlgn="base" hangingPunct="0">
              <a:lnSpc>
                <a:spcPts val="1800"/>
              </a:lnSpc>
              <a:spcBef>
                <a:spcPct val="20000"/>
              </a:spcBef>
              <a:spcAft>
                <a:spcPct val="0"/>
              </a:spcAft>
              <a:buFont typeface="Arial" pitchFamily="34" charset="0"/>
              <a:buChar char="•"/>
              <a:defRPr sz="1400" b="1" kern="1200" cap="none">
                <a:solidFill>
                  <a:schemeClr val="tx1"/>
                </a:solidFill>
                <a:latin typeface="Arial" pitchFamily="34" charset="0"/>
                <a:ea typeface="+mn-ea"/>
                <a:cs typeface="Arial" pitchFamily="34" charset="0"/>
              </a:defRPr>
            </a:lvl1pPr>
            <a:lvl2pPr marL="265113" indent="-265113" algn="l" defTabSz="358775" rtl="0" eaLnBrk="0" fontAlgn="base" hangingPunct="0">
              <a:lnSpc>
                <a:spcPts val="1800"/>
              </a:lnSpc>
              <a:spcBef>
                <a:spcPct val="20000"/>
              </a:spcBef>
              <a:spcAft>
                <a:spcPct val="0"/>
              </a:spcAft>
              <a:buFont typeface="Arial" pitchFamily="34" charset="0"/>
              <a:buChar char="•"/>
              <a:defRPr sz="1400" b="1" kern="1200" cap="none">
                <a:solidFill>
                  <a:schemeClr val="tx1"/>
                </a:solidFill>
                <a:latin typeface="Arial" pitchFamily="34" charset="0"/>
                <a:ea typeface="+mn-ea"/>
                <a:cs typeface="Arial" pitchFamily="34" charset="0"/>
              </a:defRPr>
            </a:lvl2pPr>
            <a:lvl3pPr marL="265113" indent="-265113" algn="l" defTabSz="358775" rtl="0" eaLnBrk="0" fontAlgn="base" hangingPunct="0">
              <a:lnSpc>
                <a:spcPts val="1800"/>
              </a:lnSpc>
              <a:spcBef>
                <a:spcPct val="20000"/>
              </a:spcBef>
              <a:spcAft>
                <a:spcPct val="0"/>
              </a:spcAft>
              <a:buFont typeface="Arial" pitchFamily="34" charset="0"/>
              <a:buChar char="•"/>
              <a:tabLst>
                <a:tab pos="1169988" algn="l"/>
              </a:tabLst>
              <a:defRPr sz="1400" b="1" kern="1200" cap="none">
                <a:solidFill>
                  <a:schemeClr val="tx1"/>
                </a:solidFill>
                <a:latin typeface="Arial" pitchFamily="34" charset="0"/>
                <a:ea typeface="+mn-ea"/>
                <a:cs typeface="Arial" pitchFamily="34" charset="0"/>
              </a:defRPr>
            </a:lvl3pPr>
            <a:lvl4pPr marL="265113" indent="-265113" algn="l" defTabSz="358775" rtl="0" eaLnBrk="0" fontAlgn="base" hangingPunct="0">
              <a:lnSpc>
                <a:spcPts val="1800"/>
              </a:lnSpc>
              <a:spcBef>
                <a:spcPct val="20000"/>
              </a:spcBef>
              <a:spcAft>
                <a:spcPct val="0"/>
              </a:spcAft>
              <a:buFont typeface="Arial" pitchFamily="34" charset="0"/>
              <a:buChar char="•"/>
              <a:defRPr sz="1400" b="1" kern="1200" cap="none">
                <a:solidFill>
                  <a:schemeClr val="tx1"/>
                </a:solidFill>
                <a:latin typeface="Arial" pitchFamily="34" charset="0"/>
                <a:ea typeface="+mn-ea"/>
                <a:cs typeface="Arial" pitchFamily="34" charset="0"/>
              </a:defRPr>
            </a:lvl4pPr>
            <a:lvl5pPr marL="265113" indent="-265113" algn="l" defTabSz="358775" rtl="0" eaLnBrk="0" fontAlgn="base" hangingPunct="0">
              <a:lnSpc>
                <a:spcPts val="1800"/>
              </a:lnSpc>
              <a:spcBef>
                <a:spcPct val="20000"/>
              </a:spcBef>
              <a:spcAft>
                <a:spcPct val="0"/>
              </a:spcAft>
              <a:buFont typeface="Arial" pitchFamily="34" charset="0"/>
              <a:buChar char="•"/>
              <a:defRPr sz="1400" b="1" kern="1200" cap="none">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5113" marR="0" lvl="0" indent="-265113" algn="l" defTabSz="358775" rtl="0" eaLnBrk="0" fontAlgn="base" latinLnBrk="0" hangingPunct="0">
              <a:lnSpc>
                <a:spcPts val="1800"/>
              </a:lnSpc>
              <a:spcBef>
                <a:spcPct val="20000"/>
              </a:spcBef>
              <a:spcAft>
                <a:spcPct val="0"/>
              </a:spcAft>
              <a:buClrTx/>
              <a:buSzTx/>
              <a:buFont typeface="Arial" pitchFamily="34" charset="0"/>
              <a:buChar char="•"/>
              <a:tabLst/>
              <a:defRPr/>
            </a:pPr>
            <a:r>
              <a:rPr kumimoji="0" lang="en-US" sz="14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Rescale existing harmonic NC cavities to 1.75 GHz</a:t>
            </a:r>
          </a:p>
          <a:p>
            <a:pPr marL="265113" marR="0" lvl="0" indent="-265113" algn="l" defTabSz="358775" rtl="0" eaLnBrk="0" fontAlgn="base" latinLnBrk="0" hangingPunct="0">
              <a:lnSpc>
                <a:spcPts val="1800"/>
              </a:lnSpc>
              <a:spcBef>
                <a:spcPct val="20000"/>
              </a:spcBef>
              <a:spcAft>
                <a:spcPct val="0"/>
              </a:spcAft>
              <a:buClrTx/>
              <a:buSzTx/>
              <a:buFont typeface="Arial" pitchFamily="34" charset="0"/>
              <a:buChar char="•"/>
              <a:tabLst/>
              <a:defRPr/>
            </a:pPr>
            <a:r>
              <a:rPr kumimoji="0" lang="en-US" sz="14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Generate beating </a:t>
            </a:r>
            <a:r>
              <a:rPr kumimoji="0" lang="en-US" sz="1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between fundamental 500 MHz and 3.5</a:t>
            </a:r>
            <a:r>
              <a:rPr kumimoji="0" lang="en-US" sz="1400" b="0" i="0" u="none" strike="noStrike" kern="1200" cap="none" spc="0" normalizeH="0" baseline="30000" noProof="0" dirty="0">
                <a:ln>
                  <a:noFill/>
                </a:ln>
                <a:solidFill>
                  <a:sysClr val="windowText" lastClr="000000"/>
                </a:solidFill>
                <a:effectLst/>
                <a:uLnTx/>
                <a:uFillTx/>
                <a:latin typeface="Arial" pitchFamily="34" charset="0"/>
                <a:ea typeface="+mn-ea"/>
                <a:cs typeface="Arial" pitchFamily="34" charset="0"/>
              </a:rPr>
              <a:t>th</a:t>
            </a:r>
            <a:r>
              <a:rPr kumimoji="0" lang="en-US" sz="1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 harmonic</a:t>
            </a:r>
          </a:p>
          <a:p>
            <a:pPr marL="265113" marR="0" lvl="0" indent="-265113" algn="l" defTabSz="358775" rtl="0" eaLnBrk="0" fontAlgn="base" latinLnBrk="0" hangingPunct="0">
              <a:lnSpc>
                <a:spcPts val="1800"/>
              </a:lnSpc>
              <a:spcBef>
                <a:spcPct val="20000"/>
              </a:spcBef>
              <a:spcAft>
                <a:spcPct val="0"/>
              </a:spcAft>
              <a:buClrTx/>
              <a:buSzTx/>
              <a:buFont typeface="Arial" pitchFamily="34" charset="0"/>
              <a:buChar char="•"/>
              <a:tabLst/>
              <a:defRPr/>
            </a:pPr>
            <a:r>
              <a:rPr kumimoji="0" lang="en-US" sz="14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Preserve </a:t>
            </a:r>
            <a:r>
              <a:rPr kumimoji="0" lang="en-US" sz="1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the option for </a:t>
            </a:r>
            <a:r>
              <a:rPr kumimoji="0" lang="en-US" sz="1400" b="1" i="0" u="none" strike="noStrike" kern="1200" cap="none" spc="0" normalizeH="0" baseline="0" noProof="0" dirty="0" err="1">
                <a:ln>
                  <a:noFill/>
                </a:ln>
                <a:solidFill>
                  <a:sysClr val="windowText" lastClr="000000"/>
                </a:solidFill>
                <a:effectLst/>
                <a:uLnTx/>
                <a:uFillTx/>
                <a:latin typeface="Arial" pitchFamily="34" charset="0"/>
                <a:ea typeface="+mn-ea"/>
                <a:cs typeface="Arial" pitchFamily="34" charset="0"/>
              </a:rPr>
              <a:t>ps</a:t>
            </a:r>
            <a:r>
              <a:rPr kumimoji="0" lang="en-US" sz="14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-scale pulse lengths </a:t>
            </a:r>
            <a:r>
              <a:rPr kumimoji="0" lang="en-US" sz="1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while </a:t>
            </a:r>
            <a:r>
              <a:rPr kumimoji="0" lang="en-US" sz="14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providing</a:t>
            </a:r>
            <a:r>
              <a:rPr kumimoji="0" lang="en-US" sz="1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 the required </a:t>
            </a:r>
            <a:r>
              <a:rPr kumimoji="0" lang="en-US" sz="14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bunch lengthening </a:t>
            </a:r>
            <a:r>
              <a:rPr kumimoji="0" lang="en-US" sz="1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option</a:t>
            </a:r>
            <a:br>
              <a:rPr kumimoji="0" lang="en-US" sz="1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br>
            <a:r>
              <a:rPr kumimoji="0" lang="en-US" sz="14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for 4</a:t>
            </a:r>
            <a:r>
              <a:rPr kumimoji="0" lang="en-US" sz="1400" b="1" i="0" u="none" strike="noStrike" kern="1200" cap="none" spc="0" normalizeH="0" baseline="30000" noProof="0" dirty="0">
                <a:ln>
                  <a:noFill/>
                </a:ln>
                <a:solidFill>
                  <a:sysClr val="windowText" lastClr="000000"/>
                </a:solidFill>
                <a:effectLst/>
                <a:uLnTx/>
                <a:uFillTx/>
                <a:latin typeface="Arial" pitchFamily="34" charset="0"/>
                <a:ea typeface="+mn-ea"/>
                <a:cs typeface="Arial" pitchFamily="34" charset="0"/>
              </a:rPr>
              <a:t>th</a:t>
            </a:r>
            <a:r>
              <a:rPr kumimoji="0" lang="en-US" sz="14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 generation storage rings</a:t>
            </a:r>
          </a:p>
        </p:txBody>
      </p:sp>
      <p:pic>
        <p:nvPicPr>
          <p:cNvPr id="7" name="Picture 8">
            <a:extLst>
              <a:ext uri="{FF2B5EF4-FFF2-40B4-BE49-F238E27FC236}">
                <a16:creationId xmlns:a16="http://schemas.microsoft.com/office/drawing/2014/main" id="{7DBE3E6F-4C6D-4C99-B321-5D102FD554C6}"/>
              </a:ext>
            </a:extLst>
          </p:cNvPr>
          <p:cNvPicPr>
            <a:picLocks noChangeAspect="1"/>
          </p:cNvPicPr>
          <p:nvPr/>
        </p:nvPicPr>
        <p:blipFill>
          <a:blip r:embed="rId2"/>
          <a:stretch>
            <a:fillRect/>
          </a:stretch>
        </p:blipFill>
        <p:spPr>
          <a:xfrm>
            <a:off x="4839750" y="697748"/>
            <a:ext cx="4089938" cy="2160577"/>
          </a:xfrm>
          <a:prstGeom prst="rect">
            <a:avLst/>
          </a:prstGeom>
        </p:spPr>
      </p:pic>
      <p:sp>
        <p:nvSpPr>
          <p:cNvPr id="8" name="Text Placeholder 3">
            <a:extLst>
              <a:ext uri="{FF2B5EF4-FFF2-40B4-BE49-F238E27FC236}">
                <a16:creationId xmlns:a16="http://schemas.microsoft.com/office/drawing/2014/main" id="{0CD87FFA-0104-495B-8EA8-609A0EEC2E47}"/>
              </a:ext>
            </a:extLst>
          </p:cNvPr>
          <p:cNvSpPr txBox="1">
            <a:spLocks/>
          </p:cNvSpPr>
          <p:nvPr/>
        </p:nvSpPr>
        <p:spPr>
          <a:xfrm>
            <a:off x="293200" y="2965703"/>
            <a:ext cx="7303136" cy="1660457"/>
          </a:xfrm>
          <a:prstGeom prst="rect">
            <a:avLst/>
          </a:prstGeom>
        </p:spPr>
        <p:txBody>
          <a:bodyPr vert="horz" lIns="0" tIns="0" rIns="0" bIns="0" rtlCol="0">
            <a:noAutofit/>
          </a:bodyPr>
          <a:lstStyle>
            <a:lvl1pPr marL="265113" indent="-265113" algn="l" defTabSz="358775" rtl="0" eaLnBrk="0" fontAlgn="base" hangingPunct="0">
              <a:lnSpc>
                <a:spcPts val="1800"/>
              </a:lnSpc>
              <a:spcBef>
                <a:spcPct val="20000"/>
              </a:spcBef>
              <a:spcAft>
                <a:spcPct val="0"/>
              </a:spcAft>
              <a:buFont typeface="Arial" pitchFamily="34" charset="0"/>
              <a:buChar char="•"/>
              <a:defRPr sz="1400" b="1" kern="1200" cap="none">
                <a:solidFill>
                  <a:schemeClr val="tx1"/>
                </a:solidFill>
                <a:latin typeface="Arial" pitchFamily="34" charset="0"/>
                <a:ea typeface="+mn-ea"/>
                <a:cs typeface="Arial" pitchFamily="34" charset="0"/>
              </a:defRPr>
            </a:lvl1pPr>
            <a:lvl2pPr marL="265113" indent="-265113" algn="l" defTabSz="358775" rtl="0" eaLnBrk="0" fontAlgn="base" hangingPunct="0">
              <a:lnSpc>
                <a:spcPts val="1800"/>
              </a:lnSpc>
              <a:spcBef>
                <a:spcPct val="20000"/>
              </a:spcBef>
              <a:spcAft>
                <a:spcPct val="0"/>
              </a:spcAft>
              <a:buFont typeface="Arial" pitchFamily="34" charset="0"/>
              <a:buChar char="•"/>
              <a:defRPr sz="1400" b="1" kern="1200" cap="none">
                <a:solidFill>
                  <a:schemeClr val="tx1"/>
                </a:solidFill>
                <a:latin typeface="Arial" pitchFamily="34" charset="0"/>
                <a:ea typeface="+mn-ea"/>
                <a:cs typeface="Arial" pitchFamily="34" charset="0"/>
              </a:defRPr>
            </a:lvl2pPr>
            <a:lvl3pPr marL="265113" indent="-265113" algn="l" defTabSz="358775" rtl="0" eaLnBrk="0" fontAlgn="base" hangingPunct="0">
              <a:lnSpc>
                <a:spcPts val="1800"/>
              </a:lnSpc>
              <a:spcBef>
                <a:spcPct val="20000"/>
              </a:spcBef>
              <a:spcAft>
                <a:spcPct val="0"/>
              </a:spcAft>
              <a:buFont typeface="Arial" pitchFamily="34" charset="0"/>
              <a:buChar char="•"/>
              <a:tabLst>
                <a:tab pos="1169988" algn="l"/>
              </a:tabLst>
              <a:defRPr sz="1400" b="1" kern="1200" cap="none">
                <a:solidFill>
                  <a:schemeClr val="tx1"/>
                </a:solidFill>
                <a:latin typeface="Arial" pitchFamily="34" charset="0"/>
                <a:ea typeface="+mn-ea"/>
                <a:cs typeface="Arial" pitchFamily="34" charset="0"/>
              </a:defRPr>
            </a:lvl3pPr>
            <a:lvl4pPr marL="265113" indent="-265113" algn="l" defTabSz="358775" rtl="0" eaLnBrk="0" fontAlgn="base" hangingPunct="0">
              <a:lnSpc>
                <a:spcPts val="1800"/>
              </a:lnSpc>
              <a:spcBef>
                <a:spcPct val="20000"/>
              </a:spcBef>
              <a:spcAft>
                <a:spcPct val="0"/>
              </a:spcAft>
              <a:buFont typeface="Arial" pitchFamily="34" charset="0"/>
              <a:buChar char="•"/>
              <a:defRPr sz="1400" b="1" kern="1200" cap="none">
                <a:solidFill>
                  <a:schemeClr val="tx1"/>
                </a:solidFill>
                <a:latin typeface="Arial" pitchFamily="34" charset="0"/>
                <a:ea typeface="+mn-ea"/>
                <a:cs typeface="Arial" pitchFamily="34" charset="0"/>
              </a:defRPr>
            </a:lvl4pPr>
            <a:lvl5pPr marL="265113" indent="-265113" algn="l" defTabSz="358775" rtl="0" eaLnBrk="0" fontAlgn="base" hangingPunct="0">
              <a:lnSpc>
                <a:spcPts val="1800"/>
              </a:lnSpc>
              <a:spcBef>
                <a:spcPct val="20000"/>
              </a:spcBef>
              <a:spcAft>
                <a:spcPct val="0"/>
              </a:spcAft>
              <a:buFont typeface="Arial" pitchFamily="34" charset="0"/>
              <a:buChar char="•"/>
              <a:defRPr sz="1400" b="1" kern="1200" cap="none">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5113" marR="0" lvl="0" indent="-265113" algn="l" defTabSz="358775" rtl="0" eaLnBrk="0" fontAlgn="base" latinLnBrk="0" hangingPunct="0">
              <a:lnSpc>
                <a:spcPts val="1800"/>
              </a:lnSpc>
              <a:spcBef>
                <a:spcPct val="20000"/>
              </a:spcBef>
              <a:spcAft>
                <a:spcPct val="0"/>
              </a:spcAft>
              <a:buClrTx/>
              <a:buSzTx/>
              <a:buFont typeface="Wingdings" panose="05000000000000000000" pitchFamily="2" charset="2"/>
              <a:buChar char="à"/>
              <a:tabLst/>
              <a:defRPr/>
            </a:pPr>
            <a:r>
              <a:rPr kumimoji="0" lang="en-US" sz="1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sym typeface="Wingdings" panose="05000000000000000000" pitchFamily="2" charset="2"/>
              </a:rPr>
              <a:t>Could be tested and applied </a:t>
            </a:r>
            <a:r>
              <a:rPr kumimoji="0" lang="en-US" sz="14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sym typeface="Wingdings" panose="05000000000000000000" pitchFamily="2" charset="2"/>
              </a:rPr>
              <a:t>at BESSY II </a:t>
            </a:r>
            <a:r>
              <a:rPr kumimoji="0" lang="x-none" sz="14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sym typeface="Wingdings" panose="05000000000000000000" pitchFamily="2" charset="2"/>
              </a:rPr>
              <a:t></a:t>
            </a:r>
            <a:r>
              <a:rPr kumimoji="0" lang="en-US" sz="14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sym typeface="Wingdings" panose="05000000000000000000" pitchFamily="2" charset="2"/>
              </a:rPr>
              <a:t> </a:t>
            </a:r>
            <a:r>
              <a:rPr kumimoji="0" lang="en-US" sz="1400" b="1" i="0" u="none" strike="noStrike" kern="1200" cap="none" spc="0" normalizeH="0" baseline="0" noProof="0" dirty="0">
                <a:ln>
                  <a:noFill/>
                </a:ln>
                <a:solidFill>
                  <a:srgbClr val="0000FF"/>
                </a:solidFill>
                <a:effectLst/>
                <a:uLnTx/>
                <a:uFillTx/>
                <a:latin typeface="Arial" pitchFamily="34" charset="0"/>
                <a:ea typeface="+mn-ea"/>
                <a:cs typeface="Arial" pitchFamily="34" charset="0"/>
                <a:sym typeface="Wingdings" panose="05000000000000000000" pitchFamily="2" charset="2"/>
              </a:rPr>
              <a:t>7 </a:t>
            </a:r>
            <a:r>
              <a:rPr kumimoji="0" lang="en-US" sz="1400" b="1" i="0" u="none" strike="noStrike" kern="1200" cap="none" spc="0" normalizeH="0" baseline="0" noProof="0" dirty="0" err="1">
                <a:ln>
                  <a:noFill/>
                </a:ln>
                <a:solidFill>
                  <a:srgbClr val="0000FF"/>
                </a:solidFill>
                <a:effectLst/>
                <a:uLnTx/>
                <a:uFillTx/>
                <a:latin typeface="Arial" pitchFamily="34" charset="0"/>
                <a:ea typeface="+mn-ea"/>
                <a:cs typeface="Arial" pitchFamily="34" charset="0"/>
                <a:sym typeface="Wingdings" panose="05000000000000000000" pitchFamily="2" charset="2"/>
              </a:rPr>
              <a:t>ps</a:t>
            </a:r>
            <a:r>
              <a:rPr kumimoji="0" lang="en-US" sz="14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sym typeface="Wingdings" panose="05000000000000000000" pitchFamily="2" charset="2"/>
              </a:rPr>
              <a:t> &amp; </a:t>
            </a:r>
            <a:r>
              <a:rPr kumimoji="0" lang="en-US" sz="1400" b="1" i="0" u="none" strike="noStrike" kern="1200" cap="none" spc="0" normalizeH="0" baseline="0" noProof="0" dirty="0">
                <a:ln>
                  <a:noFill/>
                </a:ln>
                <a:solidFill>
                  <a:srgbClr val="FF0000"/>
                </a:solidFill>
                <a:effectLst/>
                <a:uLnTx/>
                <a:uFillTx/>
                <a:latin typeface="Arial" pitchFamily="34" charset="0"/>
                <a:ea typeface="+mn-ea"/>
                <a:cs typeface="Arial" pitchFamily="34" charset="0"/>
                <a:sym typeface="Wingdings" panose="05000000000000000000" pitchFamily="2" charset="2"/>
              </a:rPr>
              <a:t>35 </a:t>
            </a:r>
            <a:r>
              <a:rPr kumimoji="0" lang="en-US" sz="1400" b="1" i="0" u="none" strike="noStrike" kern="1200" cap="none" spc="0" normalizeH="0" baseline="0" noProof="0" dirty="0" err="1">
                <a:ln>
                  <a:noFill/>
                </a:ln>
                <a:solidFill>
                  <a:srgbClr val="FF0000"/>
                </a:solidFill>
                <a:effectLst/>
                <a:uLnTx/>
                <a:uFillTx/>
                <a:latin typeface="Arial" pitchFamily="34" charset="0"/>
                <a:ea typeface="+mn-ea"/>
                <a:cs typeface="Arial" pitchFamily="34" charset="0"/>
                <a:sym typeface="Wingdings" panose="05000000000000000000" pitchFamily="2" charset="2"/>
              </a:rPr>
              <a:t>ps</a:t>
            </a:r>
            <a:r>
              <a:rPr kumimoji="0" lang="en-US" sz="14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sym typeface="Wingdings" panose="05000000000000000000" pitchFamily="2" charset="2"/>
              </a:rPr>
              <a:t> </a:t>
            </a:r>
            <a:r>
              <a:rPr kumimoji="0" lang="en-US" sz="1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sym typeface="Wingdings" panose="05000000000000000000" pitchFamily="2" charset="2"/>
              </a:rPr>
              <a:t>(rms) simultaneously</a:t>
            </a:r>
          </a:p>
          <a:p>
            <a:pPr marL="0" marR="0" lvl="0" indent="0" algn="l" defTabSz="358775" rtl="0" eaLnBrk="0" fontAlgn="base" latinLnBrk="0" hangingPunct="0">
              <a:lnSpc>
                <a:spcPts val="1800"/>
              </a:lnSpc>
              <a:spcBef>
                <a:spcPct val="20000"/>
              </a:spcBef>
              <a:spcAft>
                <a:spcPct val="0"/>
              </a:spcAft>
              <a:buClrTx/>
              <a:buSzTx/>
              <a:buFont typeface="Arial" pitchFamily="34" charset="0"/>
              <a:buNone/>
              <a:tabLst/>
              <a:defRPr/>
            </a:pPr>
            <a:endParaRPr kumimoji="0" lang="en-US" sz="1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sym typeface="Wingdings" panose="05000000000000000000" pitchFamily="2" charset="2"/>
            </a:endParaRPr>
          </a:p>
          <a:p>
            <a:pPr marL="265113" marR="0" lvl="0" indent="-265113" algn="l" defTabSz="358775" rtl="0" eaLnBrk="0" fontAlgn="base" latinLnBrk="0" hangingPunct="0">
              <a:lnSpc>
                <a:spcPts val="1800"/>
              </a:lnSpc>
              <a:spcBef>
                <a:spcPct val="20000"/>
              </a:spcBef>
              <a:spcAft>
                <a:spcPct val="0"/>
              </a:spcAft>
              <a:buClrTx/>
              <a:buSzTx/>
              <a:buFont typeface="Wingdings" panose="05000000000000000000" pitchFamily="2" charset="2"/>
              <a:buChar char="à"/>
              <a:tabLst/>
              <a:defRPr/>
            </a:pPr>
            <a:r>
              <a:rPr kumimoji="0" lang="en-US" sz="14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In contrast: VSR </a:t>
            </a:r>
            <a:r>
              <a:rPr kumimoji="0" lang="en-US" sz="1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targets to supply </a:t>
            </a:r>
            <a:r>
              <a:rPr kumimoji="0" lang="en-US" sz="14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bunch shortening with higher currents </a:t>
            </a:r>
            <a:r>
              <a:rPr kumimoji="0" lang="en-US" sz="1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as well</a:t>
            </a:r>
          </a:p>
          <a:p>
            <a:pPr marL="265113" marR="0" lvl="0" indent="-265113" algn="l" defTabSz="358775" rtl="0" eaLnBrk="0" fontAlgn="base" latinLnBrk="0" hangingPunct="0">
              <a:lnSpc>
                <a:spcPts val="1800"/>
              </a:lnSpc>
              <a:spcBef>
                <a:spcPct val="20000"/>
              </a:spcBef>
              <a:spcAft>
                <a:spcPct val="0"/>
              </a:spcAft>
              <a:buClrTx/>
              <a:buSzTx/>
              <a:buFont typeface="Wingdings" panose="05000000000000000000" pitchFamily="2" charset="2"/>
              <a:buChar char="à"/>
              <a:tabLst/>
              <a:defRPr/>
            </a:pPr>
            <a:endParaRPr kumimoji="0" lang="en-US" sz="1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sym typeface="Wingdings" panose="05000000000000000000" pitchFamily="2" charset="2"/>
            </a:endParaRPr>
          </a:p>
          <a:p>
            <a:pPr marL="265113" marR="0" lvl="0" indent="-265113" algn="l" defTabSz="358775" rtl="0" eaLnBrk="0" fontAlgn="base" latinLnBrk="0" hangingPunct="0">
              <a:lnSpc>
                <a:spcPts val="1800"/>
              </a:lnSpc>
              <a:spcBef>
                <a:spcPct val="20000"/>
              </a:spcBef>
              <a:spcAft>
                <a:spcPct val="0"/>
              </a:spcAft>
              <a:buClrTx/>
              <a:buSzTx/>
              <a:buFont typeface="Wingdings" panose="05000000000000000000" pitchFamily="2" charset="2"/>
              <a:buChar char="à"/>
              <a:tabLst/>
              <a:defRPr/>
            </a:pPr>
            <a:endParaRPr kumimoji="0" lang="en-US" sz="14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L="0" marR="0" lvl="0" indent="0" algn="l" defTabSz="358775" rtl="0" eaLnBrk="0" fontAlgn="base" latinLnBrk="0" hangingPunct="0">
              <a:lnSpc>
                <a:spcPts val="1800"/>
              </a:lnSpc>
              <a:spcBef>
                <a:spcPct val="20000"/>
              </a:spcBef>
              <a:spcAft>
                <a:spcPct val="0"/>
              </a:spcAft>
              <a:buClrTx/>
              <a:buSzTx/>
              <a:buFont typeface="Arial" pitchFamily="34" charset="0"/>
              <a:buNone/>
              <a:tabLst/>
              <a:defRPr/>
            </a:pPr>
            <a:endParaRPr kumimoji="0" lang="en-US" sz="14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p:txBody>
      </p:sp>
      <p:sp>
        <p:nvSpPr>
          <p:cNvPr id="9" name="Textfeld 8">
            <a:extLst>
              <a:ext uri="{FF2B5EF4-FFF2-40B4-BE49-F238E27FC236}">
                <a16:creationId xmlns:a16="http://schemas.microsoft.com/office/drawing/2014/main" id="{97697D16-326C-4731-A838-0A2EE6E8EC19}"/>
              </a:ext>
            </a:extLst>
          </p:cNvPr>
          <p:cNvSpPr txBox="1"/>
          <p:nvPr/>
        </p:nvSpPr>
        <p:spPr>
          <a:xfrm>
            <a:off x="37215" y="4103949"/>
            <a:ext cx="9080371" cy="646331"/>
          </a:xfrm>
          <a:prstGeom prst="rect">
            <a:avLst/>
          </a:prstGeom>
          <a:solidFill>
            <a:schemeClr val="bg1">
              <a:lumMod val="75000"/>
            </a:schemeClr>
          </a:solidFill>
        </p:spPr>
        <p:txBody>
          <a:bodyPr wrap="none" rtlCol="0">
            <a:spAutoFit/>
          </a:bodyPr>
          <a:lstStyle/>
          <a:p>
            <a:pPr algn="ctr"/>
            <a:r>
              <a:rPr lang="en-GB" dirty="0">
                <a:solidFill>
                  <a:schemeClr val="tx2"/>
                </a:solidFill>
              </a:rPr>
              <a:t>Any DLSR light source </a:t>
            </a:r>
            <a:r>
              <a:rPr lang="en-GB" dirty="0" smtClean="0">
                <a:solidFill>
                  <a:schemeClr val="tx2"/>
                </a:solidFill>
              </a:rPr>
              <a:t>needs </a:t>
            </a:r>
            <a:r>
              <a:rPr lang="en-GB" dirty="0">
                <a:solidFill>
                  <a:schemeClr val="tx2"/>
                </a:solidFill>
              </a:rPr>
              <a:t>appropriate bunch length control to </a:t>
            </a:r>
            <a:r>
              <a:rPr lang="en-GB" dirty="0" smtClean="0">
                <a:solidFill>
                  <a:schemeClr val="tx2"/>
                </a:solidFill>
              </a:rPr>
              <a:t>fight collective effects</a:t>
            </a:r>
            <a:br>
              <a:rPr lang="en-GB" dirty="0" smtClean="0">
                <a:solidFill>
                  <a:schemeClr val="tx2"/>
                </a:solidFill>
              </a:rPr>
            </a:br>
            <a:r>
              <a:rPr lang="en-GB" dirty="0" smtClean="0">
                <a:solidFill>
                  <a:schemeClr val="tx2"/>
                </a:solidFill>
              </a:rPr>
              <a:t>and </a:t>
            </a:r>
            <a:r>
              <a:rPr lang="en-GB" dirty="0">
                <a:solidFill>
                  <a:schemeClr val="tx2"/>
                </a:solidFill>
              </a:rPr>
              <a:t>the users would strongly benefit of “some” timing capabilities!</a:t>
            </a:r>
          </a:p>
        </p:txBody>
      </p:sp>
    </p:spTree>
    <p:extLst>
      <p:ext uri="{BB962C8B-B14F-4D97-AF65-F5344CB8AC3E}">
        <p14:creationId xmlns:p14="http://schemas.microsoft.com/office/powerpoint/2010/main" val="38307728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431258" y="1203598"/>
            <a:ext cx="7110433" cy="3213187"/>
          </a:xfrm>
        </p:spPr>
        <p:txBody>
          <a:bodyPr/>
          <a:lstStyle/>
          <a:p>
            <a:pPr marL="0" indent="0">
              <a:buNone/>
            </a:pPr>
            <a:endParaRPr lang="en-US" dirty="0" smtClean="0"/>
          </a:p>
          <a:p>
            <a:r>
              <a:rPr lang="en-US" dirty="0" smtClean="0">
                <a:solidFill>
                  <a:schemeClr val="bg1">
                    <a:lumMod val="75000"/>
                  </a:schemeClr>
                </a:solidFill>
              </a:rPr>
              <a:t>management of the COVID-19 pandemic</a:t>
            </a:r>
          </a:p>
          <a:p>
            <a:endParaRPr lang="en-US" dirty="0">
              <a:solidFill>
                <a:schemeClr val="bg1">
                  <a:lumMod val="75000"/>
                </a:schemeClr>
              </a:solidFill>
            </a:endParaRPr>
          </a:p>
          <a:p>
            <a:r>
              <a:rPr lang="en-US" dirty="0">
                <a:solidFill>
                  <a:schemeClr val="bg1">
                    <a:lumMod val="75000"/>
                  </a:schemeClr>
                </a:solidFill>
              </a:rPr>
              <a:t>o</a:t>
            </a:r>
            <a:r>
              <a:rPr lang="en-US" dirty="0" smtClean="0">
                <a:solidFill>
                  <a:schemeClr val="bg1">
                    <a:lumMod val="75000"/>
                  </a:schemeClr>
                </a:solidFill>
              </a:rPr>
              <a:t>peration status</a:t>
            </a:r>
          </a:p>
          <a:p>
            <a:endParaRPr lang="en-US" dirty="0">
              <a:solidFill>
                <a:schemeClr val="bg1">
                  <a:lumMod val="75000"/>
                </a:schemeClr>
              </a:solidFill>
            </a:endParaRPr>
          </a:p>
          <a:p>
            <a:r>
              <a:rPr lang="en-US" dirty="0">
                <a:solidFill>
                  <a:schemeClr val="bg1">
                    <a:lumMod val="75000"/>
                  </a:schemeClr>
                </a:solidFill>
              </a:rPr>
              <a:t>u</a:t>
            </a:r>
            <a:r>
              <a:rPr lang="en-US" dirty="0" smtClean="0">
                <a:solidFill>
                  <a:schemeClr val="bg1">
                    <a:lumMod val="75000"/>
                  </a:schemeClr>
                </a:solidFill>
              </a:rPr>
              <a:t>pgrades </a:t>
            </a:r>
            <a:r>
              <a:rPr lang="en-US" dirty="0">
                <a:solidFill>
                  <a:schemeClr val="bg1">
                    <a:lumMod val="75000"/>
                  </a:schemeClr>
                </a:solidFill>
              </a:rPr>
              <a:t>and </a:t>
            </a:r>
            <a:r>
              <a:rPr lang="en-US" dirty="0" smtClean="0">
                <a:solidFill>
                  <a:schemeClr val="bg1">
                    <a:lumMod val="75000"/>
                  </a:schemeClr>
                </a:solidFill>
              </a:rPr>
              <a:t>developments</a:t>
            </a:r>
          </a:p>
          <a:p>
            <a:endParaRPr lang="en-US" dirty="0"/>
          </a:p>
          <a:p>
            <a:r>
              <a:rPr lang="en-US" b="1" dirty="0" smtClean="0"/>
              <a:t>BESSY III CDR status</a:t>
            </a:r>
            <a:endParaRPr lang="en-US" b="1" dirty="0"/>
          </a:p>
          <a:p>
            <a:endParaRPr lang="en-US" dirty="0"/>
          </a:p>
        </p:txBody>
      </p:sp>
      <p:sp>
        <p:nvSpPr>
          <p:cNvPr id="7" name="Title 6"/>
          <p:cNvSpPr>
            <a:spLocks noGrp="1"/>
          </p:cNvSpPr>
          <p:nvPr>
            <p:ph type="title"/>
          </p:nvPr>
        </p:nvSpPr>
        <p:spPr/>
        <p:txBody>
          <a:bodyPr/>
          <a:lstStyle/>
          <a:p>
            <a:r>
              <a:rPr lang="en-US" dirty="0" smtClean="0"/>
              <a:t>Outline</a:t>
            </a:r>
            <a:endParaRPr lang="en-US" dirty="0"/>
          </a:p>
        </p:txBody>
      </p:sp>
      <p:sp>
        <p:nvSpPr>
          <p:cNvPr id="3" name="Slide Number Placeholder 2"/>
          <p:cNvSpPr>
            <a:spLocks noGrp="1"/>
          </p:cNvSpPr>
          <p:nvPr>
            <p:ph type="sldNum" sz="quarter" idx="4294967295"/>
          </p:nvPr>
        </p:nvSpPr>
        <p:spPr>
          <a:xfrm>
            <a:off x="7010400" y="4767263"/>
            <a:ext cx="2133600" cy="274637"/>
          </a:xfrm>
        </p:spPr>
        <p:txBody>
          <a:bodyPr/>
          <a:lstStyle/>
          <a:p>
            <a:pPr>
              <a:defRPr/>
            </a:pPr>
            <a:fld id="{4E136289-4C14-4E40-BEFE-2E2ECD9CBB74}" type="slidenum">
              <a:rPr lang="de-DE" smtClean="0"/>
              <a:pPr>
                <a:defRPr/>
              </a:pPr>
              <a:t>26</a:t>
            </a:fld>
            <a:endParaRPr lang="de-DE" dirty="0"/>
          </a:p>
        </p:txBody>
      </p:sp>
    </p:spTree>
    <p:extLst>
      <p:ext uri="{BB962C8B-B14F-4D97-AF65-F5344CB8AC3E}">
        <p14:creationId xmlns:p14="http://schemas.microsoft.com/office/powerpoint/2010/main" val="13566560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pPr>
              <a:defRPr/>
            </a:pPr>
            <a:fld id="{F1E0BE69-7476-4EA3-919A-AD7EE24D45DF}" type="slidenum">
              <a:rPr lang="de-DE" smtClean="0"/>
              <a:pPr>
                <a:defRPr/>
              </a:pPr>
              <a:t>27</a:t>
            </a:fld>
            <a:endParaRPr lang="de-DE" dirty="0"/>
          </a:p>
        </p:txBody>
      </p:sp>
      <p:sp>
        <p:nvSpPr>
          <p:cNvPr id="5" name="Title 4"/>
          <p:cNvSpPr>
            <a:spLocks noGrp="1"/>
          </p:cNvSpPr>
          <p:nvPr>
            <p:ph type="title"/>
          </p:nvPr>
        </p:nvSpPr>
        <p:spPr/>
        <p:txBody>
          <a:bodyPr/>
          <a:lstStyle/>
          <a:p>
            <a:r>
              <a:rPr lang="en-US" dirty="0" smtClean="0"/>
              <a:t>BESSY III </a:t>
            </a:r>
            <a:r>
              <a:rPr lang="en-DE" dirty="0" smtClean="0"/>
              <a:t>–</a:t>
            </a:r>
            <a:r>
              <a:rPr lang="en-US" dirty="0" smtClean="0"/>
              <a:t> CDR</a:t>
            </a:r>
            <a:endParaRPr lang="en-US" dirty="0"/>
          </a:p>
        </p:txBody>
      </p:sp>
      <p:sp>
        <p:nvSpPr>
          <p:cNvPr id="6" name="Textfeld 13">
            <a:extLst>
              <a:ext uri="{FF2B5EF4-FFF2-40B4-BE49-F238E27FC236}">
                <a16:creationId xmlns:a16="http://schemas.microsoft.com/office/drawing/2014/main" id="{141E7E51-8D1A-4D37-82AC-F19A17A3A54A}"/>
              </a:ext>
            </a:extLst>
          </p:cNvPr>
          <p:cNvSpPr txBox="1"/>
          <p:nvPr/>
        </p:nvSpPr>
        <p:spPr bwMode="auto">
          <a:xfrm>
            <a:off x="238538" y="637626"/>
            <a:ext cx="4244007" cy="4154984"/>
          </a:xfrm>
          <a:prstGeom prst="rect">
            <a:avLst/>
          </a:prstGeom>
          <a:noFill/>
        </p:spPr>
        <p:txBody>
          <a:bodyPr wrap="square" rtlCol="0">
            <a:spAutoFit/>
          </a:bodyPr>
          <a:lstStyle/>
          <a:p>
            <a:r>
              <a:rPr lang="en-US" dirty="0">
                <a:solidFill>
                  <a:srgbClr val="00589C"/>
                </a:solidFill>
              </a:rPr>
              <a:t>CDR process started in </a:t>
            </a:r>
            <a:r>
              <a:rPr lang="en-US" dirty="0" smtClean="0">
                <a:solidFill>
                  <a:srgbClr val="00589C"/>
                </a:solidFill>
              </a:rPr>
              <a:t>spring </a:t>
            </a:r>
            <a:r>
              <a:rPr lang="en-US" dirty="0">
                <a:solidFill>
                  <a:srgbClr val="00589C"/>
                </a:solidFill>
              </a:rPr>
              <a:t>2020</a:t>
            </a:r>
          </a:p>
          <a:p>
            <a:r>
              <a:rPr lang="en-US" dirty="0">
                <a:solidFill>
                  <a:srgbClr val="00589C"/>
                </a:solidFill>
              </a:rPr>
              <a:t> </a:t>
            </a:r>
          </a:p>
          <a:p>
            <a:pPr marL="285750" indent="-285750">
              <a:buFont typeface="Arial" panose="020B0604020202020204" pitchFamily="34" charset="0"/>
              <a:buChar char="•"/>
            </a:pPr>
            <a:r>
              <a:rPr lang="en-US" sz="1600" dirty="0"/>
              <a:t>Formation of a CDR-Team to get the core: “science &amp; experiments, beamlines and accelerator” done</a:t>
            </a:r>
            <a:br>
              <a:rPr lang="en-US" sz="1600" dirty="0"/>
            </a:br>
            <a:endParaRPr lang="en-US" sz="1600" dirty="0"/>
          </a:p>
          <a:p>
            <a:pPr marL="285750" indent="-285750">
              <a:buFont typeface="Arial" panose="020B0604020202020204" pitchFamily="34" charset="0"/>
              <a:buChar char="•"/>
            </a:pPr>
            <a:r>
              <a:rPr lang="en-US" sz="1600" dirty="0"/>
              <a:t>Discussions, Discussions, Discussions with internal and external stakeholders</a:t>
            </a:r>
          </a:p>
          <a:p>
            <a:pPr marL="742950" lvl="1" indent="-285750">
              <a:buFont typeface="Arial" panose="020B0604020202020204" pitchFamily="34" charset="0"/>
              <a:buChar char="•"/>
            </a:pPr>
            <a:r>
              <a:rPr lang="en-US" sz="1400" dirty="0"/>
              <a:t>14 different </a:t>
            </a:r>
            <a:r>
              <a:rPr lang="en-US" sz="1400" b="1" dirty="0"/>
              <a:t>Science Expert Groups </a:t>
            </a:r>
            <a:r>
              <a:rPr lang="en-US" sz="1400" dirty="0"/>
              <a:t>meet with CDR Team at virtual workshops</a:t>
            </a:r>
            <a:endParaRPr lang="en-US" sz="1400" b="1" dirty="0"/>
          </a:p>
          <a:p>
            <a:pPr marL="1200150" lvl="2" indent="-285750">
              <a:buFont typeface="Arial" panose="020B0604020202020204" pitchFamily="34" charset="0"/>
              <a:buChar char="•"/>
            </a:pPr>
            <a:r>
              <a:rPr lang="en-US" sz="1400" dirty="0"/>
              <a:t>9 already finished and 5 to go</a:t>
            </a:r>
          </a:p>
          <a:p>
            <a:pPr marL="1200150" lvl="2" indent="-285750">
              <a:buFont typeface="Arial" panose="020B0604020202020204" pitchFamily="34" charset="0"/>
              <a:buChar char="•"/>
            </a:pPr>
            <a:r>
              <a:rPr lang="en-US" sz="1400" dirty="0"/>
              <a:t>e.g.: Catalysis, Magnetization Dynamics, Life Science, …</a:t>
            </a:r>
            <a:br>
              <a:rPr lang="en-US" sz="1400" dirty="0"/>
            </a:br>
            <a:endParaRPr lang="en-US" sz="1400" dirty="0"/>
          </a:p>
          <a:p>
            <a:pPr marL="285750" indent="-285750">
              <a:buFont typeface="Arial" panose="020B0604020202020204" pitchFamily="34" charset="0"/>
              <a:buChar char="•"/>
            </a:pPr>
            <a:r>
              <a:rPr lang="en-US" sz="1600" dirty="0"/>
              <a:t>Internal discussions between </a:t>
            </a:r>
            <a:r>
              <a:rPr lang="en-US" sz="1600" b="1" dirty="0"/>
              <a:t>HZB &amp; PTB</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Formation of a steering committee</a:t>
            </a:r>
          </a:p>
        </p:txBody>
      </p:sp>
      <p:sp>
        <p:nvSpPr>
          <p:cNvPr id="7" name="Textfeld 17">
            <a:extLst>
              <a:ext uri="{FF2B5EF4-FFF2-40B4-BE49-F238E27FC236}">
                <a16:creationId xmlns:a16="http://schemas.microsoft.com/office/drawing/2014/main" id="{5C5A7655-847F-406D-99DF-AA3E98E36D9D}"/>
              </a:ext>
            </a:extLst>
          </p:cNvPr>
          <p:cNvSpPr txBox="1"/>
          <p:nvPr/>
        </p:nvSpPr>
        <p:spPr bwMode="auto">
          <a:xfrm>
            <a:off x="4780725" y="637626"/>
            <a:ext cx="4124737" cy="3262432"/>
          </a:xfrm>
          <a:prstGeom prst="rect">
            <a:avLst/>
          </a:prstGeom>
          <a:noFill/>
        </p:spPr>
        <p:txBody>
          <a:bodyPr wrap="square" rtlCol="0">
            <a:spAutoFit/>
          </a:bodyPr>
          <a:lstStyle/>
          <a:p>
            <a:r>
              <a:rPr lang="en-US" dirty="0">
                <a:solidFill>
                  <a:srgbClr val="00589C"/>
                </a:solidFill>
              </a:rPr>
              <a:t>The BESSY 3 objectives</a:t>
            </a:r>
          </a:p>
          <a:p>
            <a:endParaRPr lang="en-US" b="1" dirty="0">
              <a:solidFill>
                <a:srgbClr val="00589C"/>
              </a:solidFill>
            </a:endParaRPr>
          </a:p>
          <a:p>
            <a:endParaRPr lang="en-US" b="1" dirty="0">
              <a:solidFill>
                <a:srgbClr val="00589C"/>
              </a:solidFill>
            </a:endParaRPr>
          </a:p>
          <a:p>
            <a:endParaRPr lang="en-US" b="1" dirty="0">
              <a:solidFill>
                <a:srgbClr val="00589C"/>
              </a:solidFill>
            </a:endParaRPr>
          </a:p>
          <a:p>
            <a:endParaRPr lang="en-US" b="1" dirty="0">
              <a:solidFill>
                <a:srgbClr val="00589C"/>
              </a:solidFill>
            </a:endParaRPr>
          </a:p>
          <a:p>
            <a:endParaRPr lang="en-US" b="1" dirty="0">
              <a:solidFill>
                <a:srgbClr val="00589C"/>
              </a:solidFill>
            </a:endParaRPr>
          </a:p>
          <a:p>
            <a:endParaRPr lang="en-US" b="1" dirty="0">
              <a:solidFill>
                <a:srgbClr val="00589C"/>
              </a:solidFill>
            </a:endParaRPr>
          </a:p>
          <a:p>
            <a:endParaRPr lang="en-US" b="1" dirty="0">
              <a:solidFill>
                <a:srgbClr val="00589C"/>
              </a:solidFill>
            </a:endParaRPr>
          </a:p>
          <a:p>
            <a:endParaRPr lang="en-US" b="1" dirty="0">
              <a:solidFill>
                <a:srgbClr val="00589C"/>
              </a:solidFill>
            </a:endParaRPr>
          </a:p>
          <a:p>
            <a:pPr marL="742950" lvl="1" indent="-285750">
              <a:buFont typeface="Arial" panose="020B0604020202020204" pitchFamily="34" charset="0"/>
              <a:buChar char="•"/>
            </a:pPr>
            <a:endParaRPr lang="en-US" sz="1600" b="1" dirty="0" smtClean="0"/>
          </a:p>
          <a:p>
            <a:pPr lvl="1"/>
            <a:r>
              <a:rPr lang="en-US" sz="1600" b="1" dirty="0" smtClean="0"/>
              <a:t>  PTB </a:t>
            </a:r>
            <a:r>
              <a:rPr lang="en-US" sz="1600" b="1" dirty="0"/>
              <a:t>/ BAM strong partners</a:t>
            </a:r>
            <a:br>
              <a:rPr lang="en-US" sz="1600" b="1" dirty="0"/>
            </a:br>
            <a:endParaRPr lang="en-US" sz="1200" dirty="0"/>
          </a:p>
        </p:txBody>
      </p:sp>
      <p:pic>
        <p:nvPicPr>
          <p:cNvPr id="8" name="Picture 2" descr="https://lh4.googleusercontent.com/JVM-vpbllT3h1yeLA-DU4NQWZm6yEQ9gTjeEcABptryCyGFKpWoWe11ePog07euylxYLsVjFvo1R9bv0jxuphT5aJL3yZeadQsWVrZKykz9GGjr1qN6E2wgfFzDIJkKwfs7rgq3qVFY">
            <a:extLst>
              <a:ext uri="{FF2B5EF4-FFF2-40B4-BE49-F238E27FC236}">
                <a16:creationId xmlns:a16="http://schemas.microsoft.com/office/drawing/2014/main" id="{1C191276-344E-407D-B003-9112F855FA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0689" y="1222232"/>
            <a:ext cx="3172699" cy="1846795"/>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5">
            <a:extLst>
              <a:ext uri="{FF2B5EF4-FFF2-40B4-BE49-F238E27FC236}">
                <a16:creationId xmlns:a16="http://schemas.microsoft.com/office/drawing/2014/main" id="{ADAB8B6D-0FF8-4A07-A62A-9818D25BBE86}"/>
              </a:ext>
            </a:extLst>
          </p:cNvPr>
          <p:cNvSpPr txBox="1"/>
          <p:nvPr/>
        </p:nvSpPr>
        <p:spPr bwMode="auto">
          <a:xfrm>
            <a:off x="4817483" y="4287917"/>
            <a:ext cx="4087979" cy="584775"/>
          </a:xfrm>
          <a:prstGeom prst="rect">
            <a:avLst/>
          </a:prstGeom>
          <a:noFill/>
          <a:ln w="38100">
            <a:solidFill>
              <a:schemeClr val="accent6"/>
            </a:solidFill>
          </a:ln>
        </p:spPr>
        <p:txBody>
          <a:bodyPr wrap="none" rtlCol="0">
            <a:spAutoFit/>
          </a:bodyPr>
          <a:lstStyle/>
          <a:p>
            <a:r>
              <a:rPr lang="en-US" sz="1600" b="1" dirty="0"/>
              <a:t>Two different rings are needed to match</a:t>
            </a:r>
          </a:p>
          <a:p>
            <a:r>
              <a:rPr lang="en-US" sz="1600" b="1" dirty="0"/>
              <a:t>all scientific requests, tasks and duties</a:t>
            </a:r>
          </a:p>
        </p:txBody>
      </p:sp>
      <p:cxnSp>
        <p:nvCxnSpPr>
          <p:cNvPr id="10" name="Verbinder: gewinkelt 14">
            <a:extLst>
              <a:ext uri="{FF2B5EF4-FFF2-40B4-BE49-F238E27FC236}">
                <a16:creationId xmlns:a16="http://schemas.microsoft.com/office/drawing/2014/main" id="{040BB014-DBEF-435C-9366-88BBC8739B12}"/>
              </a:ext>
            </a:extLst>
          </p:cNvPr>
          <p:cNvCxnSpPr>
            <a:cxnSpLocks/>
          </p:cNvCxnSpPr>
          <p:nvPr/>
        </p:nvCxnSpPr>
        <p:spPr bwMode="auto">
          <a:xfrm>
            <a:off x="4146698" y="4515966"/>
            <a:ext cx="531628" cy="199690"/>
          </a:xfrm>
          <a:prstGeom prst="bentConnector3">
            <a:avLst>
              <a:gd name="adj1" fmla="val 0"/>
            </a:avLst>
          </a:prstGeom>
          <a:noFill/>
          <a:ln w="38100" cap="flat" cmpd="sng" algn="ctr">
            <a:solidFill>
              <a:srgbClr val="000000"/>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 name="Verbinder: gewinkelt 20">
            <a:extLst>
              <a:ext uri="{FF2B5EF4-FFF2-40B4-BE49-F238E27FC236}">
                <a16:creationId xmlns:a16="http://schemas.microsoft.com/office/drawing/2014/main" id="{E6C05FFB-2F35-4E9D-9487-B4D21E5E0F62}"/>
              </a:ext>
            </a:extLst>
          </p:cNvPr>
          <p:cNvCxnSpPr>
            <a:cxnSpLocks/>
          </p:cNvCxnSpPr>
          <p:nvPr/>
        </p:nvCxnSpPr>
        <p:spPr bwMode="auto">
          <a:xfrm rot="5400000">
            <a:off x="4931525" y="3730044"/>
            <a:ext cx="461166" cy="308346"/>
          </a:xfrm>
          <a:prstGeom prst="bentConnector3">
            <a:avLst>
              <a:gd name="adj1" fmla="val -723"/>
            </a:avLst>
          </a:prstGeom>
          <a:noFill/>
          <a:ln w="38100" cap="flat" cmpd="sng" algn="ctr">
            <a:solidFill>
              <a:srgbClr val="000000"/>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6851908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pPr>
              <a:defRPr/>
            </a:pPr>
            <a:fld id="{F1E0BE69-7476-4EA3-919A-AD7EE24D45DF}" type="slidenum">
              <a:rPr lang="de-DE" smtClean="0"/>
              <a:pPr>
                <a:defRPr/>
              </a:pPr>
              <a:t>28</a:t>
            </a:fld>
            <a:endParaRPr lang="de-DE" dirty="0"/>
          </a:p>
        </p:txBody>
      </p:sp>
      <p:sp>
        <p:nvSpPr>
          <p:cNvPr id="5" name="Title 4"/>
          <p:cNvSpPr>
            <a:spLocks noGrp="1"/>
          </p:cNvSpPr>
          <p:nvPr>
            <p:ph type="title"/>
          </p:nvPr>
        </p:nvSpPr>
        <p:spPr/>
        <p:txBody>
          <a:bodyPr/>
          <a:lstStyle/>
          <a:p>
            <a:r>
              <a:rPr lang="en-US" dirty="0"/>
              <a:t>BESSY III </a:t>
            </a:r>
            <a:r>
              <a:rPr lang="en-DE" dirty="0"/>
              <a:t>–</a:t>
            </a:r>
            <a:r>
              <a:rPr lang="en-US" dirty="0"/>
              <a:t> </a:t>
            </a:r>
            <a:r>
              <a:rPr lang="en-US" dirty="0" smtClean="0"/>
              <a:t>CDR</a:t>
            </a:r>
            <a:endParaRPr lang="en-US" dirty="0"/>
          </a:p>
        </p:txBody>
      </p:sp>
      <p:sp>
        <p:nvSpPr>
          <p:cNvPr id="6" name="Rechteck 4">
            <a:extLst>
              <a:ext uri="{FF2B5EF4-FFF2-40B4-BE49-F238E27FC236}">
                <a16:creationId xmlns:a16="http://schemas.microsoft.com/office/drawing/2014/main" id="{42E5DC29-27CD-4F0D-9845-5B660E2C8E65}"/>
              </a:ext>
            </a:extLst>
          </p:cNvPr>
          <p:cNvSpPr/>
          <p:nvPr/>
        </p:nvSpPr>
        <p:spPr>
          <a:xfrm>
            <a:off x="468234" y="821532"/>
            <a:ext cx="4093535" cy="3713837"/>
          </a:xfrm>
          <a:prstGeom prst="rect">
            <a:avLst/>
          </a:prstGeom>
        </p:spPr>
        <p:txBody>
          <a:bodyPr wrap="square">
            <a:spAutoFit/>
          </a:bodyPr>
          <a:lstStyle/>
          <a:p>
            <a:pPr rtl="0">
              <a:spcBef>
                <a:spcPts val="420"/>
              </a:spcBef>
            </a:pPr>
            <a:r>
              <a:rPr lang="en-US" sz="2000" b="1" dirty="0">
                <a:solidFill>
                  <a:srgbClr val="00589C"/>
                </a:solidFill>
                <a:latin typeface="Arial" panose="020B0604020202020204" pitchFamily="34" charset="0"/>
              </a:rPr>
              <a:t>MLS2 </a:t>
            </a:r>
            <a:endParaRPr lang="en-US" b="1" dirty="0"/>
          </a:p>
          <a:p>
            <a:pPr rtl="0" fontAlgn="base">
              <a:spcBef>
                <a:spcPts val="420"/>
              </a:spcBef>
            </a:pPr>
            <a:r>
              <a:rPr lang="en-US" sz="1600" dirty="0">
                <a:solidFill>
                  <a:srgbClr val="00589C"/>
                </a:solidFill>
                <a:latin typeface="Arial" panose="020B0604020202020204" pitchFamily="34" charset="0"/>
              </a:rPr>
              <a:t>A BESSY II+MLS like </a:t>
            </a:r>
            <a:r>
              <a:rPr lang="en-US" sz="1600" dirty="0" smtClean="0">
                <a:solidFill>
                  <a:srgbClr val="00589C"/>
                </a:solidFill>
                <a:latin typeface="Arial" panose="020B0604020202020204" pitchFamily="34" charset="0"/>
              </a:rPr>
              <a:t>machine !?</a:t>
            </a:r>
            <a:endParaRPr lang="en-US" sz="1600" dirty="0">
              <a:solidFill>
                <a:srgbClr val="000000"/>
              </a:solidFill>
              <a:latin typeface="Arial" panose="020B0604020202020204" pitchFamily="34" charset="0"/>
            </a:endParaRPr>
          </a:p>
          <a:p>
            <a:pPr marL="742950" lvl="1" indent="-285750">
              <a:buFont typeface="Arial" panose="020B0604020202020204" pitchFamily="34" charset="0"/>
              <a:buChar char="•"/>
            </a:pPr>
            <a:r>
              <a:rPr lang="en-US" sz="1400" dirty="0">
                <a:solidFill>
                  <a:srgbClr val="000000"/>
                </a:solidFill>
                <a:latin typeface="Arial" panose="020B0604020202020204" pitchFamily="34" charset="0"/>
              </a:rPr>
              <a:t>energy ~ 1.2 </a:t>
            </a:r>
            <a:r>
              <a:rPr lang="en-US" sz="1400" dirty="0" smtClean="0">
                <a:solidFill>
                  <a:srgbClr val="000000"/>
                </a:solidFill>
                <a:latin typeface="Arial" panose="020B0604020202020204" pitchFamily="34" charset="0"/>
              </a:rPr>
              <a:t>GeV</a:t>
            </a:r>
            <a:br>
              <a:rPr lang="en-US" sz="1400" dirty="0" smtClean="0">
                <a:solidFill>
                  <a:srgbClr val="000000"/>
                </a:solidFill>
                <a:latin typeface="Arial" panose="020B0604020202020204" pitchFamily="34" charset="0"/>
              </a:rPr>
            </a:br>
            <a:r>
              <a:rPr lang="en-US" sz="1400" dirty="0" smtClean="0">
                <a:solidFill>
                  <a:srgbClr val="000000"/>
                </a:solidFill>
                <a:latin typeface="Arial" panose="020B0604020202020204" pitchFamily="34" charset="0"/>
              </a:rPr>
              <a:t>(ramp-able down to </a:t>
            </a:r>
            <a:r>
              <a:rPr lang="en-US" sz="1400" dirty="0">
                <a:solidFill>
                  <a:srgbClr val="000000"/>
                </a:solidFill>
                <a:latin typeface="Arial" panose="020B0604020202020204" pitchFamily="34" charset="0"/>
              </a:rPr>
              <a:t>150 MeV)</a:t>
            </a:r>
          </a:p>
          <a:p>
            <a:pPr marL="742950" lvl="1" indent="-285750" rtl="0" fontAlgn="base">
              <a:buFont typeface="Arial" panose="020B0604020202020204" pitchFamily="34" charset="0"/>
              <a:buChar char="•"/>
            </a:pPr>
            <a:r>
              <a:rPr lang="en-US" sz="1400" dirty="0" smtClean="0">
                <a:solidFill>
                  <a:srgbClr val="000000"/>
                </a:solidFill>
                <a:latin typeface="Arial" panose="020B0604020202020204" pitchFamily="34" charset="0"/>
              </a:rPr>
              <a:t>emittance </a:t>
            </a:r>
            <a:r>
              <a:rPr lang="en-US" sz="1400" dirty="0">
                <a:solidFill>
                  <a:srgbClr val="000000"/>
                </a:solidFill>
                <a:latin typeface="Arial" panose="020B0604020202020204" pitchFamily="34" charset="0"/>
              </a:rPr>
              <a:t>~ few tens of </a:t>
            </a:r>
            <a:r>
              <a:rPr lang="en-US" sz="1400" dirty="0" err="1" smtClean="0">
                <a:solidFill>
                  <a:srgbClr val="000000"/>
                </a:solidFill>
                <a:latin typeface="Arial" panose="020B0604020202020204" pitchFamily="34" charset="0"/>
              </a:rPr>
              <a:t>nrad</a:t>
            </a:r>
            <a:r>
              <a:rPr lang="en-US" sz="1400" dirty="0" err="1">
                <a:solidFill>
                  <a:srgbClr val="000000"/>
                </a:solidFill>
                <a:latin typeface="Arial" panose="020B0604020202020204" pitchFamily="34" charset="0"/>
              </a:rPr>
              <a:t>m</a:t>
            </a:r>
            <a:endParaRPr lang="en-US" sz="1400" dirty="0">
              <a:solidFill>
                <a:srgbClr val="000000"/>
              </a:solidFill>
              <a:latin typeface="Arial" panose="020B0604020202020204" pitchFamily="34" charset="0"/>
            </a:endParaRPr>
          </a:p>
          <a:p>
            <a:pPr marL="742950" lvl="1" indent="-285750" rtl="0" fontAlgn="base">
              <a:buFont typeface="Arial" panose="020B0604020202020204" pitchFamily="34" charset="0"/>
              <a:buChar char="•"/>
            </a:pPr>
            <a:r>
              <a:rPr lang="en-US" sz="1400" dirty="0">
                <a:solidFill>
                  <a:srgbClr val="000000"/>
                </a:solidFill>
                <a:latin typeface="Arial" panose="020B0604020202020204" pitchFamily="34" charset="0"/>
              </a:rPr>
              <a:t>I = up to 500 mA</a:t>
            </a:r>
          </a:p>
          <a:p>
            <a:pPr marL="742950" lvl="1" indent="-285750" rtl="0" fontAlgn="base">
              <a:buFont typeface="Arial" panose="020B0604020202020204" pitchFamily="34" charset="0"/>
              <a:buChar char="•"/>
            </a:pPr>
            <a:r>
              <a:rPr lang="en-US" sz="1400" dirty="0">
                <a:solidFill>
                  <a:srgbClr val="000000"/>
                </a:solidFill>
                <a:latin typeface="Arial" panose="020B0604020202020204" pitchFamily="34" charset="0"/>
              </a:rPr>
              <a:t>8 straights</a:t>
            </a:r>
          </a:p>
          <a:p>
            <a:pPr marL="742950" lvl="1" indent="-285750" rtl="0" fontAlgn="base">
              <a:buFont typeface="Arial" panose="020B0604020202020204" pitchFamily="34" charset="0"/>
              <a:buChar char="•"/>
            </a:pPr>
            <a:r>
              <a:rPr lang="en-US" sz="1400" dirty="0">
                <a:solidFill>
                  <a:srgbClr val="000000"/>
                </a:solidFill>
                <a:latin typeface="Arial" panose="020B0604020202020204" pitchFamily="34" charset="0"/>
              </a:rPr>
              <a:t>5 m straight length</a:t>
            </a:r>
          </a:p>
          <a:p>
            <a:pPr marL="742950" lvl="1" indent="-285750" rtl="0" fontAlgn="base">
              <a:buFont typeface="Arial" panose="020B0604020202020204" pitchFamily="34" charset="0"/>
              <a:buChar char="•"/>
            </a:pPr>
            <a:r>
              <a:rPr lang="en-US" sz="1400" dirty="0" smtClean="0">
                <a:solidFill>
                  <a:srgbClr val="000000"/>
                </a:solidFill>
                <a:latin typeface="Arial" panose="020B0604020202020204" pitchFamily="34" charset="0"/>
              </a:rPr>
              <a:t>circumference </a:t>
            </a:r>
            <a:r>
              <a:rPr lang="en-US" sz="1400" dirty="0">
                <a:solidFill>
                  <a:srgbClr val="000000"/>
                </a:solidFill>
                <a:latin typeface="Arial" panose="020B0604020202020204" pitchFamily="34" charset="0"/>
              </a:rPr>
              <a:t>&lt; 100 m</a:t>
            </a:r>
          </a:p>
          <a:p>
            <a:pPr marL="742950" lvl="1" indent="-285750" rtl="0" fontAlgn="base">
              <a:buFont typeface="Arial" panose="020B0604020202020204" pitchFamily="34" charset="0"/>
              <a:buChar char="•"/>
            </a:pPr>
            <a:r>
              <a:rPr lang="en-US" sz="1400" dirty="0" smtClean="0">
                <a:solidFill>
                  <a:srgbClr val="000000"/>
                </a:solidFill>
                <a:latin typeface="Arial" panose="020B0604020202020204" pitchFamily="34" charset="0"/>
              </a:rPr>
              <a:t>lattice supporting </a:t>
            </a:r>
            <a:r>
              <a:rPr lang="en-US" sz="1400" dirty="0">
                <a:solidFill>
                  <a:srgbClr val="000000"/>
                </a:solidFill>
                <a:latin typeface="Arial" panose="020B0604020202020204" pitchFamily="34" charset="0"/>
              </a:rPr>
              <a:t>Timing Options</a:t>
            </a:r>
          </a:p>
          <a:p>
            <a:pPr marL="1143000" lvl="2" indent="-228600" rtl="0" fontAlgn="base">
              <a:buFont typeface="Arial" panose="020B0604020202020204" pitchFamily="34" charset="0"/>
              <a:buChar char="•"/>
            </a:pPr>
            <a:r>
              <a:rPr lang="en-US" sz="1400" dirty="0" smtClean="0">
                <a:solidFill>
                  <a:srgbClr val="000000"/>
                </a:solidFill>
                <a:latin typeface="Arial" panose="020B0604020202020204" pitchFamily="34" charset="0"/>
              </a:rPr>
              <a:t>flexibility</a:t>
            </a:r>
            <a:endParaRPr lang="en-US" sz="1400" dirty="0">
              <a:solidFill>
                <a:srgbClr val="000000"/>
              </a:solidFill>
              <a:latin typeface="Arial" panose="020B0604020202020204" pitchFamily="34" charset="0"/>
            </a:endParaRPr>
          </a:p>
          <a:p>
            <a:pPr marL="1143000" lvl="2" indent="-228600" rtl="0" fontAlgn="base">
              <a:buFont typeface="Arial" panose="020B0604020202020204" pitchFamily="34" charset="0"/>
              <a:buChar char="•"/>
            </a:pPr>
            <a:r>
              <a:rPr lang="en-US" sz="1400" dirty="0" smtClean="0">
                <a:solidFill>
                  <a:srgbClr val="000000"/>
                </a:solidFill>
                <a:latin typeface="Arial" panose="020B0604020202020204" pitchFamily="34" charset="0"/>
              </a:rPr>
              <a:t>short </a:t>
            </a:r>
            <a:r>
              <a:rPr lang="en-US" sz="1400" dirty="0">
                <a:solidFill>
                  <a:srgbClr val="000000"/>
                </a:solidFill>
                <a:latin typeface="Arial" panose="020B0604020202020204" pitchFamily="34" charset="0"/>
              </a:rPr>
              <a:t>pulses: low </a:t>
            </a:r>
            <a:r>
              <a:rPr lang="el-GR" sz="1400" dirty="0">
                <a:solidFill>
                  <a:srgbClr val="000000"/>
                </a:solidFill>
                <a:latin typeface="Arial" panose="020B0604020202020204" pitchFamily="34" charset="0"/>
              </a:rPr>
              <a:t>α, </a:t>
            </a:r>
            <a:r>
              <a:rPr lang="en-US" sz="1400" dirty="0">
                <a:solidFill>
                  <a:srgbClr val="000000"/>
                </a:solidFill>
                <a:latin typeface="Arial" panose="020B0604020202020204" pitchFamily="34" charset="0"/>
              </a:rPr>
              <a:t>VSR</a:t>
            </a:r>
          </a:p>
          <a:p>
            <a:pPr marL="1143000" lvl="2" indent="-228600" rtl="0" fontAlgn="base">
              <a:buFont typeface="Arial" panose="020B0604020202020204" pitchFamily="34" charset="0"/>
              <a:buChar char="•"/>
            </a:pPr>
            <a:r>
              <a:rPr lang="en-US" sz="1400" dirty="0" smtClean="0">
                <a:solidFill>
                  <a:srgbClr val="000000"/>
                </a:solidFill>
                <a:latin typeface="Arial" panose="020B0604020202020204" pitchFamily="34" charset="0"/>
              </a:rPr>
              <a:t>repetition </a:t>
            </a:r>
            <a:r>
              <a:rPr lang="en-US" sz="1400" dirty="0">
                <a:solidFill>
                  <a:srgbClr val="000000"/>
                </a:solidFill>
                <a:latin typeface="Arial" panose="020B0604020202020204" pitchFamily="34" charset="0"/>
              </a:rPr>
              <a:t>rate: PPRE, TRIBs</a:t>
            </a:r>
          </a:p>
          <a:p>
            <a:pPr marL="742950" lvl="1" indent="-285750" rtl="0" fontAlgn="base">
              <a:buFont typeface="Arial" panose="020B0604020202020204" pitchFamily="34" charset="0"/>
              <a:buChar char="•"/>
            </a:pPr>
            <a:r>
              <a:rPr lang="en-US" sz="1400" dirty="0" smtClean="0">
                <a:solidFill>
                  <a:srgbClr val="000000"/>
                </a:solidFill>
                <a:latin typeface="Arial" panose="020B0604020202020204" pitchFamily="34" charset="0"/>
              </a:rPr>
              <a:t>spectral </a:t>
            </a:r>
            <a:r>
              <a:rPr lang="en-US" sz="1400" dirty="0">
                <a:solidFill>
                  <a:srgbClr val="000000"/>
                </a:solidFill>
                <a:latin typeface="Arial" panose="020B0604020202020204" pitchFamily="34" charset="0"/>
              </a:rPr>
              <a:t>range: </a:t>
            </a:r>
            <a:br>
              <a:rPr lang="en-US" sz="1400" dirty="0">
                <a:solidFill>
                  <a:srgbClr val="000000"/>
                </a:solidFill>
                <a:latin typeface="Arial" panose="020B0604020202020204" pitchFamily="34" charset="0"/>
              </a:rPr>
            </a:br>
            <a:r>
              <a:rPr lang="en-US" sz="1400" dirty="0">
                <a:solidFill>
                  <a:srgbClr val="000000"/>
                </a:solidFill>
                <a:latin typeface="Arial" panose="020B0604020202020204" pitchFamily="34" charset="0"/>
              </a:rPr>
              <a:t>0.1meV - 1eV - 1keV</a:t>
            </a:r>
            <a:endParaRPr lang="en-US" sz="1600" dirty="0">
              <a:solidFill>
                <a:srgbClr val="000000"/>
              </a:solidFill>
              <a:latin typeface="Arial" panose="020B0604020202020204" pitchFamily="34" charset="0"/>
            </a:endParaRPr>
          </a:p>
          <a:p>
            <a:pPr marL="742950" lvl="1" indent="-285750" rtl="0" fontAlgn="base">
              <a:buFont typeface="Arial" panose="020B0604020202020204" pitchFamily="34" charset="0"/>
              <a:buChar char="•"/>
            </a:pPr>
            <a:r>
              <a:rPr lang="en-US" sz="1400" dirty="0">
                <a:solidFill>
                  <a:srgbClr val="000000"/>
                </a:solidFill>
                <a:latin typeface="Arial" panose="020B0604020202020204" pitchFamily="34" charset="0"/>
              </a:rPr>
              <a:t>TopUp full-energy injection</a:t>
            </a:r>
          </a:p>
        </p:txBody>
      </p:sp>
      <p:sp>
        <p:nvSpPr>
          <p:cNvPr id="7" name="Rechteck 5">
            <a:extLst>
              <a:ext uri="{FF2B5EF4-FFF2-40B4-BE49-F238E27FC236}">
                <a16:creationId xmlns:a16="http://schemas.microsoft.com/office/drawing/2014/main" id="{87001EA1-689F-41B3-B72B-0AAA24A5BF28}"/>
              </a:ext>
            </a:extLst>
          </p:cNvPr>
          <p:cNvSpPr/>
          <p:nvPr/>
        </p:nvSpPr>
        <p:spPr>
          <a:xfrm>
            <a:off x="3953512" y="821532"/>
            <a:ext cx="4572000" cy="3857466"/>
          </a:xfrm>
          <a:prstGeom prst="rect">
            <a:avLst/>
          </a:prstGeom>
        </p:spPr>
        <p:txBody>
          <a:bodyPr>
            <a:spAutoFit/>
          </a:bodyPr>
          <a:lstStyle/>
          <a:p>
            <a:pPr rtl="0">
              <a:spcBef>
                <a:spcPts val="420"/>
              </a:spcBef>
            </a:pPr>
            <a:r>
              <a:rPr lang="en-US" sz="2000" b="1" dirty="0">
                <a:solidFill>
                  <a:srgbClr val="00589C"/>
                </a:solidFill>
                <a:latin typeface="Arial" panose="020B0604020202020204" pitchFamily="34" charset="0"/>
              </a:rPr>
              <a:t>BESSY3</a:t>
            </a:r>
            <a:endParaRPr lang="en-US" b="1" dirty="0"/>
          </a:p>
          <a:p>
            <a:pPr rtl="0" fontAlgn="base">
              <a:spcBef>
                <a:spcPts val="420"/>
              </a:spcBef>
            </a:pPr>
            <a:r>
              <a:rPr lang="en-US" sz="1600" dirty="0">
                <a:solidFill>
                  <a:srgbClr val="00589C"/>
                </a:solidFill>
                <a:latin typeface="Arial" panose="020B0604020202020204" pitchFamily="34" charset="0"/>
              </a:rPr>
              <a:t>A low emittance machine</a:t>
            </a:r>
            <a:endParaRPr lang="en-US" sz="1600" dirty="0">
              <a:solidFill>
                <a:srgbClr val="000000"/>
              </a:solidFill>
              <a:latin typeface="Arial" panose="020B0604020202020204" pitchFamily="34" charset="0"/>
            </a:endParaRPr>
          </a:p>
          <a:p>
            <a:pPr marL="742950" lvl="1" indent="-285750">
              <a:buFont typeface="Arial" panose="020B0604020202020204" pitchFamily="34" charset="0"/>
              <a:buChar char="•"/>
            </a:pPr>
            <a:r>
              <a:rPr lang="en-US" sz="1400" dirty="0">
                <a:solidFill>
                  <a:srgbClr val="000000"/>
                </a:solidFill>
                <a:latin typeface="Arial" panose="020B0604020202020204" pitchFamily="34" charset="0"/>
              </a:rPr>
              <a:t>energy ~ 2.5 GeV</a:t>
            </a:r>
          </a:p>
          <a:p>
            <a:pPr marL="742950" lvl="1" indent="-285750">
              <a:buFont typeface="Arial" panose="020B0604020202020204" pitchFamily="34" charset="0"/>
              <a:buChar char="•"/>
            </a:pPr>
            <a:r>
              <a:rPr lang="en-US" sz="1400" dirty="0" smtClean="0">
                <a:solidFill>
                  <a:srgbClr val="000000"/>
                </a:solidFill>
                <a:latin typeface="Arial" panose="020B0604020202020204" pitchFamily="34" charset="0"/>
              </a:rPr>
              <a:t>emittance </a:t>
            </a:r>
            <a:r>
              <a:rPr lang="en-US" sz="1400" dirty="0">
                <a:solidFill>
                  <a:srgbClr val="000000"/>
                </a:solidFill>
                <a:latin typeface="Arial" panose="020B0604020202020204" pitchFamily="34" charset="0"/>
              </a:rPr>
              <a:t>~  few hundred </a:t>
            </a:r>
            <a:r>
              <a:rPr lang="en-US" sz="1400" dirty="0" err="1" smtClean="0">
                <a:solidFill>
                  <a:srgbClr val="000000"/>
                </a:solidFill>
                <a:latin typeface="Arial" panose="020B0604020202020204" pitchFamily="34" charset="0"/>
              </a:rPr>
              <a:t>pradm</a:t>
            </a:r>
            <a:endParaRPr lang="en-US" sz="1400" dirty="0">
              <a:solidFill>
                <a:srgbClr val="000000"/>
              </a:solidFill>
              <a:latin typeface="Arial" panose="020B0604020202020204" pitchFamily="34" charset="0"/>
            </a:endParaRPr>
          </a:p>
          <a:p>
            <a:pPr marL="742950" lvl="1" indent="-285750">
              <a:buFont typeface="Arial" panose="020B0604020202020204" pitchFamily="34" charset="0"/>
              <a:buChar char="•"/>
            </a:pPr>
            <a:r>
              <a:rPr lang="en-US" sz="1400" dirty="0">
                <a:solidFill>
                  <a:srgbClr val="000000"/>
                </a:solidFill>
                <a:latin typeface="Arial" panose="020B0604020202020204" pitchFamily="34" charset="0"/>
              </a:rPr>
              <a:t>I = up to 500 mA</a:t>
            </a:r>
          </a:p>
          <a:p>
            <a:pPr marL="742950" lvl="1" indent="-285750" rtl="0" fontAlgn="base">
              <a:buFont typeface="Arial" panose="020B0604020202020204" pitchFamily="34" charset="0"/>
              <a:buChar char="•"/>
            </a:pPr>
            <a:r>
              <a:rPr lang="en-US" sz="1400" dirty="0">
                <a:solidFill>
                  <a:srgbClr val="000000"/>
                </a:solidFill>
                <a:latin typeface="Arial" panose="020B0604020202020204" pitchFamily="34" charset="0"/>
              </a:rPr>
              <a:t>16 straights</a:t>
            </a:r>
          </a:p>
          <a:p>
            <a:pPr marL="742950" lvl="1" indent="-285750" rtl="0" fontAlgn="base">
              <a:buFont typeface="Arial" panose="020B0604020202020204" pitchFamily="34" charset="0"/>
              <a:buChar char="•"/>
            </a:pPr>
            <a:r>
              <a:rPr lang="en-US" sz="1400" dirty="0">
                <a:solidFill>
                  <a:srgbClr val="000000"/>
                </a:solidFill>
                <a:latin typeface="Arial" panose="020B0604020202020204" pitchFamily="34" charset="0"/>
              </a:rPr>
              <a:t>5 m straight length</a:t>
            </a:r>
          </a:p>
          <a:p>
            <a:pPr marL="742950" lvl="1" indent="-285750" rtl="0" fontAlgn="base">
              <a:buFont typeface="Arial" panose="020B0604020202020204" pitchFamily="34" charset="0"/>
              <a:buChar char="•"/>
            </a:pPr>
            <a:r>
              <a:rPr lang="en-US" sz="1400" dirty="0" smtClean="0">
                <a:solidFill>
                  <a:srgbClr val="000000"/>
                </a:solidFill>
                <a:latin typeface="Arial" panose="020B0604020202020204" pitchFamily="34" charset="0"/>
              </a:rPr>
              <a:t>circumference </a:t>
            </a:r>
            <a:r>
              <a:rPr lang="en-US" sz="1400" dirty="0">
                <a:solidFill>
                  <a:srgbClr val="000000"/>
                </a:solidFill>
                <a:latin typeface="Arial" panose="020B0604020202020204" pitchFamily="34" charset="0"/>
              </a:rPr>
              <a:t>~ 300 m</a:t>
            </a:r>
          </a:p>
          <a:p>
            <a:pPr marL="742950" lvl="1" indent="-285750" rtl="0" fontAlgn="base">
              <a:buFont typeface="Arial" panose="020B0604020202020204" pitchFamily="34" charset="0"/>
              <a:buChar char="•"/>
            </a:pPr>
            <a:r>
              <a:rPr lang="en-US" sz="1400" dirty="0">
                <a:solidFill>
                  <a:srgbClr val="000000"/>
                </a:solidFill>
                <a:latin typeface="Arial" panose="020B0604020202020204" pitchFamily="34" charset="0"/>
              </a:rPr>
              <a:t>MBA with</a:t>
            </a:r>
          </a:p>
          <a:p>
            <a:pPr marL="1143000" lvl="2" indent="-228600" rtl="0" fontAlgn="base">
              <a:buFont typeface="Arial" panose="020B0604020202020204" pitchFamily="34" charset="0"/>
              <a:buChar char="•"/>
            </a:pPr>
            <a:r>
              <a:rPr lang="en-US" sz="1400" dirty="0" smtClean="0">
                <a:solidFill>
                  <a:srgbClr val="000000"/>
                </a:solidFill>
                <a:latin typeface="Arial" panose="020B0604020202020204" pitchFamily="34" charset="0"/>
              </a:rPr>
              <a:t>higher </a:t>
            </a:r>
            <a:r>
              <a:rPr lang="en-US" sz="1400" dirty="0">
                <a:solidFill>
                  <a:srgbClr val="000000"/>
                </a:solidFill>
                <a:latin typeface="Arial" panose="020B0604020202020204" pitchFamily="34" charset="0"/>
              </a:rPr>
              <a:t>coherence fraction from </a:t>
            </a:r>
            <a:br>
              <a:rPr lang="en-US" sz="1400" dirty="0">
                <a:solidFill>
                  <a:srgbClr val="000000"/>
                </a:solidFill>
                <a:latin typeface="Arial" panose="020B0604020202020204" pitchFamily="34" charset="0"/>
              </a:rPr>
            </a:br>
            <a:r>
              <a:rPr lang="en-US" sz="1400" dirty="0">
                <a:solidFill>
                  <a:srgbClr val="000000"/>
                </a:solidFill>
                <a:latin typeface="Arial" panose="020B0604020202020204" pitchFamily="34" charset="0"/>
              </a:rPr>
              <a:t>100 eV to 2.5 keV</a:t>
            </a:r>
          </a:p>
          <a:p>
            <a:pPr marL="1143000" lvl="2" indent="-228600" rtl="0" fontAlgn="base">
              <a:buFont typeface="Arial" panose="020B0604020202020204" pitchFamily="34" charset="0"/>
              <a:buChar char="•"/>
            </a:pPr>
            <a:r>
              <a:rPr lang="en-US" sz="1400" dirty="0" smtClean="0">
                <a:solidFill>
                  <a:srgbClr val="000000"/>
                </a:solidFill>
                <a:latin typeface="Arial" panose="020B0604020202020204" pitchFamily="34" charset="0"/>
              </a:rPr>
              <a:t>flexible </a:t>
            </a:r>
            <a:r>
              <a:rPr lang="en-US" sz="1400" dirty="0">
                <a:solidFill>
                  <a:srgbClr val="000000"/>
                </a:solidFill>
                <a:latin typeface="Arial" panose="020B0604020202020204" pitchFamily="34" charset="0"/>
              </a:rPr>
              <a:t>repetition rates: TRIBs</a:t>
            </a:r>
          </a:p>
          <a:p>
            <a:pPr marL="742950" lvl="1" indent="-285750" rtl="0" fontAlgn="base">
              <a:buFont typeface="Arial" panose="020B0604020202020204" pitchFamily="34" charset="0"/>
              <a:buChar char="•"/>
            </a:pPr>
            <a:r>
              <a:rPr lang="en-US" sz="1400" dirty="0" smtClean="0">
                <a:solidFill>
                  <a:srgbClr val="000000"/>
                </a:solidFill>
                <a:latin typeface="Arial" panose="020B0604020202020204" pitchFamily="34" charset="0"/>
              </a:rPr>
              <a:t>spectral </a:t>
            </a:r>
            <a:r>
              <a:rPr lang="en-US" sz="1400" dirty="0">
                <a:solidFill>
                  <a:srgbClr val="000000"/>
                </a:solidFill>
                <a:latin typeface="Arial" panose="020B0604020202020204" pitchFamily="34" charset="0"/>
              </a:rPr>
              <a:t>range: </a:t>
            </a:r>
            <a:br>
              <a:rPr lang="en-US" sz="1400" dirty="0">
                <a:solidFill>
                  <a:srgbClr val="000000"/>
                </a:solidFill>
                <a:latin typeface="Arial" panose="020B0604020202020204" pitchFamily="34" charset="0"/>
              </a:rPr>
            </a:br>
            <a:r>
              <a:rPr lang="en-US" sz="1400" dirty="0">
                <a:solidFill>
                  <a:srgbClr val="000000"/>
                </a:solidFill>
                <a:latin typeface="Arial" panose="020B0604020202020204" pitchFamily="34" charset="0"/>
              </a:rPr>
              <a:t>100eV - 8keV </a:t>
            </a:r>
            <a:r>
              <a:rPr lang="en-US" sz="1200" dirty="0">
                <a:solidFill>
                  <a:srgbClr val="000000"/>
                </a:solidFill>
                <a:latin typeface="Arial" panose="020B0604020202020204" pitchFamily="34" charset="0"/>
              </a:rPr>
              <a:t>(60keV demand oriented)</a:t>
            </a:r>
            <a:endParaRPr lang="en-US" sz="1400" dirty="0">
              <a:solidFill>
                <a:srgbClr val="000000"/>
              </a:solidFill>
              <a:latin typeface="Arial" panose="020B0604020202020204" pitchFamily="34" charset="0"/>
            </a:endParaRPr>
          </a:p>
          <a:p>
            <a:pPr marL="742950" lvl="1" indent="-285750" rtl="0" fontAlgn="base">
              <a:buFont typeface="Arial" panose="020B0604020202020204" pitchFamily="34" charset="0"/>
              <a:buChar char="•"/>
            </a:pPr>
            <a:r>
              <a:rPr lang="en-US" sz="1400" dirty="0">
                <a:solidFill>
                  <a:srgbClr val="000000"/>
                </a:solidFill>
                <a:latin typeface="Arial" panose="020B0604020202020204" pitchFamily="34" charset="0"/>
              </a:rPr>
              <a:t>TopUp full-energy injection</a:t>
            </a:r>
          </a:p>
          <a:p>
            <a:pPr rtl="0">
              <a:spcBef>
                <a:spcPts val="420"/>
              </a:spcBef>
            </a:pPr>
            <a:endParaRPr lang="en-US" dirty="0"/>
          </a:p>
        </p:txBody>
      </p:sp>
      <p:grpSp>
        <p:nvGrpSpPr>
          <p:cNvPr id="8" name="Gruppieren 2"/>
          <p:cNvGrpSpPr/>
          <p:nvPr/>
        </p:nvGrpSpPr>
        <p:grpSpPr>
          <a:xfrm>
            <a:off x="7236296" y="1563638"/>
            <a:ext cx="1830552" cy="1334213"/>
            <a:chOff x="412170" y="874670"/>
            <a:chExt cx="1830552" cy="1334213"/>
          </a:xfrm>
        </p:grpSpPr>
        <p:cxnSp>
          <p:nvCxnSpPr>
            <p:cNvPr id="9" name="Gerader Verbinder 24">
              <a:extLst>
                <a:ext uri="{FF2B5EF4-FFF2-40B4-BE49-F238E27FC236}">
                  <a16:creationId xmlns:a16="http://schemas.microsoft.com/office/drawing/2014/main" id="{32C1C020-8D7C-4E1A-853A-196D5A7B04B5}"/>
                </a:ext>
              </a:extLst>
            </p:cNvPr>
            <p:cNvCxnSpPr/>
            <p:nvPr/>
          </p:nvCxnSpPr>
          <p:spPr bwMode="auto">
            <a:xfrm>
              <a:off x="1145407" y="1108568"/>
              <a:ext cx="520366" cy="0"/>
            </a:xfrm>
            <a:prstGeom prst="line">
              <a:avLst/>
            </a:prstGeom>
            <a:noFill/>
            <a:ln w="28575" cap="flat" cmpd="sng" algn="ctr">
              <a:solidFill>
                <a:srgbClr val="3BB3C2"/>
              </a:solidFill>
              <a:prstDash val="solid"/>
              <a:round/>
              <a:headEnd type="none" w="med" len="med"/>
              <a:tailEnd type="none" w="med" len="med"/>
            </a:ln>
          </p:spPr>
        </p:cxnSp>
        <p:cxnSp>
          <p:nvCxnSpPr>
            <p:cNvPr id="10" name="Gerader Verbinder 23">
              <a:extLst>
                <a:ext uri="{FF2B5EF4-FFF2-40B4-BE49-F238E27FC236}">
                  <a16:creationId xmlns:a16="http://schemas.microsoft.com/office/drawing/2014/main" id="{6C1437BF-25C8-42A3-8E34-5D8CC0674169}"/>
                </a:ext>
              </a:extLst>
            </p:cNvPr>
            <p:cNvCxnSpPr/>
            <p:nvPr/>
          </p:nvCxnSpPr>
          <p:spPr bwMode="auto">
            <a:xfrm flipV="1">
              <a:off x="643680" y="1033919"/>
              <a:ext cx="0" cy="622128"/>
            </a:xfrm>
            <a:prstGeom prst="line">
              <a:avLst/>
            </a:prstGeom>
            <a:noFill/>
            <a:ln w="28575" cap="flat" cmpd="sng" algn="ctr">
              <a:solidFill>
                <a:srgbClr val="005089"/>
              </a:solidFill>
              <a:prstDash val="solid"/>
              <a:round/>
              <a:headEnd type="none" w="med" len="med"/>
              <a:tailEnd type="none" w="med" len="med"/>
            </a:ln>
          </p:spPr>
        </p:cxnSp>
        <p:cxnSp>
          <p:nvCxnSpPr>
            <p:cNvPr id="11" name="Gerade Verbindung mit Pfeil 9">
              <a:extLst>
                <a:ext uri="{FF2B5EF4-FFF2-40B4-BE49-F238E27FC236}">
                  <a16:creationId xmlns:a16="http://schemas.microsoft.com/office/drawing/2014/main" id="{08A4565B-32F0-4F66-A4DB-656AAA61A40C}"/>
                </a:ext>
              </a:extLst>
            </p:cNvPr>
            <p:cNvCxnSpPr/>
            <p:nvPr/>
          </p:nvCxnSpPr>
          <p:spPr bwMode="auto">
            <a:xfrm flipH="1">
              <a:off x="653005" y="2208883"/>
              <a:ext cx="540000" cy="0"/>
            </a:xfrm>
            <a:prstGeom prst="straightConnector1">
              <a:avLst/>
            </a:prstGeom>
            <a:noFill/>
            <a:ln w="28575" cap="flat" cmpd="sng" algn="ctr">
              <a:solidFill>
                <a:srgbClr val="91C81F"/>
              </a:solidFill>
              <a:prstDash val="solid"/>
              <a:round/>
              <a:headEnd type="none" w="med" len="med"/>
              <a:tailEnd type="none"/>
            </a:ln>
          </p:spPr>
        </p:cxnSp>
        <p:cxnSp>
          <p:nvCxnSpPr>
            <p:cNvPr id="12" name="Gerader Verbinder 22">
              <a:extLst>
                <a:ext uri="{FF2B5EF4-FFF2-40B4-BE49-F238E27FC236}">
                  <a16:creationId xmlns:a16="http://schemas.microsoft.com/office/drawing/2014/main" id="{4AD5194B-9859-4CC6-BF27-5CC63E680A28}"/>
                </a:ext>
              </a:extLst>
            </p:cNvPr>
            <p:cNvCxnSpPr/>
            <p:nvPr/>
          </p:nvCxnSpPr>
          <p:spPr bwMode="auto">
            <a:xfrm flipH="1" flipV="1">
              <a:off x="412170" y="1550945"/>
              <a:ext cx="380025" cy="486940"/>
            </a:xfrm>
            <a:prstGeom prst="line">
              <a:avLst/>
            </a:prstGeom>
            <a:noFill/>
            <a:ln w="28575" cap="flat" cmpd="sng" algn="ctr">
              <a:solidFill>
                <a:srgbClr val="3BB3C2"/>
              </a:solidFill>
              <a:prstDash val="solid"/>
              <a:round/>
              <a:headEnd type="none" w="med" len="med"/>
              <a:tailEnd type="none" w="med" len="med"/>
            </a:ln>
          </p:spPr>
        </p:cxnSp>
        <p:cxnSp>
          <p:nvCxnSpPr>
            <p:cNvPr id="13" name="Gerader Verbinder 24">
              <a:extLst>
                <a:ext uri="{FF2B5EF4-FFF2-40B4-BE49-F238E27FC236}">
                  <a16:creationId xmlns:a16="http://schemas.microsoft.com/office/drawing/2014/main" id="{32C1C020-8D7C-4E1A-853A-196D5A7B04B5}"/>
                </a:ext>
              </a:extLst>
            </p:cNvPr>
            <p:cNvCxnSpPr/>
            <p:nvPr/>
          </p:nvCxnSpPr>
          <p:spPr bwMode="auto">
            <a:xfrm flipV="1">
              <a:off x="796171" y="874670"/>
              <a:ext cx="381838" cy="399539"/>
            </a:xfrm>
            <a:prstGeom prst="line">
              <a:avLst/>
            </a:prstGeom>
            <a:noFill/>
            <a:ln w="28575" cap="flat" cmpd="sng" algn="ctr">
              <a:solidFill>
                <a:srgbClr val="91C81F"/>
              </a:solidFill>
              <a:prstDash val="solid"/>
              <a:round/>
              <a:headEnd type="none" w="med" len="med"/>
              <a:tailEnd type="none" w="med" len="med"/>
            </a:ln>
          </p:spPr>
        </p:cxnSp>
        <p:grpSp>
          <p:nvGrpSpPr>
            <p:cNvPr id="14" name="Gruppieren 12">
              <a:extLst>
                <a:ext uri="{FF2B5EF4-FFF2-40B4-BE49-F238E27FC236}">
                  <a16:creationId xmlns:a16="http://schemas.microsoft.com/office/drawing/2014/main" id="{2612A74A-E6EB-4847-A864-EDC54D70109A}"/>
                </a:ext>
              </a:extLst>
            </p:cNvPr>
            <p:cNvGrpSpPr/>
            <p:nvPr/>
          </p:nvGrpSpPr>
          <p:grpSpPr>
            <a:xfrm>
              <a:off x="653005" y="1116047"/>
              <a:ext cx="1589717" cy="1080000"/>
              <a:chOff x="2936488" y="1546302"/>
              <a:chExt cx="1589717" cy="1080000"/>
            </a:xfrm>
          </p:grpSpPr>
          <p:cxnSp>
            <p:nvCxnSpPr>
              <p:cNvPr id="15" name="Gerader Verbinder 31">
                <a:extLst>
                  <a:ext uri="{FF2B5EF4-FFF2-40B4-BE49-F238E27FC236}">
                    <a16:creationId xmlns:a16="http://schemas.microsoft.com/office/drawing/2014/main" id="{E1F845EF-BE60-4A2C-B42E-01D9091AF695}"/>
                  </a:ext>
                </a:extLst>
              </p:cNvPr>
              <p:cNvCxnSpPr>
                <a:cxnSpLocks/>
              </p:cNvCxnSpPr>
              <p:nvPr/>
            </p:nvCxnSpPr>
            <p:spPr bwMode="auto">
              <a:xfrm>
                <a:off x="3878205" y="1709907"/>
                <a:ext cx="648000" cy="648000"/>
              </a:xfrm>
              <a:prstGeom prst="line">
                <a:avLst/>
              </a:prstGeom>
              <a:noFill/>
              <a:ln w="28575" cap="flat" cmpd="sng" algn="ctr">
                <a:solidFill>
                  <a:srgbClr val="005089"/>
                </a:solidFill>
                <a:prstDash val="solid"/>
                <a:round/>
                <a:headEnd type="none" w="med" len="med"/>
                <a:tailEnd type="none" w="med" len="med"/>
              </a:ln>
            </p:spPr>
          </p:cxnSp>
          <p:sp>
            <p:nvSpPr>
              <p:cNvPr id="16" name="Ellipse 20">
                <a:extLst>
                  <a:ext uri="{FF2B5EF4-FFF2-40B4-BE49-F238E27FC236}">
                    <a16:creationId xmlns:a16="http://schemas.microsoft.com/office/drawing/2014/main" id="{87B33865-7BCB-4805-9517-F45CA2195921}"/>
                  </a:ext>
                </a:extLst>
              </p:cNvPr>
              <p:cNvSpPr/>
              <p:nvPr/>
            </p:nvSpPr>
            <p:spPr bwMode="auto">
              <a:xfrm>
                <a:off x="2936488" y="1546302"/>
                <a:ext cx="1080000" cy="1080000"/>
              </a:xfrm>
              <a:prstGeom prst="ellipse">
                <a:avLst/>
              </a:prstGeom>
              <a:noFill/>
              <a:ln w="50800" cap="flat" cmpd="sng" algn="ctr">
                <a:solidFill>
                  <a:srgbClr val="005089"/>
                </a:solidFill>
                <a:prstDash val="solid"/>
                <a:round/>
                <a:headEnd type="none" w="med" len="med"/>
                <a:tailEnd type="triangle" w="med" len="med"/>
              </a:ln>
            </p:spPr>
            <p:txBody>
              <a:bodyPr rtlCol="0" anchor="ctr"/>
              <a:lstStyle/>
              <a:p>
                <a:pPr algn="ctr"/>
                <a:endParaRPr lang="en-GB"/>
              </a:p>
            </p:txBody>
          </p:sp>
        </p:grpSp>
      </p:grpSp>
      <p:grpSp>
        <p:nvGrpSpPr>
          <p:cNvPr id="17" name="Gruppieren 22"/>
          <p:cNvGrpSpPr/>
          <p:nvPr/>
        </p:nvGrpSpPr>
        <p:grpSpPr>
          <a:xfrm>
            <a:off x="224349" y="1722887"/>
            <a:ext cx="659949" cy="620791"/>
            <a:chOff x="590002" y="2603476"/>
            <a:chExt cx="659949" cy="620791"/>
          </a:xfrm>
        </p:grpSpPr>
        <p:cxnSp>
          <p:nvCxnSpPr>
            <p:cNvPr id="18" name="Gerader Verbinder 27">
              <a:extLst>
                <a:ext uri="{FF2B5EF4-FFF2-40B4-BE49-F238E27FC236}">
                  <a16:creationId xmlns:a16="http://schemas.microsoft.com/office/drawing/2014/main" id="{2B65538F-4B69-493D-AF43-81AB407DC329}"/>
                </a:ext>
              </a:extLst>
            </p:cNvPr>
            <p:cNvCxnSpPr>
              <a:cxnSpLocks/>
            </p:cNvCxnSpPr>
            <p:nvPr/>
          </p:nvCxnSpPr>
          <p:spPr bwMode="auto">
            <a:xfrm flipV="1">
              <a:off x="757180" y="3080511"/>
              <a:ext cx="250767" cy="0"/>
            </a:xfrm>
            <a:prstGeom prst="line">
              <a:avLst/>
            </a:prstGeom>
            <a:noFill/>
            <a:ln w="28575" cap="flat" cmpd="sng" algn="ctr">
              <a:solidFill>
                <a:srgbClr val="00A5E5"/>
              </a:solidFill>
              <a:prstDash val="solid"/>
              <a:round/>
              <a:headEnd type="none" w="med" len="med"/>
              <a:tailEnd type="none" w="med" len="med"/>
            </a:ln>
          </p:spPr>
        </p:cxnSp>
        <p:sp>
          <p:nvSpPr>
            <p:cNvPr id="19" name="Ellipse 14">
              <a:extLst>
                <a:ext uri="{FF2B5EF4-FFF2-40B4-BE49-F238E27FC236}">
                  <a16:creationId xmlns:a16="http://schemas.microsoft.com/office/drawing/2014/main" id="{967C0B1F-A9A0-471A-A23D-087E409723CF}"/>
                </a:ext>
              </a:extLst>
            </p:cNvPr>
            <p:cNvSpPr/>
            <p:nvPr/>
          </p:nvSpPr>
          <p:spPr bwMode="auto">
            <a:xfrm rot="20868361">
              <a:off x="601319" y="2714535"/>
              <a:ext cx="360000" cy="360000"/>
            </a:xfrm>
            <a:prstGeom prst="ellipse">
              <a:avLst/>
            </a:prstGeom>
            <a:noFill/>
            <a:ln w="50800" cap="flat" cmpd="sng" algn="ctr">
              <a:solidFill>
                <a:srgbClr val="00A5E5"/>
              </a:solidFill>
              <a:prstDash val="solid"/>
              <a:round/>
              <a:headEnd type="none" w="med" len="med"/>
              <a:tailEnd type="triangle" w="med" len="med"/>
            </a:ln>
          </p:spPr>
          <p:txBody>
            <a:bodyPr rtlCol="0" anchor="ctr"/>
            <a:lstStyle/>
            <a:p>
              <a:pPr algn="ctr"/>
              <a:endParaRPr lang="en-GB"/>
            </a:p>
          </p:txBody>
        </p:sp>
        <p:cxnSp>
          <p:nvCxnSpPr>
            <p:cNvPr id="20" name="Gerader Verbinder 29">
              <a:extLst>
                <a:ext uri="{FF2B5EF4-FFF2-40B4-BE49-F238E27FC236}">
                  <a16:creationId xmlns:a16="http://schemas.microsoft.com/office/drawing/2014/main" id="{8923E998-8CB4-457F-B918-7239091057B9}"/>
                </a:ext>
              </a:extLst>
            </p:cNvPr>
            <p:cNvCxnSpPr>
              <a:cxnSpLocks/>
            </p:cNvCxnSpPr>
            <p:nvPr/>
          </p:nvCxnSpPr>
          <p:spPr bwMode="auto">
            <a:xfrm flipV="1">
              <a:off x="944882" y="2603476"/>
              <a:ext cx="305069" cy="388582"/>
            </a:xfrm>
            <a:prstGeom prst="line">
              <a:avLst/>
            </a:prstGeom>
            <a:noFill/>
            <a:ln w="28575" cap="flat" cmpd="sng" algn="ctr">
              <a:solidFill>
                <a:srgbClr val="00A5E5"/>
              </a:solidFill>
              <a:prstDash val="solid"/>
              <a:round/>
              <a:headEnd type="none" w="med" len="med"/>
              <a:tailEnd type="none" w="med" len="med"/>
            </a:ln>
          </p:spPr>
        </p:cxnSp>
        <p:cxnSp>
          <p:nvCxnSpPr>
            <p:cNvPr id="21" name="Gerader Verbinder 25">
              <a:extLst>
                <a:ext uri="{FF2B5EF4-FFF2-40B4-BE49-F238E27FC236}">
                  <a16:creationId xmlns:a16="http://schemas.microsoft.com/office/drawing/2014/main" id="{C115D06F-4FE6-462F-9940-27BF7B081F39}"/>
                </a:ext>
              </a:extLst>
            </p:cNvPr>
            <p:cNvCxnSpPr>
              <a:cxnSpLocks/>
            </p:cNvCxnSpPr>
            <p:nvPr/>
          </p:nvCxnSpPr>
          <p:spPr bwMode="auto">
            <a:xfrm flipH="1">
              <a:off x="590002" y="2927117"/>
              <a:ext cx="0" cy="248848"/>
            </a:xfrm>
            <a:prstGeom prst="line">
              <a:avLst/>
            </a:prstGeom>
            <a:noFill/>
            <a:ln w="28575" cap="flat" cmpd="sng" algn="ctr">
              <a:solidFill>
                <a:srgbClr val="00A5E5"/>
              </a:solidFill>
              <a:prstDash val="solid"/>
              <a:round/>
              <a:headEnd type="none" w="med" len="med"/>
              <a:tailEnd type="none" w="med" len="med"/>
            </a:ln>
          </p:spPr>
        </p:cxnSp>
        <p:cxnSp>
          <p:nvCxnSpPr>
            <p:cNvPr id="22" name="Gerader Verbinder 32">
              <a:extLst>
                <a:ext uri="{FF2B5EF4-FFF2-40B4-BE49-F238E27FC236}">
                  <a16:creationId xmlns:a16="http://schemas.microsoft.com/office/drawing/2014/main" id="{1162D725-DAB7-460D-838F-D22232D498B1}"/>
                </a:ext>
              </a:extLst>
            </p:cNvPr>
            <p:cNvCxnSpPr>
              <a:cxnSpLocks/>
            </p:cNvCxnSpPr>
            <p:nvPr/>
          </p:nvCxnSpPr>
          <p:spPr bwMode="auto">
            <a:xfrm>
              <a:off x="660730" y="3044267"/>
              <a:ext cx="108000" cy="180000"/>
            </a:xfrm>
            <a:prstGeom prst="line">
              <a:avLst/>
            </a:prstGeom>
            <a:noFill/>
            <a:ln w="28575" cap="flat" cmpd="sng" algn="ctr">
              <a:solidFill>
                <a:srgbClr val="00A5E5"/>
              </a:solidFill>
              <a:prstDash val="solid"/>
              <a:round/>
              <a:headEnd type="none" w="med" len="med"/>
              <a:tailEnd type="none" w="med" len="med"/>
            </a:ln>
          </p:spPr>
        </p:cxnSp>
      </p:grpSp>
      <p:pic>
        <p:nvPicPr>
          <p:cNvPr id="23" name="Grafik 2"/>
          <p:cNvPicPr>
            <a:picLocks noChangeAspect="1"/>
          </p:cNvPicPr>
          <p:nvPr/>
        </p:nvPicPr>
        <p:blipFill>
          <a:blip r:embed="rId2"/>
          <a:stretch>
            <a:fillRect/>
          </a:stretch>
        </p:blipFill>
        <p:spPr>
          <a:xfrm>
            <a:off x="68457" y="2466546"/>
            <a:ext cx="769736" cy="457529"/>
          </a:xfrm>
          <a:prstGeom prst="rect">
            <a:avLst/>
          </a:prstGeom>
        </p:spPr>
      </p:pic>
    </p:spTree>
    <p:extLst>
      <p:ext uri="{BB962C8B-B14F-4D97-AF65-F5344CB8AC3E}">
        <p14:creationId xmlns:p14="http://schemas.microsoft.com/office/powerpoint/2010/main" val="38527551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pPr>
              <a:defRPr/>
            </a:pPr>
            <a:fld id="{F1E0BE69-7476-4EA3-919A-AD7EE24D45DF}" type="slidenum">
              <a:rPr lang="de-DE" smtClean="0"/>
              <a:pPr>
                <a:defRPr/>
              </a:pPr>
              <a:t>29</a:t>
            </a:fld>
            <a:endParaRPr lang="de-DE" dirty="0"/>
          </a:p>
        </p:txBody>
      </p:sp>
      <p:sp>
        <p:nvSpPr>
          <p:cNvPr id="5" name="Title 4"/>
          <p:cNvSpPr>
            <a:spLocks noGrp="1"/>
          </p:cNvSpPr>
          <p:nvPr>
            <p:ph type="title"/>
          </p:nvPr>
        </p:nvSpPr>
        <p:spPr/>
        <p:txBody>
          <a:bodyPr/>
          <a:lstStyle/>
          <a:p>
            <a:r>
              <a:rPr lang="en-US" dirty="0"/>
              <a:t>BESSY III </a:t>
            </a:r>
            <a:r>
              <a:rPr lang="en-DE" dirty="0"/>
              <a:t>–</a:t>
            </a:r>
            <a:r>
              <a:rPr lang="en-US" dirty="0"/>
              <a:t> </a:t>
            </a:r>
            <a:r>
              <a:rPr lang="en-US" dirty="0" smtClean="0"/>
              <a:t>CDR</a:t>
            </a:r>
            <a:endParaRPr lang="en-US" dirty="0"/>
          </a:p>
        </p:txBody>
      </p:sp>
      <p:sp>
        <p:nvSpPr>
          <p:cNvPr id="2" name="TextBox 1"/>
          <p:cNvSpPr txBox="1"/>
          <p:nvPr/>
        </p:nvSpPr>
        <p:spPr>
          <a:xfrm>
            <a:off x="395536" y="843558"/>
            <a:ext cx="6624736" cy="397031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Complementary layout of BESSY III and MLS II</a:t>
            </a:r>
            <a:br>
              <a:rPr lang="en-US" dirty="0" smtClean="0"/>
            </a:br>
            <a:r>
              <a:rPr lang="en-US" dirty="0" smtClean="0"/>
              <a:t>(spectral overlap at (0.1 </a:t>
            </a:r>
            <a:r>
              <a:rPr lang="en-DE" dirty="0" smtClean="0"/>
              <a:t>…</a:t>
            </a:r>
            <a:r>
              <a:rPr lang="en-US" dirty="0" smtClean="0"/>
              <a:t> 1) </a:t>
            </a:r>
            <a:r>
              <a:rPr lang="en-US" dirty="0" err="1" smtClean="0"/>
              <a:t>keV</a:t>
            </a:r>
            <a:r>
              <a:rPr lang="en-US" dirty="0" smtClean="0"/>
              <a:t>)</a:t>
            </a:r>
          </a:p>
          <a:p>
            <a:pPr marL="285750" indent="-285750">
              <a:buFont typeface="Arial" panose="020B0604020202020204" pitchFamily="34" charset="0"/>
              <a:buChar char="•"/>
            </a:pPr>
            <a:r>
              <a:rPr lang="en-US" dirty="0" smtClean="0"/>
              <a:t>MBA green field in Berlin </a:t>
            </a:r>
            <a:r>
              <a:rPr lang="en-US" dirty="0" err="1" smtClean="0"/>
              <a:t>Adlershof</a:t>
            </a:r>
            <a:r>
              <a:rPr lang="en-US" dirty="0" smtClean="0"/>
              <a:t> </a:t>
            </a:r>
            <a:r>
              <a:rPr lang="en-DE" dirty="0" smtClean="0">
                <a:sym typeface="Wingdings" panose="05000000000000000000" pitchFamily="2" charset="2"/>
              </a:rPr>
              <a:t></a:t>
            </a:r>
            <a:endParaRPr lang="en-US" dirty="0" smtClean="0"/>
          </a:p>
          <a:p>
            <a:pPr marL="285750" indent="-285750">
              <a:buFont typeface="Arial" panose="020B0604020202020204" pitchFamily="34" charset="0"/>
              <a:buChar char="•"/>
            </a:pPr>
            <a:r>
              <a:rPr lang="en-US" dirty="0" smtClean="0"/>
              <a:t>off-axis injection</a:t>
            </a:r>
          </a:p>
          <a:p>
            <a:pPr marL="285750" indent="-285750">
              <a:buFont typeface="Arial" panose="020B0604020202020204" pitchFamily="34" charset="0"/>
              <a:buChar char="•"/>
            </a:pPr>
            <a:r>
              <a:rPr lang="en-US" dirty="0" smtClean="0"/>
              <a:t>booster synchrotron</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selected separated function dipoles(PTB)</a:t>
            </a:r>
          </a:p>
          <a:p>
            <a:pPr marL="285750" indent="-285750">
              <a:buFont typeface="Arial" panose="020B0604020202020204" pitchFamily="34" charset="0"/>
              <a:buChar char="•"/>
            </a:pPr>
            <a:r>
              <a:rPr lang="en-US" dirty="0"/>
              <a:t>mainly out-of-vacuum E-IDs</a:t>
            </a:r>
          </a:p>
          <a:p>
            <a:pPr marL="285750" indent="-285750">
              <a:buFont typeface="Arial" panose="020B0604020202020204" pitchFamily="34" charset="0"/>
              <a:buChar char="•"/>
            </a:pPr>
            <a:r>
              <a:rPr lang="en-US" dirty="0" smtClean="0"/>
              <a:t>selected </a:t>
            </a:r>
            <a:r>
              <a:rPr lang="en-US" dirty="0"/>
              <a:t>in-vacuum IDs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grpSp>
        <p:nvGrpSpPr>
          <p:cNvPr id="6" name="Gruppieren 2"/>
          <p:cNvGrpSpPr/>
          <p:nvPr/>
        </p:nvGrpSpPr>
        <p:grpSpPr>
          <a:xfrm>
            <a:off x="7236296" y="1563638"/>
            <a:ext cx="1830552" cy="1334213"/>
            <a:chOff x="412170" y="874670"/>
            <a:chExt cx="1830552" cy="1334213"/>
          </a:xfrm>
        </p:grpSpPr>
        <p:cxnSp>
          <p:nvCxnSpPr>
            <p:cNvPr id="7" name="Gerader Verbinder 24">
              <a:extLst>
                <a:ext uri="{FF2B5EF4-FFF2-40B4-BE49-F238E27FC236}">
                  <a16:creationId xmlns:a16="http://schemas.microsoft.com/office/drawing/2014/main" id="{32C1C020-8D7C-4E1A-853A-196D5A7B04B5}"/>
                </a:ext>
              </a:extLst>
            </p:cNvPr>
            <p:cNvCxnSpPr/>
            <p:nvPr/>
          </p:nvCxnSpPr>
          <p:spPr bwMode="auto">
            <a:xfrm>
              <a:off x="1145407" y="1108568"/>
              <a:ext cx="520366" cy="0"/>
            </a:xfrm>
            <a:prstGeom prst="line">
              <a:avLst/>
            </a:prstGeom>
            <a:noFill/>
            <a:ln w="28575" cap="flat" cmpd="sng" algn="ctr">
              <a:solidFill>
                <a:srgbClr val="3BB3C2"/>
              </a:solidFill>
              <a:prstDash val="solid"/>
              <a:round/>
              <a:headEnd type="none" w="med" len="med"/>
              <a:tailEnd type="none" w="med" len="med"/>
            </a:ln>
          </p:spPr>
        </p:cxnSp>
        <p:cxnSp>
          <p:nvCxnSpPr>
            <p:cNvPr id="8" name="Gerader Verbinder 23">
              <a:extLst>
                <a:ext uri="{FF2B5EF4-FFF2-40B4-BE49-F238E27FC236}">
                  <a16:creationId xmlns:a16="http://schemas.microsoft.com/office/drawing/2014/main" id="{6C1437BF-25C8-42A3-8E34-5D8CC0674169}"/>
                </a:ext>
              </a:extLst>
            </p:cNvPr>
            <p:cNvCxnSpPr/>
            <p:nvPr/>
          </p:nvCxnSpPr>
          <p:spPr bwMode="auto">
            <a:xfrm flipV="1">
              <a:off x="643680" y="1033919"/>
              <a:ext cx="0" cy="622128"/>
            </a:xfrm>
            <a:prstGeom prst="line">
              <a:avLst/>
            </a:prstGeom>
            <a:noFill/>
            <a:ln w="28575" cap="flat" cmpd="sng" algn="ctr">
              <a:solidFill>
                <a:srgbClr val="005089"/>
              </a:solidFill>
              <a:prstDash val="solid"/>
              <a:round/>
              <a:headEnd type="none" w="med" len="med"/>
              <a:tailEnd type="none" w="med" len="med"/>
            </a:ln>
          </p:spPr>
        </p:cxnSp>
        <p:cxnSp>
          <p:nvCxnSpPr>
            <p:cNvPr id="9" name="Gerade Verbindung mit Pfeil 9">
              <a:extLst>
                <a:ext uri="{FF2B5EF4-FFF2-40B4-BE49-F238E27FC236}">
                  <a16:creationId xmlns:a16="http://schemas.microsoft.com/office/drawing/2014/main" id="{08A4565B-32F0-4F66-A4DB-656AAA61A40C}"/>
                </a:ext>
              </a:extLst>
            </p:cNvPr>
            <p:cNvCxnSpPr/>
            <p:nvPr/>
          </p:nvCxnSpPr>
          <p:spPr bwMode="auto">
            <a:xfrm flipH="1">
              <a:off x="653005" y="2208883"/>
              <a:ext cx="540000" cy="0"/>
            </a:xfrm>
            <a:prstGeom prst="straightConnector1">
              <a:avLst/>
            </a:prstGeom>
            <a:noFill/>
            <a:ln w="28575" cap="flat" cmpd="sng" algn="ctr">
              <a:solidFill>
                <a:srgbClr val="91C81F"/>
              </a:solidFill>
              <a:prstDash val="solid"/>
              <a:round/>
              <a:headEnd type="none" w="med" len="med"/>
              <a:tailEnd type="none"/>
            </a:ln>
          </p:spPr>
        </p:cxnSp>
        <p:cxnSp>
          <p:nvCxnSpPr>
            <p:cNvPr id="10" name="Gerader Verbinder 22">
              <a:extLst>
                <a:ext uri="{FF2B5EF4-FFF2-40B4-BE49-F238E27FC236}">
                  <a16:creationId xmlns:a16="http://schemas.microsoft.com/office/drawing/2014/main" id="{4AD5194B-9859-4CC6-BF27-5CC63E680A28}"/>
                </a:ext>
              </a:extLst>
            </p:cNvPr>
            <p:cNvCxnSpPr/>
            <p:nvPr/>
          </p:nvCxnSpPr>
          <p:spPr bwMode="auto">
            <a:xfrm flipH="1" flipV="1">
              <a:off x="412170" y="1550945"/>
              <a:ext cx="380025" cy="486940"/>
            </a:xfrm>
            <a:prstGeom prst="line">
              <a:avLst/>
            </a:prstGeom>
            <a:noFill/>
            <a:ln w="28575" cap="flat" cmpd="sng" algn="ctr">
              <a:solidFill>
                <a:srgbClr val="3BB3C2"/>
              </a:solidFill>
              <a:prstDash val="solid"/>
              <a:round/>
              <a:headEnd type="none" w="med" len="med"/>
              <a:tailEnd type="none" w="med" len="med"/>
            </a:ln>
          </p:spPr>
        </p:cxnSp>
        <p:cxnSp>
          <p:nvCxnSpPr>
            <p:cNvPr id="11" name="Gerader Verbinder 24">
              <a:extLst>
                <a:ext uri="{FF2B5EF4-FFF2-40B4-BE49-F238E27FC236}">
                  <a16:creationId xmlns:a16="http://schemas.microsoft.com/office/drawing/2014/main" id="{32C1C020-8D7C-4E1A-853A-196D5A7B04B5}"/>
                </a:ext>
              </a:extLst>
            </p:cNvPr>
            <p:cNvCxnSpPr/>
            <p:nvPr/>
          </p:nvCxnSpPr>
          <p:spPr bwMode="auto">
            <a:xfrm flipV="1">
              <a:off x="796171" y="874670"/>
              <a:ext cx="381838" cy="399539"/>
            </a:xfrm>
            <a:prstGeom prst="line">
              <a:avLst/>
            </a:prstGeom>
            <a:noFill/>
            <a:ln w="28575" cap="flat" cmpd="sng" algn="ctr">
              <a:solidFill>
                <a:srgbClr val="91C81F"/>
              </a:solidFill>
              <a:prstDash val="solid"/>
              <a:round/>
              <a:headEnd type="none" w="med" len="med"/>
              <a:tailEnd type="none" w="med" len="med"/>
            </a:ln>
          </p:spPr>
        </p:cxnSp>
        <p:grpSp>
          <p:nvGrpSpPr>
            <p:cNvPr id="12" name="Gruppieren 12">
              <a:extLst>
                <a:ext uri="{FF2B5EF4-FFF2-40B4-BE49-F238E27FC236}">
                  <a16:creationId xmlns:a16="http://schemas.microsoft.com/office/drawing/2014/main" id="{2612A74A-E6EB-4847-A864-EDC54D70109A}"/>
                </a:ext>
              </a:extLst>
            </p:cNvPr>
            <p:cNvGrpSpPr/>
            <p:nvPr/>
          </p:nvGrpSpPr>
          <p:grpSpPr>
            <a:xfrm>
              <a:off x="653005" y="1116047"/>
              <a:ext cx="1589717" cy="1080000"/>
              <a:chOff x="2936488" y="1546302"/>
              <a:chExt cx="1589717" cy="1080000"/>
            </a:xfrm>
          </p:grpSpPr>
          <p:cxnSp>
            <p:nvCxnSpPr>
              <p:cNvPr id="13" name="Gerader Verbinder 31">
                <a:extLst>
                  <a:ext uri="{FF2B5EF4-FFF2-40B4-BE49-F238E27FC236}">
                    <a16:creationId xmlns:a16="http://schemas.microsoft.com/office/drawing/2014/main" id="{E1F845EF-BE60-4A2C-B42E-01D9091AF695}"/>
                  </a:ext>
                </a:extLst>
              </p:cNvPr>
              <p:cNvCxnSpPr>
                <a:cxnSpLocks/>
              </p:cNvCxnSpPr>
              <p:nvPr/>
            </p:nvCxnSpPr>
            <p:spPr bwMode="auto">
              <a:xfrm>
                <a:off x="3878205" y="1709907"/>
                <a:ext cx="648000" cy="648000"/>
              </a:xfrm>
              <a:prstGeom prst="line">
                <a:avLst/>
              </a:prstGeom>
              <a:noFill/>
              <a:ln w="28575" cap="flat" cmpd="sng" algn="ctr">
                <a:solidFill>
                  <a:srgbClr val="005089"/>
                </a:solidFill>
                <a:prstDash val="solid"/>
                <a:round/>
                <a:headEnd type="none" w="med" len="med"/>
                <a:tailEnd type="none" w="med" len="med"/>
              </a:ln>
            </p:spPr>
          </p:cxnSp>
          <p:sp>
            <p:nvSpPr>
              <p:cNvPr id="14" name="Ellipse 20">
                <a:extLst>
                  <a:ext uri="{FF2B5EF4-FFF2-40B4-BE49-F238E27FC236}">
                    <a16:creationId xmlns:a16="http://schemas.microsoft.com/office/drawing/2014/main" id="{87B33865-7BCB-4805-9517-F45CA2195921}"/>
                  </a:ext>
                </a:extLst>
              </p:cNvPr>
              <p:cNvSpPr/>
              <p:nvPr/>
            </p:nvSpPr>
            <p:spPr bwMode="auto">
              <a:xfrm>
                <a:off x="2936488" y="1546302"/>
                <a:ext cx="1080000" cy="1080000"/>
              </a:xfrm>
              <a:prstGeom prst="ellipse">
                <a:avLst/>
              </a:prstGeom>
              <a:noFill/>
              <a:ln w="50800" cap="flat" cmpd="sng" algn="ctr">
                <a:solidFill>
                  <a:srgbClr val="005089"/>
                </a:solidFill>
                <a:prstDash val="solid"/>
                <a:round/>
                <a:headEnd type="none" w="med" len="med"/>
                <a:tailEnd type="triangle" w="med" len="med"/>
              </a:ln>
            </p:spPr>
            <p:txBody>
              <a:bodyPr rtlCol="0" anchor="ctr"/>
              <a:lstStyle/>
              <a:p>
                <a:pPr algn="ctr"/>
                <a:endParaRPr lang="en-GB"/>
              </a:p>
            </p:txBody>
          </p:sp>
        </p:grpSp>
      </p:grpSp>
      <p:grpSp>
        <p:nvGrpSpPr>
          <p:cNvPr id="15" name="Gruppieren 22"/>
          <p:cNvGrpSpPr/>
          <p:nvPr/>
        </p:nvGrpSpPr>
        <p:grpSpPr>
          <a:xfrm>
            <a:off x="8032599" y="3479483"/>
            <a:ext cx="659949" cy="620791"/>
            <a:chOff x="590002" y="2603476"/>
            <a:chExt cx="659949" cy="620791"/>
          </a:xfrm>
        </p:grpSpPr>
        <p:cxnSp>
          <p:nvCxnSpPr>
            <p:cNvPr id="16" name="Gerader Verbinder 27">
              <a:extLst>
                <a:ext uri="{FF2B5EF4-FFF2-40B4-BE49-F238E27FC236}">
                  <a16:creationId xmlns:a16="http://schemas.microsoft.com/office/drawing/2014/main" id="{2B65538F-4B69-493D-AF43-81AB407DC329}"/>
                </a:ext>
              </a:extLst>
            </p:cNvPr>
            <p:cNvCxnSpPr>
              <a:cxnSpLocks/>
            </p:cNvCxnSpPr>
            <p:nvPr/>
          </p:nvCxnSpPr>
          <p:spPr bwMode="auto">
            <a:xfrm flipV="1">
              <a:off x="757180" y="3080511"/>
              <a:ext cx="250767" cy="0"/>
            </a:xfrm>
            <a:prstGeom prst="line">
              <a:avLst/>
            </a:prstGeom>
            <a:noFill/>
            <a:ln w="28575" cap="flat" cmpd="sng" algn="ctr">
              <a:solidFill>
                <a:srgbClr val="00A5E5"/>
              </a:solidFill>
              <a:prstDash val="solid"/>
              <a:round/>
              <a:headEnd type="none" w="med" len="med"/>
              <a:tailEnd type="none" w="med" len="med"/>
            </a:ln>
          </p:spPr>
        </p:cxnSp>
        <p:sp>
          <p:nvSpPr>
            <p:cNvPr id="17" name="Ellipse 14">
              <a:extLst>
                <a:ext uri="{FF2B5EF4-FFF2-40B4-BE49-F238E27FC236}">
                  <a16:creationId xmlns:a16="http://schemas.microsoft.com/office/drawing/2014/main" id="{967C0B1F-A9A0-471A-A23D-087E409723CF}"/>
                </a:ext>
              </a:extLst>
            </p:cNvPr>
            <p:cNvSpPr/>
            <p:nvPr/>
          </p:nvSpPr>
          <p:spPr bwMode="auto">
            <a:xfrm rot="20868361">
              <a:off x="601319" y="2714535"/>
              <a:ext cx="360000" cy="360000"/>
            </a:xfrm>
            <a:prstGeom prst="ellipse">
              <a:avLst/>
            </a:prstGeom>
            <a:noFill/>
            <a:ln w="50800" cap="flat" cmpd="sng" algn="ctr">
              <a:solidFill>
                <a:srgbClr val="00A5E5"/>
              </a:solidFill>
              <a:prstDash val="solid"/>
              <a:round/>
              <a:headEnd type="none" w="med" len="med"/>
              <a:tailEnd type="triangle" w="med" len="med"/>
            </a:ln>
          </p:spPr>
          <p:txBody>
            <a:bodyPr rtlCol="0" anchor="ctr"/>
            <a:lstStyle/>
            <a:p>
              <a:pPr algn="ctr"/>
              <a:endParaRPr lang="en-GB"/>
            </a:p>
          </p:txBody>
        </p:sp>
        <p:cxnSp>
          <p:nvCxnSpPr>
            <p:cNvPr id="18" name="Gerader Verbinder 29">
              <a:extLst>
                <a:ext uri="{FF2B5EF4-FFF2-40B4-BE49-F238E27FC236}">
                  <a16:creationId xmlns:a16="http://schemas.microsoft.com/office/drawing/2014/main" id="{8923E998-8CB4-457F-B918-7239091057B9}"/>
                </a:ext>
              </a:extLst>
            </p:cNvPr>
            <p:cNvCxnSpPr>
              <a:cxnSpLocks/>
            </p:cNvCxnSpPr>
            <p:nvPr/>
          </p:nvCxnSpPr>
          <p:spPr bwMode="auto">
            <a:xfrm flipV="1">
              <a:off x="944882" y="2603476"/>
              <a:ext cx="305069" cy="388582"/>
            </a:xfrm>
            <a:prstGeom prst="line">
              <a:avLst/>
            </a:prstGeom>
            <a:noFill/>
            <a:ln w="28575" cap="flat" cmpd="sng" algn="ctr">
              <a:solidFill>
                <a:srgbClr val="00A5E5"/>
              </a:solidFill>
              <a:prstDash val="solid"/>
              <a:round/>
              <a:headEnd type="none" w="med" len="med"/>
              <a:tailEnd type="none" w="med" len="med"/>
            </a:ln>
          </p:spPr>
        </p:cxnSp>
        <p:cxnSp>
          <p:nvCxnSpPr>
            <p:cNvPr id="19" name="Gerader Verbinder 25">
              <a:extLst>
                <a:ext uri="{FF2B5EF4-FFF2-40B4-BE49-F238E27FC236}">
                  <a16:creationId xmlns:a16="http://schemas.microsoft.com/office/drawing/2014/main" id="{C115D06F-4FE6-462F-9940-27BF7B081F39}"/>
                </a:ext>
              </a:extLst>
            </p:cNvPr>
            <p:cNvCxnSpPr>
              <a:cxnSpLocks/>
            </p:cNvCxnSpPr>
            <p:nvPr/>
          </p:nvCxnSpPr>
          <p:spPr bwMode="auto">
            <a:xfrm flipH="1">
              <a:off x="590002" y="2927117"/>
              <a:ext cx="0" cy="248848"/>
            </a:xfrm>
            <a:prstGeom prst="line">
              <a:avLst/>
            </a:prstGeom>
            <a:noFill/>
            <a:ln w="28575" cap="flat" cmpd="sng" algn="ctr">
              <a:solidFill>
                <a:srgbClr val="00A5E5"/>
              </a:solidFill>
              <a:prstDash val="solid"/>
              <a:round/>
              <a:headEnd type="none" w="med" len="med"/>
              <a:tailEnd type="none" w="med" len="med"/>
            </a:ln>
          </p:spPr>
        </p:cxnSp>
        <p:cxnSp>
          <p:nvCxnSpPr>
            <p:cNvPr id="20" name="Gerader Verbinder 32">
              <a:extLst>
                <a:ext uri="{FF2B5EF4-FFF2-40B4-BE49-F238E27FC236}">
                  <a16:creationId xmlns:a16="http://schemas.microsoft.com/office/drawing/2014/main" id="{1162D725-DAB7-460D-838F-D22232D498B1}"/>
                </a:ext>
              </a:extLst>
            </p:cNvPr>
            <p:cNvCxnSpPr>
              <a:cxnSpLocks/>
            </p:cNvCxnSpPr>
            <p:nvPr/>
          </p:nvCxnSpPr>
          <p:spPr bwMode="auto">
            <a:xfrm>
              <a:off x="660730" y="3044267"/>
              <a:ext cx="108000" cy="180000"/>
            </a:xfrm>
            <a:prstGeom prst="line">
              <a:avLst/>
            </a:prstGeom>
            <a:noFill/>
            <a:ln w="28575" cap="flat" cmpd="sng" algn="ctr">
              <a:solidFill>
                <a:srgbClr val="00A5E5"/>
              </a:solidFill>
              <a:prstDash val="solid"/>
              <a:round/>
              <a:headEnd type="none" w="med" len="med"/>
              <a:tailEnd type="none" w="med" len="med"/>
            </a:ln>
          </p:spPr>
        </p:cxnSp>
      </p:grpSp>
    </p:spTree>
    <p:extLst>
      <p:ext uri="{BB962C8B-B14F-4D97-AF65-F5344CB8AC3E}">
        <p14:creationId xmlns:p14="http://schemas.microsoft.com/office/powerpoint/2010/main" val="40297774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431258" y="1203598"/>
            <a:ext cx="7110433" cy="3213187"/>
          </a:xfrm>
        </p:spPr>
        <p:txBody>
          <a:bodyPr/>
          <a:lstStyle/>
          <a:p>
            <a:pPr marL="0" indent="0">
              <a:buNone/>
            </a:pPr>
            <a:endParaRPr lang="en-US" dirty="0" smtClean="0"/>
          </a:p>
          <a:p>
            <a:r>
              <a:rPr lang="en-US" dirty="0" smtClean="0"/>
              <a:t>management of the COVID-19 pandemic</a:t>
            </a:r>
          </a:p>
          <a:p>
            <a:endParaRPr lang="en-US" dirty="0"/>
          </a:p>
          <a:p>
            <a:r>
              <a:rPr lang="en-US" dirty="0"/>
              <a:t>o</a:t>
            </a:r>
            <a:r>
              <a:rPr lang="en-US" dirty="0" smtClean="0"/>
              <a:t>peration status</a:t>
            </a:r>
          </a:p>
          <a:p>
            <a:endParaRPr lang="en-US" dirty="0"/>
          </a:p>
          <a:p>
            <a:r>
              <a:rPr lang="en-US" dirty="0"/>
              <a:t>u</a:t>
            </a:r>
            <a:r>
              <a:rPr lang="en-US" dirty="0" smtClean="0"/>
              <a:t>pgrades </a:t>
            </a:r>
            <a:r>
              <a:rPr lang="en-US" dirty="0"/>
              <a:t>and </a:t>
            </a:r>
            <a:r>
              <a:rPr lang="en-US" dirty="0" smtClean="0"/>
              <a:t>developments</a:t>
            </a:r>
          </a:p>
          <a:p>
            <a:endParaRPr lang="en-US" dirty="0"/>
          </a:p>
          <a:p>
            <a:r>
              <a:rPr lang="en-US" dirty="0" smtClean="0"/>
              <a:t>BESSY III CDR status</a:t>
            </a:r>
            <a:endParaRPr lang="en-US" dirty="0"/>
          </a:p>
          <a:p>
            <a:endParaRPr lang="en-US" dirty="0"/>
          </a:p>
        </p:txBody>
      </p:sp>
      <p:sp>
        <p:nvSpPr>
          <p:cNvPr id="7" name="Title 6"/>
          <p:cNvSpPr>
            <a:spLocks noGrp="1"/>
          </p:cNvSpPr>
          <p:nvPr>
            <p:ph type="title"/>
          </p:nvPr>
        </p:nvSpPr>
        <p:spPr/>
        <p:txBody>
          <a:bodyPr/>
          <a:lstStyle/>
          <a:p>
            <a:r>
              <a:rPr lang="en-US" dirty="0" smtClean="0"/>
              <a:t>Outline</a:t>
            </a:r>
            <a:endParaRPr lang="en-US" dirty="0"/>
          </a:p>
        </p:txBody>
      </p:sp>
      <p:sp>
        <p:nvSpPr>
          <p:cNvPr id="3" name="Slide Number Placeholder 2"/>
          <p:cNvSpPr>
            <a:spLocks noGrp="1"/>
          </p:cNvSpPr>
          <p:nvPr>
            <p:ph type="sldNum" sz="quarter" idx="4294967295"/>
          </p:nvPr>
        </p:nvSpPr>
        <p:spPr>
          <a:xfrm>
            <a:off x="7010400" y="4767263"/>
            <a:ext cx="2133600" cy="274637"/>
          </a:xfrm>
        </p:spPr>
        <p:txBody>
          <a:bodyPr/>
          <a:lstStyle/>
          <a:p>
            <a:pPr>
              <a:defRPr/>
            </a:pPr>
            <a:fld id="{4E136289-4C14-4E40-BEFE-2E2ECD9CBB74}" type="slidenum">
              <a:rPr lang="de-DE" smtClean="0"/>
              <a:pPr>
                <a:defRPr/>
              </a:pPr>
              <a:t>3</a:t>
            </a:fld>
            <a:endParaRPr lang="de-DE" dirty="0"/>
          </a:p>
        </p:txBody>
      </p:sp>
    </p:spTree>
    <p:extLst>
      <p:ext uri="{BB962C8B-B14F-4D97-AF65-F5344CB8AC3E}">
        <p14:creationId xmlns:p14="http://schemas.microsoft.com/office/powerpoint/2010/main" val="27303025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pPr>
              <a:defRPr/>
            </a:pPr>
            <a:fld id="{F1E0BE69-7476-4EA3-919A-AD7EE24D45DF}" type="slidenum">
              <a:rPr lang="de-DE" smtClean="0"/>
              <a:pPr>
                <a:defRPr/>
              </a:pPr>
              <a:t>30</a:t>
            </a:fld>
            <a:endParaRPr lang="de-DE" dirty="0"/>
          </a:p>
        </p:txBody>
      </p:sp>
      <p:sp>
        <p:nvSpPr>
          <p:cNvPr id="5" name="Title 4"/>
          <p:cNvSpPr>
            <a:spLocks noGrp="1"/>
          </p:cNvSpPr>
          <p:nvPr>
            <p:ph type="title"/>
          </p:nvPr>
        </p:nvSpPr>
        <p:spPr/>
        <p:txBody>
          <a:bodyPr/>
          <a:lstStyle/>
          <a:p>
            <a:endParaRPr lang="en-US"/>
          </a:p>
        </p:txBody>
      </p:sp>
      <p:pic>
        <p:nvPicPr>
          <p:cNvPr id="6" name="Grafik 2">
            <a:extLst>
              <a:ext uri="{FF2B5EF4-FFF2-40B4-BE49-F238E27FC236}">
                <a16:creationId xmlns:a16="http://schemas.microsoft.com/office/drawing/2014/main" id="{280BC1C7-F9AE-45D6-9F7B-02FED6184100}"/>
              </a:ext>
            </a:extLst>
          </p:cNvPr>
          <p:cNvPicPr>
            <a:picLocks noChangeAspect="1"/>
          </p:cNvPicPr>
          <p:nvPr/>
        </p:nvPicPr>
        <p:blipFill>
          <a:blip r:embed="rId2"/>
          <a:stretch>
            <a:fillRect/>
          </a:stretch>
        </p:blipFill>
        <p:spPr>
          <a:xfrm>
            <a:off x="4686135" y="1063670"/>
            <a:ext cx="3844200" cy="3844200"/>
          </a:xfrm>
          <a:prstGeom prst="rect">
            <a:avLst/>
          </a:prstGeom>
          <a:ln>
            <a:solidFill>
              <a:schemeClr val="tx1"/>
            </a:solidFill>
          </a:ln>
        </p:spPr>
      </p:pic>
      <p:sp>
        <p:nvSpPr>
          <p:cNvPr id="7" name="Google Shape;87;p13"/>
          <p:cNvSpPr txBox="1"/>
          <p:nvPr/>
        </p:nvSpPr>
        <p:spPr>
          <a:xfrm>
            <a:off x="4686134" y="666150"/>
            <a:ext cx="4457866" cy="33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dirty="0">
                <a:latin typeface="Calibri" pitchFamily="34" charset="0"/>
              </a:rPr>
              <a:t>Average spectral brilliance BESSY II / BESSY III</a:t>
            </a:r>
            <a:endParaRPr dirty="0">
              <a:latin typeface="Calibri" pitchFamily="34" charset="0"/>
            </a:endParaRPr>
          </a:p>
        </p:txBody>
      </p:sp>
      <p:sp>
        <p:nvSpPr>
          <p:cNvPr id="8" name="Google Shape;91;p13"/>
          <p:cNvSpPr txBox="1"/>
          <p:nvPr/>
        </p:nvSpPr>
        <p:spPr>
          <a:xfrm>
            <a:off x="5962816" y="3739070"/>
            <a:ext cx="1727700" cy="457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000"/>
              <a:t>B2: betaxy = 0.3m , 21.0 m</a:t>
            </a:r>
            <a:endParaRPr sz="1000"/>
          </a:p>
          <a:p>
            <a:pPr marL="0" lvl="0" indent="0" algn="l" rtl="0">
              <a:spcBef>
                <a:spcPts val="0"/>
              </a:spcBef>
              <a:spcAft>
                <a:spcPts val="0"/>
              </a:spcAft>
              <a:buNone/>
            </a:pPr>
            <a:r>
              <a:rPr lang="en-GB" sz="1000"/>
              <a:t>B3: betaxy = 1.0m, 3.0m</a:t>
            </a:r>
            <a:endParaRPr sz="1000"/>
          </a:p>
        </p:txBody>
      </p:sp>
      <p:pic>
        <p:nvPicPr>
          <p:cNvPr id="9" name="Google Shape;79;p12">
            <a:extLst>
              <a:ext uri="{FF2B5EF4-FFF2-40B4-BE49-F238E27FC236}">
                <a16:creationId xmlns:a16="http://schemas.microsoft.com/office/drawing/2014/main" id="{1E553CD8-3E6E-4D38-87E3-E35926200C7B}"/>
              </a:ext>
            </a:extLst>
          </p:cNvPr>
          <p:cNvPicPr preferRelativeResize="0"/>
          <p:nvPr/>
        </p:nvPicPr>
        <p:blipFill>
          <a:blip r:embed="rId3">
            <a:alphaModFix/>
          </a:blip>
          <a:stretch>
            <a:fillRect/>
          </a:stretch>
        </p:blipFill>
        <p:spPr>
          <a:xfrm>
            <a:off x="447275" y="1063670"/>
            <a:ext cx="3844200" cy="3844200"/>
          </a:xfrm>
          <a:prstGeom prst="rect">
            <a:avLst/>
          </a:prstGeom>
          <a:noFill/>
          <a:ln w="9525" cap="flat" cmpd="sng">
            <a:solidFill>
              <a:schemeClr val="dk2"/>
            </a:solidFill>
            <a:prstDash val="solid"/>
            <a:round/>
            <a:headEnd type="none" w="sm" len="sm"/>
            <a:tailEnd type="none" w="sm" len="sm"/>
          </a:ln>
        </p:spPr>
      </p:pic>
      <p:sp>
        <p:nvSpPr>
          <p:cNvPr id="10" name="Google Shape;77;p12">
            <a:extLst>
              <a:ext uri="{FF2B5EF4-FFF2-40B4-BE49-F238E27FC236}">
                <a16:creationId xmlns:a16="http://schemas.microsoft.com/office/drawing/2014/main" id="{F77FD506-4557-4C71-93D3-13B5F1C81E47}"/>
              </a:ext>
            </a:extLst>
          </p:cNvPr>
          <p:cNvSpPr txBox="1"/>
          <p:nvPr/>
        </p:nvSpPr>
        <p:spPr>
          <a:xfrm>
            <a:off x="447275" y="666150"/>
            <a:ext cx="3844200" cy="33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dirty="0">
                <a:latin typeface="Calibri" pitchFamily="34" charset="0"/>
              </a:rPr>
              <a:t>Average spectral brilliance MLS / MLS II</a:t>
            </a:r>
            <a:endParaRPr dirty="0">
              <a:latin typeface="Calibri" pitchFamily="34" charset="0"/>
            </a:endParaRPr>
          </a:p>
        </p:txBody>
      </p:sp>
    </p:spTree>
    <p:extLst>
      <p:ext uri="{BB962C8B-B14F-4D97-AF65-F5344CB8AC3E}">
        <p14:creationId xmlns:p14="http://schemas.microsoft.com/office/powerpoint/2010/main" val="31106082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95536" y="771550"/>
            <a:ext cx="7110433" cy="3939540"/>
          </a:xfrm>
        </p:spPr>
        <p:txBody>
          <a:bodyPr/>
          <a:lstStyle/>
          <a:p>
            <a:r>
              <a:rPr lang="en-US" dirty="0" smtClean="0"/>
              <a:t>Corona virus measures dominate daily life at BESSY II</a:t>
            </a:r>
          </a:p>
          <a:p>
            <a:r>
              <a:rPr lang="en-US" dirty="0" smtClean="0"/>
              <a:t>BESSY II target reliability preserved (98.5%)</a:t>
            </a:r>
          </a:p>
          <a:p>
            <a:r>
              <a:rPr lang="en-US" dirty="0" smtClean="0"/>
              <a:t>long shutdown, fast recovery</a:t>
            </a:r>
          </a:p>
          <a:p>
            <a:r>
              <a:rPr lang="en-US" dirty="0" smtClean="0"/>
              <a:t>refurbishment ongoing</a:t>
            </a:r>
          </a:p>
          <a:p>
            <a:endParaRPr lang="en-US" dirty="0" smtClean="0"/>
          </a:p>
          <a:p>
            <a:r>
              <a:rPr lang="en-US" dirty="0" smtClean="0"/>
              <a:t>investigating resonant skew excitation to reduce hor. Emittance</a:t>
            </a:r>
          </a:p>
          <a:p>
            <a:r>
              <a:rPr lang="en-US" dirty="0" smtClean="0"/>
              <a:t>increased the number of slicing bunches (3-&gt;7), investigated PPRE</a:t>
            </a:r>
          </a:p>
          <a:p>
            <a:r>
              <a:rPr lang="en-US" dirty="0" smtClean="0"/>
              <a:t>picking up efforts towards a digital twin</a:t>
            </a:r>
          </a:p>
          <a:p>
            <a:endParaRPr lang="en-US" dirty="0"/>
          </a:p>
          <a:p>
            <a:r>
              <a:rPr lang="en-US" dirty="0" smtClean="0"/>
              <a:t>BESSY III </a:t>
            </a:r>
            <a:r>
              <a:rPr lang="en-US" dirty="0" err="1" smtClean="0"/>
              <a:t>conceptional</a:t>
            </a:r>
            <a:r>
              <a:rPr lang="en-US" dirty="0" smtClean="0"/>
              <a:t> design process started</a:t>
            </a:r>
          </a:p>
          <a:p>
            <a:r>
              <a:rPr lang="en-US" dirty="0" smtClean="0"/>
              <a:t>ARD / prototyping </a:t>
            </a:r>
            <a:r>
              <a:rPr lang="en-US" dirty="0" err="1" smtClean="0"/>
              <a:t>refocussed</a:t>
            </a:r>
            <a:endParaRPr lang="en-US" dirty="0" smtClean="0"/>
          </a:p>
        </p:txBody>
      </p:sp>
      <p:sp>
        <p:nvSpPr>
          <p:cNvPr id="4" name="Slide Number Placeholder 3"/>
          <p:cNvSpPr>
            <a:spLocks noGrp="1"/>
          </p:cNvSpPr>
          <p:nvPr>
            <p:ph type="sldNum" sz="quarter" idx="14"/>
          </p:nvPr>
        </p:nvSpPr>
        <p:spPr/>
        <p:txBody>
          <a:bodyPr/>
          <a:lstStyle/>
          <a:p>
            <a:pPr>
              <a:defRPr/>
            </a:pPr>
            <a:fld id="{F1E0BE69-7476-4EA3-919A-AD7EE24D45DF}" type="slidenum">
              <a:rPr lang="de-DE" smtClean="0"/>
              <a:pPr>
                <a:defRPr/>
              </a:pPr>
              <a:t>31</a:t>
            </a:fld>
            <a:endParaRPr lang="de-DE" dirty="0"/>
          </a:p>
        </p:txBody>
      </p:sp>
      <p:sp>
        <p:nvSpPr>
          <p:cNvPr id="5" name="Title 4"/>
          <p:cNvSpPr>
            <a:spLocks noGrp="1"/>
          </p:cNvSpPr>
          <p:nvPr>
            <p:ph type="title"/>
          </p:nvPr>
        </p:nvSpPr>
        <p:spPr/>
        <p:txBody>
          <a:bodyPr/>
          <a:lstStyle/>
          <a:p>
            <a:r>
              <a:rPr lang="en-US" dirty="0" smtClean="0"/>
              <a:t>Summary</a:t>
            </a:r>
            <a:endParaRPr lang="en-US" dirty="0"/>
          </a:p>
        </p:txBody>
      </p:sp>
    </p:spTree>
    <p:extLst>
      <p:ext uri="{BB962C8B-B14F-4D97-AF65-F5344CB8AC3E}">
        <p14:creationId xmlns:p14="http://schemas.microsoft.com/office/powerpoint/2010/main" val="13508037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pPr>
              <a:defRPr/>
            </a:pPr>
            <a:fld id="{F1E0BE69-7476-4EA3-919A-AD7EE24D45DF}" type="slidenum">
              <a:rPr lang="de-DE" smtClean="0"/>
              <a:pPr>
                <a:defRPr/>
              </a:pPr>
              <a:t>32</a:t>
            </a:fld>
            <a:endParaRPr lang="de-DE" dirty="0"/>
          </a:p>
        </p:txBody>
      </p:sp>
      <p:sp>
        <p:nvSpPr>
          <p:cNvPr id="5" name="Title 4"/>
          <p:cNvSpPr>
            <a:spLocks noGrp="1"/>
          </p:cNvSpPr>
          <p:nvPr>
            <p:ph type="title"/>
          </p:nvPr>
        </p:nvSpPr>
        <p:spPr/>
        <p:txBody>
          <a:bodyPr/>
          <a:lstStyle/>
          <a:p>
            <a:r>
              <a:rPr lang="en-US" dirty="0" smtClean="0"/>
              <a:t>ACKNOWLEDGEMENT</a:t>
            </a:r>
            <a:endParaRPr lang="en-US" dirty="0"/>
          </a:p>
        </p:txBody>
      </p:sp>
      <p:sp>
        <p:nvSpPr>
          <p:cNvPr id="6" name="Text Placeholder 4"/>
          <p:cNvSpPr>
            <a:spLocks noGrp="1"/>
          </p:cNvSpPr>
          <p:nvPr>
            <p:ph type="body" sz="quarter" idx="13"/>
          </p:nvPr>
        </p:nvSpPr>
        <p:spPr>
          <a:xfrm>
            <a:off x="395536" y="843558"/>
            <a:ext cx="8136904" cy="4056495"/>
          </a:xfrm>
        </p:spPr>
        <p:txBody>
          <a:bodyPr/>
          <a:lstStyle/>
          <a:p>
            <a:r>
              <a:rPr lang="de-DE" sz="1000" dirty="0" smtClean="0">
                <a:latin typeface="Century Gothic" panose="020B0502020202020204" pitchFamily="34" charset="0"/>
              </a:rPr>
              <a:t>Michael Abo-Bakr, Wolfgang Anders, Felix Andreas, Terry Atkinson, Yvonne Bergmann, Thomas Birke, Daniel Böhlick, Anne Bundels, Markus Bürger, Rober Burneleit, Emanuel Cambas, Mathias Diehn, Marc Dirsat, Olaf Dreßler, Michael Edling, Silvio Ehlert, Dan Eichel, Volker Dürr, Pablo Echevarria, Fjodor Falkenstern, Jörg Feikes, Nadine Fischer, Roland Fleischhauer, Andre Frahm, Benjamin Franksen, Sabine Giray, Holger Glass, Hans-Walter Glock, Felix Glöckner, Anny Gora, Rainer Görgen, Paul Goslawski, Mario Haucke, Jochen Heinrich, Svenja Heling, Andreas Heugel, Harry Hoffmann, Falk Hoffmann, Karsten Holldack, Holger Huck, Ji-Gwang Hwang, Andreas Jankowiak, Christian Jung, Christian Kalus, Jens Knobloch, Jörg Kolbe, Marten Koopmans, Bernhard Kuner, Jens Kuszynski, Victoria Laux, Nicole Leuschner, Ji Li, Klaus Ludwig, Michael Markert, Aleksandr Matveenko, Meghan McAteer, Tom Mertens, Gert Meyer, Gregor Mielczareck, Ingo Müller, Roland Müller, Christian Nass, Klaus Ott, Fabian Pflocksch, Lutz Pichl, Henry Plötz, Markus Ries, Daniel Romeo, Stefan Rotterdam, Roswitha Schabardin, Andreas Schälicke, Tobias Schneegans, Günter Schindhelm, Ines Seiler, Gregor Schiwietz, Bernhard Schriefer, Thomas Schröter, Michael Schuster, Dirk Schüler, Hannes Stein, Tom Struppert, Ervis Suljoti, Yegor Tamashevich, Michael Ulrich, Stefan Wiese, Daniel Wolk, Antje Vollmer, Sven Wrede, Nora Wunderer </a:t>
            </a:r>
            <a:r>
              <a:rPr lang="en-DE" sz="1000" dirty="0" smtClean="0">
                <a:latin typeface="Century Gothic" panose="020B0502020202020204" pitchFamily="34" charset="0"/>
              </a:rPr>
              <a:t>…</a:t>
            </a:r>
            <a:r>
              <a:rPr lang="en-GB" sz="1000" dirty="0" smtClean="0">
                <a:latin typeface="Century Gothic" panose="020B0502020202020204" pitchFamily="34" charset="0"/>
              </a:rPr>
              <a:t> and many more</a:t>
            </a:r>
            <a:endParaRPr lang="de-DE" sz="1000" dirty="0" smtClean="0">
              <a:latin typeface="Century Gothic" panose="020B0502020202020204" pitchFamily="34" charset="0"/>
            </a:endParaRPr>
          </a:p>
          <a:p>
            <a:endParaRPr lang="en-US" dirty="0" smtClean="0"/>
          </a:p>
        </p:txBody>
      </p:sp>
    </p:spTree>
    <p:extLst>
      <p:ext uri="{BB962C8B-B14F-4D97-AF65-F5344CB8AC3E}">
        <p14:creationId xmlns:p14="http://schemas.microsoft.com/office/powerpoint/2010/main" val="4715582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pPr>
              <a:defRPr/>
            </a:pPr>
            <a:fld id="{F1E0BE69-7476-4EA3-919A-AD7EE24D45DF}" type="slidenum">
              <a:rPr lang="de-DE" smtClean="0"/>
              <a:pPr>
                <a:defRPr/>
              </a:pPr>
              <a:t>33</a:t>
            </a:fld>
            <a:endParaRPr lang="de-DE" dirty="0"/>
          </a:p>
        </p:txBody>
      </p:sp>
      <p:sp>
        <p:nvSpPr>
          <p:cNvPr id="5" name="Title 4"/>
          <p:cNvSpPr>
            <a:spLocks noGrp="1"/>
          </p:cNvSpPr>
          <p:nvPr>
            <p:ph type="title"/>
          </p:nvPr>
        </p:nvSpPr>
        <p:spPr/>
        <p:txBody>
          <a:bodyPr/>
          <a:lstStyle/>
          <a:p>
            <a:r>
              <a:rPr lang="en-US" dirty="0" smtClean="0"/>
              <a:t>THANK YOU FOR YOUR ATTENTION</a:t>
            </a:r>
            <a:endParaRPr lang="en-US" dirty="0"/>
          </a:p>
        </p:txBody>
      </p:sp>
      <p:pic>
        <p:nvPicPr>
          <p:cNvPr id="6" name="Grafik 3"/>
          <p:cNvPicPr>
            <a:picLocks noChangeAspect="1"/>
          </p:cNvPicPr>
          <p:nvPr/>
        </p:nvPicPr>
        <p:blipFill>
          <a:blip r:embed="rId2"/>
          <a:stretch>
            <a:fillRect/>
          </a:stretch>
        </p:blipFill>
        <p:spPr>
          <a:xfrm>
            <a:off x="1259632" y="699542"/>
            <a:ext cx="6048936" cy="4073043"/>
          </a:xfrm>
          <a:prstGeom prst="rect">
            <a:avLst/>
          </a:prstGeom>
        </p:spPr>
      </p:pic>
    </p:spTree>
    <p:extLst>
      <p:ext uri="{BB962C8B-B14F-4D97-AF65-F5344CB8AC3E}">
        <p14:creationId xmlns:p14="http://schemas.microsoft.com/office/powerpoint/2010/main" val="3107367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491880" y="2355726"/>
            <a:ext cx="3538538" cy="283411"/>
          </a:xfrm>
        </p:spPr>
        <p:txBody>
          <a:bodyPr/>
          <a:lstStyle/>
          <a:p>
            <a:r>
              <a:rPr lang="en-US" dirty="0" smtClean="0"/>
              <a:t>Backup</a:t>
            </a:r>
            <a:endParaRPr lang="en-US" dirty="0"/>
          </a:p>
        </p:txBody>
      </p:sp>
      <p:sp>
        <p:nvSpPr>
          <p:cNvPr id="6" name="Slide Number Placeholder 5"/>
          <p:cNvSpPr>
            <a:spLocks noGrp="1"/>
          </p:cNvSpPr>
          <p:nvPr>
            <p:ph type="sldNum" sz="quarter" idx="4294967295"/>
          </p:nvPr>
        </p:nvSpPr>
        <p:spPr>
          <a:xfrm>
            <a:off x="6796088" y="4767263"/>
            <a:ext cx="2133600" cy="273844"/>
          </a:xfrm>
        </p:spPr>
        <p:txBody>
          <a:bodyPr/>
          <a:lstStyle/>
          <a:p>
            <a:pPr>
              <a:defRPr/>
            </a:pPr>
            <a:fld id="{56BF92B6-16EB-4A57-9753-53316E595F6B}" type="slidenum">
              <a:rPr lang="de-DE" smtClean="0"/>
              <a:pPr>
                <a:defRPr/>
              </a:pPr>
              <a:t>34</a:t>
            </a:fld>
            <a:endParaRPr lang="de-DE" dirty="0"/>
          </a:p>
        </p:txBody>
      </p:sp>
    </p:spTree>
    <p:extLst>
      <p:ext uri="{BB962C8B-B14F-4D97-AF65-F5344CB8AC3E}">
        <p14:creationId xmlns:p14="http://schemas.microsoft.com/office/powerpoint/2010/main" val="2460328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139952" y="1819380"/>
            <a:ext cx="7110433" cy="1760482"/>
          </a:xfrm>
        </p:spPr>
        <p:txBody>
          <a:bodyPr/>
          <a:lstStyle/>
          <a:p>
            <a:r>
              <a:rPr lang="en-US" dirty="0"/>
              <a:t>r</a:t>
            </a:r>
            <a:r>
              <a:rPr lang="en-US" dirty="0" smtClean="0"/>
              <a:t>ep. rate limited to 6kHz by laser</a:t>
            </a:r>
          </a:p>
          <a:p>
            <a:r>
              <a:rPr lang="en-US" dirty="0" smtClean="0"/>
              <a:t>S/N dominated by halo-dynamics</a:t>
            </a:r>
          </a:p>
          <a:p>
            <a:r>
              <a:rPr lang="en-US" dirty="0"/>
              <a:t>b</a:t>
            </a:r>
            <a:r>
              <a:rPr lang="en-US" dirty="0" smtClean="0"/>
              <a:t>unch number increased from 3 to 7</a:t>
            </a:r>
          </a:p>
          <a:p>
            <a:r>
              <a:rPr lang="en-US" dirty="0"/>
              <a:t>b</a:t>
            </a:r>
            <a:r>
              <a:rPr lang="en-US" dirty="0" smtClean="0"/>
              <a:t>unch current decreased from 4 mA to 3 mA</a:t>
            </a:r>
          </a:p>
          <a:p>
            <a:pPr marL="0" indent="0">
              <a:buNone/>
            </a:pPr>
            <a:endParaRPr lang="en-US" dirty="0"/>
          </a:p>
        </p:txBody>
      </p:sp>
      <p:sp>
        <p:nvSpPr>
          <p:cNvPr id="4" name="Slide Number Placeholder 3"/>
          <p:cNvSpPr>
            <a:spLocks noGrp="1"/>
          </p:cNvSpPr>
          <p:nvPr>
            <p:ph type="sldNum" sz="quarter" idx="14"/>
          </p:nvPr>
        </p:nvSpPr>
        <p:spPr/>
        <p:txBody>
          <a:bodyPr/>
          <a:lstStyle/>
          <a:p>
            <a:pPr>
              <a:defRPr/>
            </a:pPr>
            <a:fld id="{F1E0BE69-7476-4EA3-919A-AD7EE24D45DF}" type="slidenum">
              <a:rPr lang="de-DE" smtClean="0"/>
              <a:pPr>
                <a:defRPr/>
              </a:pPr>
              <a:t>35</a:t>
            </a:fld>
            <a:endParaRPr lang="de-DE" dirty="0"/>
          </a:p>
        </p:txBody>
      </p:sp>
      <p:sp>
        <p:nvSpPr>
          <p:cNvPr id="5" name="Title 4"/>
          <p:cNvSpPr>
            <a:spLocks noGrp="1"/>
          </p:cNvSpPr>
          <p:nvPr>
            <p:ph type="title"/>
          </p:nvPr>
        </p:nvSpPr>
        <p:spPr/>
        <p:txBody>
          <a:bodyPr/>
          <a:lstStyle/>
          <a:p>
            <a:r>
              <a:rPr lang="en-US" dirty="0"/>
              <a:t>m</a:t>
            </a:r>
            <a:r>
              <a:rPr lang="en-US" dirty="0" smtClean="0"/>
              <a:t>ore slicing bunches (3</a:t>
            </a:r>
            <a:r>
              <a:rPr lang="en-DE" dirty="0" smtClean="0">
                <a:sym typeface="Wingdings" panose="05000000000000000000" pitchFamily="2" charset="2"/>
              </a:rPr>
              <a:t></a:t>
            </a:r>
            <a:r>
              <a:rPr lang="en-US" dirty="0" smtClean="0">
                <a:sym typeface="Wingdings" panose="05000000000000000000" pitchFamily="2" charset="2"/>
              </a:rPr>
              <a:t>7</a:t>
            </a:r>
            <a:r>
              <a:rPr lang="en-US" dirty="0" smtClean="0"/>
              <a:t>) implemented for user operation</a:t>
            </a:r>
            <a:endParaRPr lang="en-US" dirty="0"/>
          </a:p>
        </p:txBody>
      </p:sp>
      <p:pic>
        <p:nvPicPr>
          <p:cNvPr id="6" name="Picture 5"/>
          <p:cNvPicPr>
            <a:picLocks noChangeAspect="1"/>
          </p:cNvPicPr>
          <p:nvPr/>
        </p:nvPicPr>
        <p:blipFill rotWithShape="1">
          <a:blip r:embed="rId2"/>
          <a:srcRect t="4512" b="5257"/>
          <a:stretch/>
        </p:blipFill>
        <p:spPr>
          <a:xfrm>
            <a:off x="4751307" y="3420099"/>
            <a:ext cx="4272910" cy="1214941"/>
          </a:xfrm>
          <a:prstGeom prst="rect">
            <a:avLst/>
          </a:prstGeom>
        </p:spPr>
      </p:pic>
      <p:pic>
        <p:nvPicPr>
          <p:cNvPr id="12" name="Picture 11"/>
          <p:cNvPicPr>
            <a:picLocks noChangeAspect="1"/>
          </p:cNvPicPr>
          <p:nvPr/>
        </p:nvPicPr>
        <p:blipFill>
          <a:blip r:embed="rId3"/>
          <a:stretch>
            <a:fillRect/>
          </a:stretch>
        </p:blipFill>
        <p:spPr>
          <a:xfrm>
            <a:off x="179512" y="3402926"/>
            <a:ext cx="4142617" cy="1258699"/>
          </a:xfrm>
          <a:prstGeom prst="rect">
            <a:avLst/>
          </a:prstGeom>
        </p:spPr>
      </p:pic>
      <p:sp>
        <p:nvSpPr>
          <p:cNvPr id="14" name="Right Arrow 13"/>
          <p:cNvSpPr/>
          <p:nvPr/>
        </p:nvSpPr>
        <p:spPr>
          <a:xfrm>
            <a:off x="4427984" y="3402926"/>
            <a:ext cx="323323" cy="1185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stretch>
            <a:fillRect/>
          </a:stretch>
        </p:blipFill>
        <p:spPr>
          <a:xfrm>
            <a:off x="179512" y="667772"/>
            <a:ext cx="3600399" cy="2696066"/>
          </a:xfrm>
          <a:prstGeom prst="rect">
            <a:avLst/>
          </a:prstGeom>
        </p:spPr>
      </p:pic>
      <p:sp>
        <p:nvSpPr>
          <p:cNvPr id="16" name="Text Placeholder 2"/>
          <p:cNvSpPr txBox="1">
            <a:spLocks/>
          </p:cNvSpPr>
          <p:nvPr/>
        </p:nvSpPr>
        <p:spPr>
          <a:xfrm>
            <a:off x="3850981" y="664778"/>
            <a:ext cx="5173236" cy="923330"/>
          </a:xfrm>
          <a:prstGeom prst="rect">
            <a:avLst/>
          </a:prstGeom>
        </p:spPr>
        <p:txBody>
          <a:bodyPr vert="horz" lIns="0" tIns="0" rIns="0" bIns="0" rtlCol="0">
            <a:spAutoFit/>
          </a:bodyPr>
          <a:lstStyle>
            <a:lvl1pPr marL="265113" indent="-265113" algn="l" rtl="0" eaLnBrk="0" fontAlgn="base" hangingPunct="0">
              <a:lnSpc>
                <a:spcPts val="2400"/>
              </a:lnSpc>
              <a:spcBef>
                <a:spcPct val="20000"/>
              </a:spcBef>
              <a:spcAft>
                <a:spcPct val="0"/>
              </a:spcAft>
              <a:buFont typeface="Arial" pitchFamily="34" charset="0"/>
              <a:buChar char="•"/>
              <a:defRPr sz="1800" b="0" kern="1200" cap="none" baseline="0">
                <a:solidFill>
                  <a:schemeClr val="tx1"/>
                </a:solidFill>
                <a:latin typeface="Arial" pitchFamily="34" charset="0"/>
                <a:ea typeface="+mn-ea"/>
                <a:cs typeface="Arial" pitchFamily="34" charset="0"/>
              </a:defRPr>
            </a:lvl1pPr>
            <a:lvl2pPr marL="742950" indent="-285750" algn="l" rtl="0" eaLnBrk="0" fontAlgn="base" hangingPunct="0">
              <a:lnSpc>
                <a:spcPts val="2400"/>
              </a:lnSpc>
              <a:spcBef>
                <a:spcPct val="20000"/>
              </a:spcBef>
              <a:spcAft>
                <a:spcPct val="0"/>
              </a:spcAft>
              <a:buFont typeface="Arial" pitchFamily="34" charset="0"/>
              <a:buChar char="•"/>
              <a:defRPr b="1" kern="1200">
                <a:solidFill>
                  <a:schemeClr val="tx1"/>
                </a:solidFill>
                <a:latin typeface="Arial" pitchFamily="34" charset="0"/>
                <a:ea typeface="+mn-ea"/>
                <a:cs typeface="Arial" pitchFamily="34" charset="0"/>
              </a:defRPr>
            </a:lvl2pPr>
            <a:lvl3pPr marL="5922963" indent="-180975" algn="l" rtl="0" eaLnBrk="0" fontAlgn="base" hangingPunct="0">
              <a:spcBef>
                <a:spcPct val="20000"/>
              </a:spcBef>
              <a:spcAft>
                <a:spcPct val="0"/>
              </a:spcAft>
              <a:buFont typeface="Arial" charset="0"/>
              <a:buChar char="•"/>
              <a:tabLst>
                <a:tab pos="1169988" algn="l"/>
              </a:tabLst>
              <a:defRPr b="1" kern="1200">
                <a:solidFill>
                  <a:schemeClr val="tx1"/>
                </a:solidFill>
                <a:latin typeface="Arial" pitchFamily="34" charset="0"/>
                <a:ea typeface="+mn-ea"/>
                <a:cs typeface="Arial" pitchFamily="34" charset="0"/>
              </a:defRPr>
            </a:lvl3pPr>
            <a:lvl4pPr marL="1600200" indent="3248025" algn="l" rtl="0" eaLnBrk="0" fontAlgn="base" hangingPunct="0">
              <a:spcBef>
                <a:spcPct val="20000"/>
              </a:spcBef>
              <a:spcAft>
                <a:spcPct val="0"/>
              </a:spcAft>
              <a:buFont typeface="Arial" charset="0"/>
              <a:defRPr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dirty="0" err="1" smtClean="0"/>
              <a:t>FemtoSpeX</a:t>
            </a:r>
            <a:r>
              <a:rPr lang="en-US" sz="1400" dirty="0" smtClean="0"/>
              <a:t>: a versatile optical pump–soft X-ray probe facility with 100 fs X-ray pulses of variable polarization</a:t>
            </a:r>
            <a:br>
              <a:rPr lang="en-US" sz="1400" dirty="0" smtClean="0"/>
            </a:br>
            <a:r>
              <a:rPr lang="en-US" sz="1400" dirty="0" smtClean="0"/>
              <a:t>K. </a:t>
            </a:r>
            <a:r>
              <a:rPr lang="en-US" sz="1400" dirty="0" err="1" smtClean="0"/>
              <a:t>Holldack</a:t>
            </a:r>
            <a:r>
              <a:rPr lang="en-US" sz="1400" dirty="0" smtClean="0"/>
              <a:t> et al., </a:t>
            </a:r>
            <a:r>
              <a:rPr lang="sv-SE" sz="1400" dirty="0" smtClean="0"/>
              <a:t>J. Synchrotron Rad. (2014). 21, 1090–1104</a:t>
            </a:r>
            <a:endParaRPr lang="en-US" sz="1400" dirty="0"/>
          </a:p>
        </p:txBody>
      </p:sp>
    </p:spTree>
    <p:extLst>
      <p:ext uri="{BB962C8B-B14F-4D97-AF65-F5344CB8AC3E}">
        <p14:creationId xmlns:p14="http://schemas.microsoft.com/office/powerpoint/2010/main" val="18492187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3"/>
          <p:cNvPicPr>
            <a:picLocks noChangeAspect="1"/>
          </p:cNvPicPr>
          <p:nvPr/>
        </p:nvPicPr>
        <p:blipFill>
          <a:blip r:embed="rId2"/>
          <a:stretch>
            <a:fillRect/>
          </a:stretch>
        </p:blipFill>
        <p:spPr>
          <a:xfrm>
            <a:off x="6765210" y="1563638"/>
            <a:ext cx="2360834" cy="1262576"/>
          </a:xfrm>
          <a:prstGeom prst="rect">
            <a:avLst/>
          </a:prstGeom>
        </p:spPr>
      </p:pic>
      <p:sp>
        <p:nvSpPr>
          <p:cNvPr id="4" name="Slide Number Placeholder 3"/>
          <p:cNvSpPr>
            <a:spLocks noGrp="1"/>
          </p:cNvSpPr>
          <p:nvPr>
            <p:ph type="sldNum" sz="quarter" idx="14"/>
          </p:nvPr>
        </p:nvSpPr>
        <p:spPr/>
        <p:txBody>
          <a:bodyPr/>
          <a:lstStyle/>
          <a:p>
            <a:pPr>
              <a:defRPr/>
            </a:pPr>
            <a:fld id="{F1E0BE69-7476-4EA3-919A-AD7EE24D45DF}" type="slidenum">
              <a:rPr lang="de-DE" smtClean="0"/>
              <a:pPr>
                <a:defRPr/>
              </a:pPr>
              <a:t>36</a:t>
            </a:fld>
            <a:endParaRPr lang="de-DE" dirty="0"/>
          </a:p>
        </p:txBody>
      </p:sp>
      <p:sp>
        <p:nvSpPr>
          <p:cNvPr id="5" name="Title 4"/>
          <p:cNvSpPr>
            <a:spLocks noGrp="1"/>
          </p:cNvSpPr>
          <p:nvPr>
            <p:ph type="title"/>
          </p:nvPr>
        </p:nvSpPr>
        <p:spPr/>
        <p:txBody>
          <a:bodyPr/>
          <a:lstStyle/>
          <a:p>
            <a:r>
              <a:rPr lang="en-US" dirty="0"/>
              <a:t>m</a:t>
            </a:r>
            <a:r>
              <a:rPr lang="en-US" dirty="0" smtClean="0"/>
              <a:t>ore PPRE bunches investigated</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53031"/>
          <a:stretch/>
        </p:blipFill>
        <p:spPr>
          <a:xfrm>
            <a:off x="214484" y="699542"/>
            <a:ext cx="4141491" cy="819837"/>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53470"/>
          <a:stretch/>
        </p:blipFill>
        <p:spPr>
          <a:xfrm>
            <a:off x="4932040" y="699542"/>
            <a:ext cx="4176464" cy="81903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986" y="2355726"/>
            <a:ext cx="6588224" cy="2258682"/>
          </a:xfrm>
          <a:prstGeom prst="rect">
            <a:avLst/>
          </a:prstGeom>
        </p:spPr>
      </p:pic>
      <p:sp>
        <p:nvSpPr>
          <p:cNvPr id="9" name="Right Arrow 8"/>
          <p:cNvSpPr/>
          <p:nvPr/>
        </p:nvSpPr>
        <p:spPr>
          <a:xfrm>
            <a:off x="4448343" y="507223"/>
            <a:ext cx="323323" cy="1185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10" name="Text Placeholder 2"/>
          <p:cNvSpPr>
            <a:spLocks noGrp="1"/>
          </p:cNvSpPr>
          <p:nvPr>
            <p:ph type="body" sz="quarter" idx="13"/>
          </p:nvPr>
        </p:nvSpPr>
        <p:spPr>
          <a:xfrm>
            <a:off x="4537997" y="3795886"/>
            <a:ext cx="1440160" cy="283411"/>
          </a:xfrm>
        </p:spPr>
        <p:txBody>
          <a:bodyPr/>
          <a:lstStyle/>
          <a:p>
            <a:pPr marL="0" indent="0">
              <a:buNone/>
            </a:pPr>
            <a:r>
              <a:rPr lang="en-US" dirty="0" err="1" smtClean="0"/>
              <a:t>Leitner</a:t>
            </a:r>
            <a:r>
              <a:rPr lang="en-US" dirty="0" smtClean="0"/>
              <a:t> et al.</a:t>
            </a:r>
            <a:endParaRPr lang="en-US" dirty="0"/>
          </a:p>
        </p:txBody>
      </p:sp>
      <p:sp>
        <p:nvSpPr>
          <p:cNvPr id="11" name="Text Placeholder 2"/>
          <p:cNvSpPr txBox="1">
            <a:spLocks/>
          </p:cNvSpPr>
          <p:nvPr/>
        </p:nvSpPr>
        <p:spPr>
          <a:xfrm>
            <a:off x="6588224" y="2804973"/>
            <a:ext cx="2376264" cy="2265236"/>
          </a:xfrm>
          <a:prstGeom prst="rect">
            <a:avLst/>
          </a:prstGeom>
        </p:spPr>
        <p:txBody>
          <a:bodyPr vert="horz" wrap="square" lIns="0" tIns="0" rIns="0" bIns="0" rtlCol="0">
            <a:spAutoFit/>
          </a:bodyPr>
          <a:lstStyle>
            <a:lvl1pPr marL="265113" indent="-265113" algn="l" rtl="0" eaLnBrk="0" fontAlgn="base" hangingPunct="0">
              <a:lnSpc>
                <a:spcPts val="2400"/>
              </a:lnSpc>
              <a:spcBef>
                <a:spcPct val="20000"/>
              </a:spcBef>
              <a:spcAft>
                <a:spcPct val="0"/>
              </a:spcAft>
              <a:buFont typeface="Arial" pitchFamily="34" charset="0"/>
              <a:buChar char="•"/>
              <a:defRPr sz="1800" b="0" kern="1200" cap="none" baseline="0">
                <a:solidFill>
                  <a:schemeClr val="tx1"/>
                </a:solidFill>
                <a:latin typeface="Arial" pitchFamily="34" charset="0"/>
                <a:ea typeface="+mn-ea"/>
                <a:cs typeface="Arial" pitchFamily="34" charset="0"/>
              </a:defRPr>
            </a:lvl1pPr>
            <a:lvl2pPr marL="742950" indent="-285750" algn="l" rtl="0" eaLnBrk="0" fontAlgn="base" hangingPunct="0">
              <a:lnSpc>
                <a:spcPts val="2400"/>
              </a:lnSpc>
              <a:spcBef>
                <a:spcPct val="20000"/>
              </a:spcBef>
              <a:spcAft>
                <a:spcPct val="0"/>
              </a:spcAft>
              <a:buFont typeface="Arial" pitchFamily="34" charset="0"/>
              <a:buChar char="•"/>
              <a:defRPr b="1" kern="1200">
                <a:solidFill>
                  <a:schemeClr val="tx1"/>
                </a:solidFill>
                <a:latin typeface="Arial" pitchFamily="34" charset="0"/>
                <a:ea typeface="+mn-ea"/>
                <a:cs typeface="Arial" pitchFamily="34" charset="0"/>
              </a:defRPr>
            </a:lvl2pPr>
            <a:lvl3pPr marL="5922963" indent="-180975" algn="l" rtl="0" eaLnBrk="0" fontAlgn="base" hangingPunct="0">
              <a:spcBef>
                <a:spcPct val="20000"/>
              </a:spcBef>
              <a:spcAft>
                <a:spcPct val="0"/>
              </a:spcAft>
              <a:buFont typeface="Arial" charset="0"/>
              <a:buChar char="•"/>
              <a:tabLst>
                <a:tab pos="1169988" algn="l"/>
              </a:tabLst>
              <a:defRPr b="1" kern="1200">
                <a:solidFill>
                  <a:schemeClr val="tx1"/>
                </a:solidFill>
                <a:latin typeface="Arial" pitchFamily="34" charset="0"/>
                <a:ea typeface="+mn-ea"/>
                <a:cs typeface="Arial" pitchFamily="34" charset="0"/>
              </a:defRPr>
            </a:lvl3pPr>
            <a:lvl4pPr marL="1600200" indent="3248025" algn="l" rtl="0" eaLnBrk="0" fontAlgn="base" hangingPunct="0">
              <a:spcBef>
                <a:spcPct val="20000"/>
              </a:spcBef>
              <a:spcAft>
                <a:spcPct val="0"/>
              </a:spcAft>
              <a:buFont typeface="Arial" charset="0"/>
              <a:defRPr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ARTOF user not flux but rep-rate-limited</a:t>
            </a:r>
          </a:p>
          <a:p>
            <a:r>
              <a:rPr lang="en-US" dirty="0" smtClean="0"/>
              <a:t>new broad band amplifiers allow use of train-bunches</a:t>
            </a:r>
          </a:p>
          <a:p>
            <a:r>
              <a:rPr lang="en-US" dirty="0"/>
              <a:t>s</a:t>
            </a:r>
            <a:r>
              <a:rPr lang="en-US" dirty="0" smtClean="0"/>
              <a:t>ame separation plane as slicing</a:t>
            </a:r>
            <a:endParaRPr lang="en-US" dirty="0"/>
          </a:p>
        </p:txBody>
      </p:sp>
    </p:spTree>
    <p:extLst>
      <p:ext uri="{BB962C8B-B14F-4D97-AF65-F5344CB8AC3E}">
        <p14:creationId xmlns:p14="http://schemas.microsoft.com/office/powerpoint/2010/main" val="35693387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pPr>
              <a:defRPr/>
            </a:pPr>
            <a:fld id="{F1E0BE69-7476-4EA3-919A-AD7EE24D45DF}" type="slidenum">
              <a:rPr lang="de-DE" smtClean="0"/>
              <a:pPr>
                <a:defRPr/>
              </a:pPr>
              <a:t>37</a:t>
            </a:fld>
            <a:endParaRPr lang="de-DE" dirty="0"/>
          </a:p>
        </p:txBody>
      </p:sp>
      <p:sp>
        <p:nvSpPr>
          <p:cNvPr id="5" name="Title 4"/>
          <p:cNvSpPr>
            <a:spLocks noGrp="1"/>
          </p:cNvSpPr>
          <p:nvPr>
            <p:ph type="title"/>
          </p:nvPr>
        </p:nvSpPr>
        <p:spPr/>
        <p:txBody>
          <a:bodyPr/>
          <a:lstStyle/>
          <a:p>
            <a:r>
              <a:rPr lang="en-US" dirty="0" smtClean="0"/>
              <a:t>STATUS OF BESSY VSR DEMO</a:t>
            </a:r>
            <a:endParaRPr lang="en-US" dirty="0"/>
          </a:p>
        </p:txBody>
      </p:sp>
      <p:pic>
        <p:nvPicPr>
          <p:cNvPr id="7" name="Grafik 22">
            <a:extLst>
              <a:ext uri="{FF2B5EF4-FFF2-40B4-BE49-F238E27FC236}">
                <a16:creationId xmlns:a16="http://schemas.microsoft.com/office/drawing/2014/main" id="{A4E5F97A-EA1A-4B73-BA23-A28F14641816}"/>
              </a:ext>
            </a:extLst>
          </p:cNvPr>
          <p:cNvPicPr>
            <a:picLocks noChangeAspect="1"/>
          </p:cNvPicPr>
          <p:nvPr/>
        </p:nvPicPr>
        <p:blipFill>
          <a:blip r:embed="rId2"/>
          <a:stretch>
            <a:fillRect/>
          </a:stretch>
        </p:blipFill>
        <p:spPr bwMode="auto">
          <a:xfrm>
            <a:off x="6616109" y="810834"/>
            <a:ext cx="2482452" cy="1843314"/>
          </a:xfrm>
          <a:prstGeom prst="rect">
            <a:avLst/>
          </a:prstGeom>
        </p:spPr>
      </p:pic>
      <p:graphicFrame>
        <p:nvGraphicFramePr>
          <p:cNvPr id="8" name="Diagramm 23">
            <a:extLst>
              <a:ext uri="{FF2B5EF4-FFF2-40B4-BE49-F238E27FC236}">
                <a16:creationId xmlns:a16="http://schemas.microsoft.com/office/drawing/2014/main" id="{93B48D3F-5090-48BC-88C1-53DADDF7C142}"/>
              </a:ext>
            </a:extLst>
          </p:cNvPr>
          <p:cNvGraphicFramePr/>
          <p:nvPr>
            <p:extLst>
              <p:ext uri="{D42A27DB-BD31-4B8C-83A1-F6EECF244321}">
                <p14:modId xmlns:p14="http://schemas.microsoft.com/office/powerpoint/2010/main" val="1526093558"/>
              </p:ext>
            </p:extLst>
          </p:nvPr>
        </p:nvGraphicFramePr>
        <p:xfrm>
          <a:off x="754907" y="3282992"/>
          <a:ext cx="6472458" cy="288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a:extLst>
              <a:ext uri="{FF2B5EF4-FFF2-40B4-BE49-F238E27FC236}">
                <a16:creationId xmlns:a16="http://schemas.microsoft.com/office/drawing/2014/main" id="{AE36C9A7-4B07-44B3-81F2-8342DF3F6E5D}"/>
              </a:ext>
            </a:extLst>
          </p:cNvPr>
          <p:cNvGrpSpPr/>
          <p:nvPr/>
        </p:nvGrpSpPr>
        <p:grpSpPr>
          <a:xfrm>
            <a:off x="7070270" y="3302042"/>
            <a:ext cx="1509850" cy="250650"/>
            <a:chOff x="5293636" y="18830"/>
            <a:chExt cx="1175661" cy="250650"/>
          </a:xfrm>
        </p:grpSpPr>
        <p:sp>
          <p:nvSpPr>
            <p:cNvPr id="10" name="Arrow: Chevron 7">
              <a:extLst>
                <a:ext uri="{FF2B5EF4-FFF2-40B4-BE49-F238E27FC236}">
                  <a16:creationId xmlns:a16="http://schemas.microsoft.com/office/drawing/2014/main" id="{AD0C7EED-6B1D-4068-B28A-B3403B0CDB63}"/>
                </a:ext>
              </a:extLst>
            </p:cNvPr>
            <p:cNvSpPr/>
            <p:nvPr/>
          </p:nvSpPr>
          <p:spPr>
            <a:xfrm>
              <a:off x="5293636" y="18830"/>
              <a:ext cx="1175661" cy="25065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Arrow: Chevron 4">
              <a:extLst>
                <a:ext uri="{FF2B5EF4-FFF2-40B4-BE49-F238E27FC236}">
                  <a16:creationId xmlns:a16="http://schemas.microsoft.com/office/drawing/2014/main" id="{1307C85C-F5DE-44AF-AC27-39C1643C6A6D}"/>
                </a:ext>
              </a:extLst>
            </p:cNvPr>
            <p:cNvSpPr txBox="1"/>
            <p:nvPr/>
          </p:nvSpPr>
          <p:spPr>
            <a:xfrm>
              <a:off x="5418961" y="18830"/>
              <a:ext cx="925011" cy="2506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kern="1200" dirty="0"/>
                <a:t>2026</a:t>
              </a:r>
            </a:p>
          </p:txBody>
        </p:sp>
      </p:grpSp>
      <p:sp>
        <p:nvSpPr>
          <p:cNvPr id="12" name="Textfeld 27">
            <a:extLst>
              <a:ext uri="{FF2B5EF4-FFF2-40B4-BE49-F238E27FC236}">
                <a16:creationId xmlns:a16="http://schemas.microsoft.com/office/drawing/2014/main" id="{07582D9D-69A2-4224-A296-A7515E511D69}"/>
              </a:ext>
            </a:extLst>
          </p:cNvPr>
          <p:cNvSpPr txBox="1"/>
          <p:nvPr/>
        </p:nvSpPr>
        <p:spPr>
          <a:xfrm>
            <a:off x="1054100" y="3640169"/>
            <a:ext cx="1743251" cy="738664"/>
          </a:xfrm>
          <a:prstGeom prst="rect">
            <a:avLst/>
          </a:prstGeom>
          <a:noFill/>
        </p:spPr>
        <p:txBody>
          <a:bodyPr wrap="square" rtlCol="0">
            <a:spAutoFit/>
          </a:bodyPr>
          <a:lstStyle/>
          <a:p>
            <a:pPr algn="l"/>
            <a:r>
              <a:rPr lang="en-GB" sz="1050" dirty="0"/>
              <a:t>Contract cavities &amp;</a:t>
            </a:r>
            <a:br>
              <a:rPr lang="en-GB" sz="1050" dirty="0"/>
            </a:br>
            <a:r>
              <a:rPr lang="en-GB" sz="1050" dirty="0"/>
              <a:t>Couplers &amp; start procurement </a:t>
            </a:r>
            <a:r>
              <a:rPr lang="en-GB" sz="1050" dirty="0" err="1" smtClean="0"/>
              <a:t>cryo</a:t>
            </a:r>
            <a:r>
              <a:rPr lang="en-GB" sz="1050" dirty="0" smtClean="0"/>
              <a:t>-module </a:t>
            </a:r>
            <a:r>
              <a:rPr lang="en-GB" sz="1050" dirty="0"/>
              <a:t>parts</a:t>
            </a:r>
          </a:p>
        </p:txBody>
      </p:sp>
      <p:sp>
        <p:nvSpPr>
          <p:cNvPr id="13" name="Textfeld 24">
            <a:extLst>
              <a:ext uri="{FF2B5EF4-FFF2-40B4-BE49-F238E27FC236}">
                <a16:creationId xmlns:a16="http://schemas.microsoft.com/office/drawing/2014/main" id="{9B74BE1D-01DC-496C-BB79-801CE78EE40A}"/>
              </a:ext>
            </a:extLst>
          </p:cNvPr>
          <p:cNvSpPr txBox="1"/>
          <p:nvPr/>
        </p:nvSpPr>
        <p:spPr>
          <a:xfrm>
            <a:off x="3311050" y="3755585"/>
            <a:ext cx="1819205" cy="253916"/>
          </a:xfrm>
          <a:prstGeom prst="rect">
            <a:avLst/>
          </a:prstGeom>
          <a:noFill/>
        </p:spPr>
        <p:txBody>
          <a:bodyPr wrap="square" rtlCol="0">
            <a:spAutoFit/>
          </a:bodyPr>
          <a:lstStyle/>
          <a:p>
            <a:pPr algn="l"/>
            <a:r>
              <a:rPr lang="en-GB" sz="1050" dirty="0"/>
              <a:t>Testing of components</a:t>
            </a:r>
          </a:p>
        </p:txBody>
      </p:sp>
      <p:cxnSp>
        <p:nvCxnSpPr>
          <p:cNvPr id="14" name="Straight Arrow Connector 13">
            <a:extLst>
              <a:ext uri="{FF2B5EF4-FFF2-40B4-BE49-F238E27FC236}">
                <a16:creationId xmlns:a16="http://schemas.microsoft.com/office/drawing/2014/main" id="{350A52CE-B83C-448B-B8E0-78D68391FB1E}"/>
              </a:ext>
            </a:extLst>
          </p:cNvPr>
          <p:cNvCxnSpPr>
            <a:cxnSpLocks/>
          </p:cNvCxnSpPr>
          <p:nvPr/>
        </p:nvCxnSpPr>
        <p:spPr bwMode="auto">
          <a:xfrm flipH="1">
            <a:off x="2683143" y="3899774"/>
            <a:ext cx="631649" cy="0"/>
          </a:xfrm>
          <a:prstGeom prst="straightConnector1">
            <a:avLst/>
          </a:prstGeom>
          <a:noFill/>
          <a:ln w="19050" cap="flat" cmpd="sng" algn="ctr">
            <a:solidFill>
              <a:srgbClr val="000000"/>
            </a:solidFill>
            <a:prstDash val="solid"/>
            <a:round/>
            <a:headEnd type="none" w="med" len="med"/>
            <a:tailEnd type="triangle"/>
          </a:ln>
        </p:spPr>
      </p:cxnSp>
      <p:cxnSp>
        <p:nvCxnSpPr>
          <p:cNvPr id="15" name="Straight Arrow Connector 14">
            <a:extLst>
              <a:ext uri="{FF2B5EF4-FFF2-40B4-BE49-F238E27FC236}">
                <a16:creationId xmlns:a16="http://schemas.microsoft.com/office/drawing/2014/main" id="{FCCAFDBA-21A4-4C06-AF69-2C65A27FA9A0}"/>
              </a:ext>
            </a:extLst>
          </p:cNvPr>
          <p:cNvCxnSpPr/>
          <p:nvPr/>
        </p:nvCxnSpPr>
        <p:spPr bwMode="auto">
          <a:xfrm>
            <a:off x="5073036" y="3882543"/>
            <a:ext cx="342900" cy="0"/>
          </a:xfrm>
          <a:prstGeom prst="straightConnector1">
            <a:avLst/>
          </a:prstGeom>
          <a:noFill/>
          <a:ln w="19050" cap="flat" cmpd="sng" algn="ctr">
            <a:solidFill>
              <a:srgbClr val="000000"/>
            </a:solidFill>
            <a:prstDash val="solid"/>
            <a:round/>
            <a:headEnd type="none" w="med" len="med"/>
            <a:tailEnd type="triangle"/>
          </a:ln>
        </p:spPr>
      </p:cxnSp>
      <p:sp>
        <p:nvSpPr>
          <p:cNvPr id="16" name="Textfeld 25">
            <a:extLst>
              <a:ext uri="{FF2B5EF4-FFF2-40B4-BE49-F238E27FC236}">
                <a16:creationId xmlns:a16="http://schemas.microsoft.com/office/drawing/2014/main" id="{2C0FDEA5-4720-473C-B59B-8742E9F328C4}"/>
              </a:ext>
            </a:extLst>
          </p:cNvPr>
          <p:cNvSpPr txBox="1"/>
          <p:nvPr/>
        </p:nvSpPr>
        <p:spPr>
          <a:xfrm>
            <a:off x="5490255" y="3755585"/>
            <a:ext cx="2266949" cy="577081"/>
          </a:xfrm>
          <a:prstGeom prst="rect">
            <a:avLst/>
          </a:prstGeom>
          <a:noFill/>
        </p:spPr>
        <p:txBody>
          <a:bodyPr wrap="square" rtlCol="0">
            <a:spAutoFit/>
          </a:bodyPr>
          <a:lstStyle/>
          <a:p>
            <a:pPr algn="ctr"/>
            <a:r>
              <a:rPr lang="en-GB" sz="1050" dirty="0"/>
              <a:t>Cold-string and </a:t>
            </a:r>
            <a:r>
              <a:rPr lang="en-GB" sz="1050" dirty="0" err="1"/>
              <a:t>cryo</a:t>
            </a:r>
            <a:r>
              <a:rPr lang="en-GB" sz="1050" dirty="0"/>
              <a:t>-module assembly</a:t>
            </a:r>
          </a:p>
          <a:p>
            <a:pPr algn="l"/>
            <a:r>
              <a:rPr lang="en-GB" sz="1050" dirty="0"/>
              <a:t>    Integration in </a:t>
            </a:r>
            <a:r>
              <a:rPr lang="en-GB" sz="1050" dirty="0" err="1"/>
              <a:t>bERLinPro</a:t>
            </a:r>
            <a:r>
              <a:rPr lang="en-GB" sz="1050" dirty="0"/>
              <a:t> bunker</a:t>
            </a:r>
            <a:endParaRPr lang="en-GB" sz="900" dirty="0"/>
          </a:p>
        </p:txBody>
      </p:sp>
      <p:cxnSp>
        <p:nvCxnSpPr>
          <p:cNvPr id="17" name="Straight Arrow Connector 16">
            <a:extLst>
              <a:ext uri="{FF2B5EF4-FFF2-40B4-BE49-F238E27FC236}">
                <a16:creationId xmlns:a16="http://schemas.microsoft.com/office/drawing/2014/main" id="{466C5D1D-2314-40E6-87C0-5102ABDAB454}"/>
              </a:ext>
            </a:extLst>
          </p:cNvPr>
          <p:cNvCxnSpPr>
            <a:cxnSpLocks/>
          </p:cNvCxnSpPr>
          <p:nvPr/>
        </p:nvCxnSpPr>
        <p:spPr bwMode="auto">
          <a:xfrm flipH="1">
            <a:off x="5490255" y="3882543"/>
            <a:ext cx="226672" cy="0"/>
          </a:xfrm>
          <a:prstGeom prst="straightConnector1">
            <a:avLst/>
          </a:prstGeom>
          <a:noFill/>
          <a:ln w="19050" cap="flat" cmpd="sng" algn="ctr">
            <a:solidFill>
              <a:srgbClr val="000000"/>
            </a:solidFill>
            <a:prstDash val="solid"/>
            <a:round/>
            <a:headEnd type="none" w="med" len="med"/>
            <a:tailEnd type="triangle"/>
          </a:ln>
        </p:spPr>
      </p:cxnSp>
      <p:cxnSp>
        <p:nvCxnSpPr>
          <p:cNvPr id="18" name="Straight Arrow Connector 17">
            <a:extLst>
              <a:ext uri="{FF2B5EF4-FFF2-40B4-BE49-F238E27FC236}">
                <a16:creationId xmlns:a16="http://schemas.microsoft.com/office/drawing/2014/main" id="{9CBF494D-D0EE-49D3-B632-5E7033E52A03}"/>
              </a:ext>
            </a:extLst>
          </p:cNvPr>
          <p:cNvCxnSpPr/>
          <p:nvPr/>
        </p:nvCxnSpPr>
        <p:spPr bwMode="auto">
          <a:xfrm>
            <a:off x="7528647" y="3882543"/>
            <a:ext cx="342900" cy="0"/>
          </a:xfrm>
          <a:prstGeom prst="straightConnector1">
            <a:avLst/>
          </a:prstGeom>
          <a:noFill/>
          <a:ln w="19050" cap="flat" cmpd="sng" algn="ctr">
            <a:solidFill>
              <a:srgbClr val="000000"/>
            </a:solidFill>
            <a:prstDash val="solid"/>
            <a:round/>
            <a:headEnd type="none" w="med" len="med"/>
            <a:tailEnd type="triangle"/>
          </a:ln>
        </p:spPr>
      </p:cxnSp>
      <p:cxnSp>
        <p:nvCxnSpPr>
          <p:cNvPr id="19" name="Straight Arrow Connector 18">
            <a:extLst>
              <a:ext uri="{FF2B5EF4-FFF2-40B4-BE49-F238E27FC236}">
                <a16:creationId xmlns:a16="http://schemas.microsoft.com/office/drawing/2014/main" id="{98DADD01-F15B-43A9-BC2F-EC00190094AC}"/>
              </a:ext>
            </a:extLst>
          </p:cNvPr>
          <p:cNvCxnSpPr>
            <a:cxnSpLocks/>
          </p:cNvCxnSpPr>
          <p:nvPr/>
        </p:nvCxnSpPr>
        <p:spPr bwMode="auto">
          <a:xfrm flipV="1">
            <a:off x="7940040" y="2933700"/>
            <a:ext cx="0" cy="966074"/>
          </a:xfrm>
          <a:prstGeom prst="straightConnector1">
            <a:avLst/>
          </a:prstGeom>
          <a:noFill/>
          <a:ln w="19050" cap="flat" cmpd="sng" algn="ctr">
            <a:solidFill>
              <a:srgbClr val="000000"/>
            </a:solidFill>
            <a:prstDash val="solid"/>
            <a:round/>
            <a:headEnd type="none" w="med" len="med"/>
            <a:tailEnd type="triangle"/>
          </a:ln>
        </p:spPr>
      </p:cxnSp>
      <p:sp>
        <p:nvSpPr>
          <p:cNvPr id="20" name="Textfeld 24">
            <a:extLst>
              <a:ext uri="{FF2B5EF4-FFF2-40B4-BE49-F238E27FC236}">
                <a16:creationId xmlns:a16="http://schemas.microsoft.com/office/drawing/2014/main" id="{ABF68DC4-698F-4EB9-99A7-8EE16AD59734}"/>
              </a:ext>
            </a:extLst>
          </p:cNvPr>
          <p:cNvSpPr txBox="1"/>
          <p:nvPr/>
        </p:nvSpPr>
        <p:spPr>
          <a:xfrm>
            <a:off x="7166405" y="2681994"/>
            <a:ext cx="1819205" cy="253916"/>
          </a:xfrm>
          <a:prstGeom prst="rect">
            <a:avLst/>
          </a:prstGeom>
          <a:noFill/>
        </p:spPr>
        <p:txBody>
          <a:bodyPr wrap="square" rtlCol="0">
            <a:spAutoFit/>
          </a:bodyPr>
          <a:lstStyle/>
          <a:p>
            <a:pPr algn="l"/>
            <a:r>
              <a:rPr lang="en-GB" sz="1050" dirty="0"/>
              <a:t>Module </a:t>
            </a:r>
            <a:r>
              <a:rPr lang="en-GB" sz="1050" dirty="0" smtClean="0"/>
              <a:t>commissioning</a:t>
            </a:r>
            <a:endParaRPr lang="en-GB" sz="1050" dirty="0"/>
          </a:p>
        </p:txBody>
      </p:sp>
      <p:pic>
        <p:nvPicPr>
          <p:cNvPr id="21" name="Grafik 13">
            <a:extLst>
              <a:ext uri="{FF2B5EF4-FFF2-40B4-BE49-F238E27FC236}">
                <a16:creationId xmlns:a16="http://schemas.microsoft.com/office/drawing/2014/main" id="{F712FC36-49F1-4B38-B148-67CBD314279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9577" y="846648"/>
            <a:ext cx="1389046" cy="1852060"/>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6B23068D-C34D-4F3E-AD4F-F30BA36DE8B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836" t="34711" r="64177" b="24435"/>
          <a:stretch/>
        </p:blipFill>
        <p:spPr>
          <a:xfrm>
            <a:off x="2033075" y="799113"/>
            <a:ext cx="1332031" cy="2026553"/>
          </a:xfrm>
          <a:prstGeom prst="rect">
            <a:avLst/>
          </a:prstGeom>
        </p:spPr>
      </p:pic>
      <p:pic>
        <p:nvPicPr>
          <p:cNvPr id="23" name="Picture 2">
            <a:extLst>
              <a:ext uri="{FF2B5EF4-FFF2-40B4-BE49-F238E27FC236}">
                <a16:creationId xmlns:a16="http://schemas.microsoft.com/office/drawing/2014/main" id="{194CE70C-E83D-4CB0-81E0-DFDFC740C9B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47938" y="734801"/>
            <a:ext cx="2850195" cy="2169826"/>
          </a:xfrm>
          <a:prstGeom prst="rect">
            <a:avLst/>
          </a:prstGeom>
          <a:ln/>
        </p:spPr>
        <p:style>
          <a:lnRef idx="1">
            <a:schemeClr val="dk1"/>
          </a:lnRef>
          <a:fillRef idx="3">
            <a:schemeClr val="dk1"/>
          </a:fillRef>
          <a:effectRef idx="2">
            <a:schemeClr val="dk1"/>
          </a:effectRef>
          <a:fontRef idx="minor">
            <a:schemeClr val="lt1"/>
          </a:fontRef>
        </p:style>
      </p:pic>
      <p:sp>
        <p:nvSpPr>
          <p:cNvPr id="26" name="TextBox 25"/>
          <p:cNvSpPr txBox="1"/>
          <p:nvPr/>
        </p:nvSpPr>
        <p:spPr>
          <a:xfrm>
            <a:off x="7166405" y="4443032"/>
            <a:ext cx="1439689" cy="338554"/>
          </a:xfrm>
          <a:prstGeom prst="rect">
            <a:avLst/>
          </a:prstGeom>
          <a:noFill/>
        </p:spPr>
        <p:txBody>
          <a:bodyPr wrap="none" rtlCol="0">
            <a:spAutoFit/>
          </a:bodyPr>
          <a:lstStyle/>
          <a:p>
            <a:r>
              <a:rPr lang="en-US" sz="1600" dirty="0" smtClean="0"/>
              <a:t>A. Velez et al.</a:t>
            </a:r>
            <a:endParaRPr lang="en-US" sz="1600" dirty="0"/>
          </a:p>
        </p:txBody>
      </p:sp>
    </p:spTree>
    <p:extLst>
      <p:ext uri="{BB962C8B-B14F-4D97-AF65-F5344CB8AC3E}">
        <p14:creationId xmlns:p14="http://schemas.microsoft.com/office/powerpoint/2010/main" val="16433712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2223" y="897158"/>
            <a:ext cx="2401755" cy="180131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9593" y="897158"/>
            <a:ext cx="2613789" cy="196034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950994" y="1346964"/>
            <a:ext cx="3598443" cy="2698832"/>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t="33720" b="32270"/>
          <a:stretch/>
        </p:blipFill>
        <p:spPr>
          <a:xfrm>
            <a:off x="649355" y="2994385"/>
            <a:ext cx="5632176" cy="1436613"/>
          </a:xfrm>
          <a:prstGeom prst="rect">
            <a:avLst/>
          </a:prstGeom>
        </p:spPr>
      </p:pic>
    </p:spTree>
    <p:extLst>
      <p:ext uri="{BB962C8B-B14F-4D97-AF65-F5344CB8AC3E}">
        <p14:creationId xmlns:p14="http://schemas.microsoft.com/office/powerpoint/2010/main" val="2846080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pPr>
              <a:defRPr/>
            </a:pPr>
            <a:fld id="{F1E0BE69-7476-4EA3-919A-AD7EE24D45DF}" type="slidenum">
              <a:rPr lang="de-DE" smtClean="0"/>
              <a:pPr>
                <a:defRPr/>
              </a:pPr>
              <a:t>39</a:t>
            </a:fld>
            <a:endParaRPr lang="de-DE" dirty="0"/>
          </a:p>
        </p:txBody>
      </p:sp>
      <p:sp>
        <p:nvSpPr>
          <p:cNvPr id="5" name="Title 4"/>
          <p:cNvSpPr>
            <a:spLocks noGrp="1"/>
          </p:cNvSpPr>
          <p:nvPr>
            <p:ph type="title"/>
          </p:nvPr>
        </p:nvSpPr>
        <p:spPr/>
        <p:txBody>
          <a:bodyPr/>
          <a:lstStyle/>
          <a:p>
            <a:r>
              <a:rPr lang="en-US" dirty="0" smtClean="0"/>
              <a:t>Shutdown recovery</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8764" r="7978" b="4692"/>
          <a:stretch/>
        </p:blipFill>
        <p:spPr>
          <a:xfrm>
            <a:off x="313361" y="560610"/>
            <a:ext cx="7613151" cy="3631246"/>
          </a:xfrm>
          <a:prstGeom prst="rect">
            <a:avLst/>
          </a:prstGeom>
        </p:spPr>
      </p:pic>
      <p:pic>
        <p:nvPicPr>
          <p:cNvPr id="7" name="Picture 6"/>
          <p:cNvPicPr>
            <a:picLocks noChangeAspect="1"/>
          </p:cNvPicPr>
          <p:nvPr/>
        </p:nvPicPr>
        <p:blipFill>
          <a:blip r:embed="rId3"/>
          <a:stretch>
            <a:fillRect/>
          </a:stretch>
        </p:blipFill>
        <p:spPr>
          <a:xfrm>
            <a:off x="6538723" y="1289406"/>
            <a:ext cx="2468685" cy="1851514"/>
          </a:xfrm>
          <a:prstGeom prst="rect">
            <a:avLst/>
          </a:prstGeom>
        </p:spPr>
      </p:pic>
      <p:sp>
        <p:nvSpPr>
          <p:cNvPr id="8" name="TextBox 7"/>
          <p:cNvSpPr txBox="1"/>
          <p:nvPr/>
        </p:nvSpPr>
        <p:spPr>
          <a:xfrm>
            <a:off x="811658" y="4428030"/>
            <a:ext cx="6840334" cy="369332"/>
          </a:xfrm>
          <a:prstGeom prst="rect">
            <a:avLst/>
          </a:prstGeom>
          <a:noFill/>
        </p:spPr>
        <p:txBody>
          <a:bodyPr wrap="none" rtlCol="0">
            <a:spAutoFit/>
          </a:bodyPr>
          <a:lstStyle/>
          <a:p>
            <a:r>
              <a:rPr lang="en-US" dirty="0"/>
              <a:t>f</a:t>
            </a:r>
            <a:r>
              <a:rPr lang="en-US" dirty="0" smtClean="0"/>
              <a:t>ully operational after one week of beam scrubbing, no incidents  </a:t>
            </a:r>
            <a:endParaRPr lang="en-US" dirty="0"/>
          </a:p>
        </p:txBody>
      </p:sp>
    </p:spTree>
    <p:extLst>
      <p:ext uri="{BB962C8B-B14F-4D97-AF65-F5344CB8AC3E}">
        <p14:creationId xmlns:p14="http://schemas.microsoft.com/office/powerpoint/2010/main" val="8812763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431258" y="1203598"/>
            <a:ext cx="7110433" cy="3213187"/>
          </a:xfrm>
        </p:spPr>
        <p:txBody>
          <a:bodyPr/>
          <a:lstStyle/>
          <a:p>
            <a:pPr marL="0" indent="0">
              <a:buNone/>
            </a:pPr>
            <a:endParaRPr lang="en-US" dirty="0" smtClean="0"/>
          </a:p>
          <a:p>
            <a:r>
              <a:rPr lang="en-US" b="1" dirty="0" smtClean="0"/>
              <a:t>management of the COVID-19 pandemic</a:t>
            </a:r>
          </a:p>
          <a:p>
            <a:endParaRPr lang="en-US" dirty="0"/>
          </a:p>
          <a:p>
            <a:r>
              <a:rPr lang="en-US" dirty="0">
                <a:solidFill>
                  <a:schemeClr val="bg1">
                    <a:lumMod val="75000"/>
                  </a:schemeClr>
                </a:solidFill>
              </a:rPr>
              <a:t>o</a:t>
            </a:r>
            <a:r>
              <a:rPr lang="en-US" dirty="0" smtClean="0">
                <a:solidFill>
                  <a:schemeClr val="bg1">
                    <a:lumMod val="75000"/>
                  </a:schemeClr>
                </a:solidFill>
              </a:rPr>
              <a:t>peration status</a:t>
            </a:r>
          </a:p>
          <a:p>
            <a:endParaRPr lang="en-US" dirty="0">
              <a:solidFill>
                <a:schemeClr val="bg1">
                  <a:lumMod val="75000"/>
                </a:schemeClr>
              </a:solidFill>
            </a:endParaRPr>
          </a:p>
          <a:p>
            <a:r>
              <a:rPr lang="en-US" dirty="0">
                <a:solidFill>
                  <a:schemeClr val="bg1">
                    <a:lumMod val="75000"/>
                  </a:schemeClr>
                </a:solidFill>
              </a:rPr>
              <a:t>u</a:t>
            </a:r>
            <a:r>
              <a:rPr lang="en-US" dirty="0" smtClean="0">
                <a:solidFill>
                  <a:schemeClr val="bg1">
                    <a:lumMod val="75000"/>
                  </a:schemeClr>
                </a:solidFill>
              </a:rPr>
              <a:t>pgrades </a:t>
            </a:r>
            <a:r>
              <a:rPr lang="en-US" dirty="0">
                <a:solidFill>
                  <a:schemeClr val="bg1">
                    <a:lumMod val="75000"/>
                  </a:schemeClr>
                </a:solidFill>
              </a:rPr>
              <a:t>and </a:t>
            </a:r>
            <a:r>
              <a:rPr lang="en-US" dirty="0" smtClean="0">
                <a:solidFill>
                  <a:schemeClr val="bg1">
                    <a:lumMod val="75000"/>
                  </a:schemeClr>
                </a:solidFill>
              </a:rPr>
              <a:t>developments</a:t>
            </a:r>
          </a:p>
          <a:p>
            <a:endParaRPr lang="en-US" dirty="0">
              <a:solidFill>
                <a:schemeClr val="bg1">
                  <a:lumMod val="75000"/>
                </a:schemeClr>
              </a:solidFill>
            </a:endParaRPr>
          </a:p>
          <a:p>
            <a:r>
              <a:rPr lang="en-US" dirty="0" smtClean="0">
                <a:solidFill>
                  <a:schemeClr val="bg1">
                    <a:lumMod val="75000"/>
                  </a:schemeClr>
                </a:solidFill>
              </a:rPr>
              <a:t>BESSY III CDR status</a:t>
            </a:r>
            <a:endParaRPr lang="en-US" dirty="0">
              <a:solidFill>
                <a:schemeClr val="bg1">
                  <a:lumMod val="75000"/>
                </a:schemeClr>
              </a:solidFill>
            </a:endParaRPr>
          </a:p>
          <a:p>
            <a:endParaRPr lang="en-US" dirty="0"/>
          </a:p>
        </p:txBody>
      </p:sp>
      <p:sp>
        <p:nvSpPr>
          <p:cNvPr id="7" name="Title 6"/>
          <p:cNvSpPr>
            <a:spLocks noGrp="1"/>
          </p:cNvSpPr>
          <p:nvPr>
            <p:ph type="title"/>
          </p:nvPr>
        </p:nvSpPr>
        <p:spPr/>
        <p:txBody>
          <a:bodyPr/>
          <a:lstStyle/>
          <a:p>
            <a:r>
              <a:rPr lang="en-US" dirty="0" smtClean="0"/>
              <a:t>Outline</a:t>
            </a:r>
            <a:endParaRPr lang="en-US" dirty="0"/>
          </a:p>
        </p:txBody>
      </p:sp>
      <p:sp>
        <p:nvSpPr>
          <p:cNvPr id="3" name="Slide Number Placeholder 2"/>
          <p:cNvSpPr>
            <a:spLocks noGrp="1"/>
          </p:cNvSpPr>
          <p:nvPr>
            <p:ph type="sldNum" sz="quarter" idx="4294967295"/>
          </p:nvPr>
        </p:nvSpPr>
        <p:spPr>
          <a:xfrm>
            <a:off x="7010400" y="4767263"/>
            <a:ext cx="2133600" cy="274637"/>
          </a:xfrm>
        </p:spPr>
        <p:txBody>
          <a:bodyPr/>
          <a:lstStyle/>
          <a:p>
            <a:pPr>
              <a:defRPr/>
            </a:pPr>
            <a:fld id="{4E136289-4C14-4E40-BEFE-2E2ECD9CBB74}" type="slidenum">
              <a:rPr lang="de-DE" smtClean="0"/>
              <a:pPr>
                <a:defRPr/>
              </a:pPr>
              <a:t>4</a:t>
            </a:fld>
            <a:endParaRPr lang="de-DE" dirty="0"/>
          </a:p>
        </p:txBody>
      </p:sp>
    </p:spTree>
    <p:extLst>
      <p:ext uri="{BB962C8B-B14F-4D97-AF65-F5344CB8AC3E}">
        <p14:creationId xmlns:p14="http://schemas.microsoft.com/office/powerpoint/2010/main" val="19358236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pPr>
              <a:defRPr/>
            </a:pPr>
            <a:fld id="{F1E0BE69-7476-4EA3-919A-AD7EE24D45DF}" type="slidenum">
              <a:rPr lang="de-DE" smtClean="0"/>
              <a:pPr>
                <a:defRPr/>
              </a:pPr>
              <a:t>40</a:t>
            </a:fld>
            <a:endParaRPr lang="de-DE" dirty="0"/>
          </a:p>
        </p:txBody>
      </p:sp>
      <p:sp>
        <p:nvSpPr>
          <p:cNvPr id="5" name="Title 4"/>
          <p:cNvSpPr>
            <a:spLocks noGrp="1"/>
          </p:cNvSpPr>
          <p:nvPr>
            <p:ph type="title"/>
          </p:nvPr>
        </p:nvSpPr>
        <p:spPr/>
        <p:txBody>
          <a:bodyPr/>
          <a:lstStyle/>
          <a:p>
            <a:r>
              <a:rPr lang="en-US" dirty="0"/>
              <a:t>BESSY II – Preservation &amp; </a:t>
            </a:r>
            <a:r>
              <a:rPr lang="en-US" dirty="0" err="1"/>
              <a:t>Modernisation</a:t>
            </a:r>
            <a:r>
              <a:rPr lang="en-US" dirty="0"/>
              <a:t> projects </a:t>
            </a:r>
            <a:r>
              <a:rPr lang="en-US" dirty="0" smtClean="0"/>
              <a:t>2020-2022</a:t>
            </a:r>
            <a:endParaRPr lang="en-US" dirty="0"/>
          </a:p>
        </p:txBody>
      </p:sp>
      <p:pic>
        <p:nvPicPr>
          <p:cNvPr id="6" name="Picture 5">
            <a:extLst>
              <a:ext uri="{FF2B5EF4-FFF2-40B4-BE49-F238E27FC236}">
                <a16:creationId xmlns:a16="http://schemas.microsoft.com/office/drawing/2014/main" id="{65C896A7-DBCD-E24F-8809-2460F90A5E2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98" t="30586" r="24145" b="18068"/>
          <a:stretch/>
        </p:blipFill>
        <p:spPr>
          <a:xfrm>
            <a:off x="6173660" y="600914"/>
            <a:ext cx="2198898" cy="1592931"/>
          </a:xfrm>
          <a:prstGeom prst="rect">
            <a:avLst/>
          </a:prstGeom>
          <a:effectLst>
            <a:outerShdw blurRad="50800" dist="50800" dir="5400000" algn="ctr" rotWithShape="0">
              <a:schemeClr val="tx1">
                <a:alpha val="40000"/>
              </a:schemeClr>
            </a:outerShdw>
          </a:effectLst>
        </p:spPr>
      </p:pic>
      <p:pic>
        <p:nvPicPr>
          <p:cNvPr id="7" name="Grafik 3">
            <a:extLst>
              <a:ext uri="{FF2B5EF4-FFF2-40B4-BE49-F238E27FC236}">
                <a16:creationId xmlns:a16="http://schemas.microsoft.com/office/drawing/2014/main" id="{1A9EA0AB-7A57-D045-B1C2-967E3D9E8092}"/>
              </a:ext>
            </a:extLst>
          </p:cNvPr>
          <p:cNvPicPr>
            <a:picLocks noChangeAspect="1"/>
          </p:cNvPicPr>
          <p:nvPr/>
        </p:nvPicPr>
        <p:blipFill>
          <a:blip r:embed="rId3"/>
          <a:stretch>
            <a:fillRect/>
          </a:stretch>
        </p:blipFill>
        <p:spPr>
          <a:xfrm>
            <a:off x="7212739" y="1674839"/>
            <a:ext cx="1817715" cy="2070417"/>
          </a:xfrm>
          <a:prstGeom prst="rect">
            <a:avLst/>
          </a:prstGeom>
          <a:effectLst>
            <a:outerShdw blurRad="50800" dist="38100" dir="5400000" algn="t" rotWithShape="0">
              <a:prstClr val="black">
                <a:alpha val="40000"/>
              </a:prstClr>
            </a:outerShdw>
          </a:effectLst>
        </p:spPr>
      </p:pic>
      <p:pic>
        <p:nvPicPr>
          <p:cNvPr id="8" name="Grafik 9">
            <a:extLst>
              <a:ext uri="{FF2B5EF4-FFF2-40B4-BE49-F238E27FC236}">
                <a16:creationId xmlns:a16="http://schemas.microsoft.com/office/drawing/2014/main" id="{9EA07D09-7140-3940-9607-57385AF16F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956" t="5961" r="20584" b="25851"/>
          <a:stretch/>
        </p:blipFill>
        <p:spPr>
          <a:xfrm>
            <a:off x="5592305" y="3178256"/>
            <a:ext cx="2198898" cy="1626808"/>
          </a:xfrm>
          <a:prstGeom prst="rect">
            <a:avLst/>
          </a:prstGeom>
          <a:effectLst>
            <a:outerShdw blurRad="50800" dist="38100" dir="5400000" algn="t" rotWithShape="0">
              <a:prstClr val="black">
                <a:alpha val="40000"/>
              </a:prstClr>
            </a:outerShdw>
          </a:effectLst>
        </p:spPr>
      </p:pic>
      <p:sp>
        <p:nvSpPr>
          <p:cNvPr id="9" name="Rectangle 8">
            <a:extLst>
              <a:ext uri="{FF2B5EF4-FFF2-40B4-BE49-F238E27FC236}">
                <a16:creationId xmlns:a16="http://schemas.microsoft.com/office/drawing/2014/main" id="{39C2A180-D5EA-5446-891D-F533B70D12F2}"/>
              </a:ext>
            </a:extLst>
          </p:cNvPr>
          <p:cNvSpPr/>
          <p:nvPr/>
        </p:nvSpPr>
        <p:spPr>
          <a:xfrm>
            <a:off x="366816" y="443253"/>
            <a:ext cx="6444479" cy="4124206"/>
          </a:xfrm>
          <a:prstGeom prst="rect">
            <a:avLst/>
          </a:prstGeom>
        </p:spPr>
        <p:txBody>
          <a:bodyPr wrap="square">
            <a:spAutoFit/>
          </a:bodyPr>
          <a:lstStyle/>
          <a:p>
            <a:pPr>
              <a:defRPr/>
            </a:pPr>
            <a:endParaRPr lang="en-GB" dirty="0">
              <a:solidFill>
                <a:schemeClr val="tx2"/>
              </a:solidFill>
              <a:latin typeface="Arial" charset="0"/>
              <a:cs typeface="Arial" charset="0"/>
            </a:endParaRPr>
          </a:p>
          <a:p>
            <a:pPr marL="257175" indent="-257175">
              <a:buFont typeface="Arial" panose="020B0604020202020204" pitchFamily="34" charset="0"/>
              <a:buChar char="•"/>
              <a:defRPr/>
            </a:pPr>
            <a:r>
              <a:rPr lang="en-GB" dirty="0">
                <a:solidFill>
                  <a:schemeClr val="tx2"/>
                </a:solidFill>
                <a:latin typeface="Arial" charset="0"/>
                <a:cs typeface="Arial" charset="0"/>
              </a:rPr>
              <a:t>Status 2020</a:t>
            </a:r>
          </a:p>
          <a:p>
            <a:pPr marL="714375" lvl="1" indent="-257175">
              <a:buFont typeface="Arial" panose="020B0604020202020204" pitchFamily="34" charset="0"/>
              <a:buChar char="•"/>
              <a:defRPr/>
            </a:pPr>
            <a:r>
              <a:rPr lang="en-GB" sz="1400" dirty="0">
                <a:solidFill>
                  <a:schemeClr val="tx2"/>
                </a:solidFill>
                <a:latin typeface="Arial" charset="0"/>
                <a:cs typeface="Arial" charset="0"/>
              </a:rPr>
              <a:t>Cooling water infrastructure refurbishment and</a:t>
            </a:r>
            <a:br>
              <a:rPr lang="en-GB" sz="1400" dirty="0">
                <a:solidFill>
                  <a:schemeClr val="tx2"/>
                </a:solidFill>
                <a:latin typeface="Arial" charset="0"/>
                <a:cs typeface="Arial" charset="0"/>
              </a:rPr>
            </a:br>
            <a:r>
              <a:rPr lang="en-GB" sz="1400" dirty="0">
                <a:solidFill>
                  <a:schemeClr val="tx2"/>
                </a:solidFill>
                <a:latin typeface="Arial" charset="0"/>
                <a:cs typeface="Arial" charset="0"/>
              </a:rPr>
              <a:t>additional cooling tower installed (see. SD 2020)</a:t>
            </a:r>
          </a:p>
          <a:p>
            <a:pPr marL="714375" lvl="1" indent="-257175">
              <a:buFont typeface="Arial" panose="020B0604020202020204" pitchFamily="34" charset="0"/>
              <a:buChar char="•"/>
              <a:defRPr/>
            </a:pPr>
            <a:r>
              <a:rPr lang="en-GB" sz="1400" dirty="0">
                <a:solidFill>
                  <a:schemeClr val="tx2"/>
                </a:solidFill>
                <a:latin typeface="Arial" charset="0"/>
                <a:cs typeface="Arial" charset="0"/>
              </a:rPr>
              <a:t>Additional PETRA cavity for the Booster</a:t>
            </a:r>
          </a:p>
          <a:p>
            <a:pPr marL="714375" lvl="1" indent="-257175">
              <a:buFont typeface="Arial" panose="020B0604020202020204" pitchFamily="34" charset="0"/>
              <a:buChar char="•"/>
              <a:defRPr/>
            </a:pPr>
            <a:r>
              <a:rPr lang="en-GB" sz="1400" dirty="0">
                <a:solidFill>
                  <a:schemeClr val="tx2"/>
                </a:solidFill>
                <a:latin typeface="Arial" charset="0"/>
                <a:cs typeface="Arial" charset="0"/>
              </a:rPr>
              <a:t>Radiation monitors electronics refurbishment and </a:t>
            </a:r>
            <a:br>
              <a:rPr lang="en-GB" sz="1400" dirty="0">
                <a:solidFill>
                  <a:schemeClr val="tx2"/>
                </a:solidFill>
                <a:latin typeface="Arial" charset="0"/>
                <a:cs typeface="Arial" charset="0"/>
              </a:rPr>
            </a:br>
            <a:r>
              <a:rPr lang="en-GB" sz="1400" dirty="0">
                <a:solidFill>
                  <a:schemeClr val="tx2"/>
                </a:solidFill>
                <a:latin typeface="Arial" charset="0"/>
                <a:cs typeface="Arial" charset="0"/>
              </a:rPr>
              <a:t>calibration continued (already 50/65 units upgraded)</a:t>
            </a:r>
          </a:p>
          <a:p>
            <a:pPr marL="714375" lvl="1" indent="-257175">
              <a:buFont typeface="Arial" panose="020B0604020202020204" pitchFamily="34" charset="0"/>
              <a:buChar char="•"/>
              <a:defRPr/>
            </a:pPr>
            <a:r>
              <a:rPr lang="en-GB" sz="1400" dirty="0">
                <a:solidFill>
                  <a:schemeClr val="tx2"/>
                </a:solidFill>
                <a:latin typeface="Arial" charset="0"/>
                <a:cs typeface="Arial" charset="0"/>
              </a:rPr>
              <a:t>renewal of Vacuum- und Safety Interlock </a:t>
            </a:r>
            <a:br>
              <a:rPr lang="en-GB" sz="1400" dirty="0">
                <a:solidFill>
                  <a:schemeClr val="tx2"/>
                </a:solidFill>
                <a:latin typeface="Arial" charset="0"/>
                <a:cs typeface="Arial" charset="0"/>
              </a:rPr>
            </a:br>
            <a:r>
              <a:rPr lang="en-GB" sz="1400" dirty="0">
                <a:solidFill>
                  <a:schemeClr val="tx2"/>
                </a:solidFill>
                <a:latin typeface="Arial" charset="0"/>
                <a:cs typeface="Arial" charset="0"/>
              </a:rPr>
              <a:t>at segments 1, 4, 6, 15, 16, incl. new Siemens PSI at segments 1 &amp; 16</a:t>
            </a:r>
          </a:p>
          <a:p>
            <a:pPr marL="714375" lvl="1" indent="-257175">
              <a:buFont typeface="Arial" panose="020B0604020202020204" pitchFamily="34" charset="0"/>
              <a:buChar char="•"/>
              <a:defRPr/>
            </a:pPr>
            <a:r>
              <a:rPr lang="en-GB" sz="1400" dirty="0">
                <a:solidFill>
                  <a:schemeClr val="tx2"/>
                </a:solidFill>
                <a:latin typeface="Arial" charset="0"/>
                <a:cs typeface="Arial" charset="0"/>
              </a:rPr>
              <a:t>Two spare HOM cavities ordered (delivery expected Q4/2021)</a:t>
            </a:r>
          </a:p>
          <a:p>
            <a:pPr marL="714375" lvl="1" indent="-257175">
              <a:buFont typeface="Arial" panose="020B0604020202020204" pitchFamily="34" charset="0"/>
              <a:buChar char="•"/>
              <a:defRPr/>
            </a:pPr>
            <a:r>
              <a:rPr lang="en-GB" sz="1400" dirty="0">
                <a:solidFill>
                  <a:schemeClr val="tx2"/>
                </a:solidFill>
                <a:latin typeface="Arial" charset="0"/>
                <a:cs typeface="Arial" charset="0"/>
              </a:rPr>
              <a:t>New White-circuit Booster PS ordered (delivery expected Q3/2022) </a:t>
            </a:r>
          </a:p>
          <a:p>
            <a:pPr marL="257175" indent="-257175">
              <a:buFont typeface="Arial" panose="020B0604020202020204" pitchFamily="34" charset="0"/>
              <a:buChar char="•"/>
              <a:defRPr/>
            </a:pPr>
            <a:endParaRPr lang="en-GB" sz="800" dirty="0">
              <a:solidFill>
                <a:schemeClr val="tx2"/>
              </a:solidFill>
              <a:latin typeface="Arial" charset="0"/>
              <a:cs typeface="Arial" charset="0"/>
            </a:endParaRPr>
          </a:p>
          <a:p>
            <a:pPr marL="257175" indent="-257175">
              <a:buFont typeface="Arial" panose="020B0604020202020204" pitchFamily="34" charset="0"/>
              <a:buChar char="•"/>
              <a:defRPr/>
            </a:pPr>
            <a:r>
              <a:rPr lang="en-GB" dirty="0">
                <a:solidFill>
                  <a:schemeClr val="tx2"/>
                </a:solidFill>
                <a:latin typeface="Arial" charset="0"/>
                <a:cs typeface="Arial" charset="0"/>
              </a:rPr>
              <a:t>Under preparation</a:t>
            </a:r>
          </a:p>
          <a:p>
            <a:pPr marL="714375" lvl="1" indent="-257175">
              <a:buFont typeface="Arial" panose="020B0604020202020204" pitchFamily="34" charset="0"/>
              <a:buChar char="•"/>
              <a:defRPr/>
            </a:pPr>
            <a:r>
              <a:rPr lang="en-GB" sz="1400" dirty="0">
                <a:solidFill>
                  <a:schemeClr val="tx2"/>
                </a:solidFill>
                <a:latin typeface="Arial" charset="0"/>
                <a:cs typeface="Arial" charset="0"/>
              </a:rPr>
              <a:t>New booster injection/extraction pulser</a:t>
            </a:r>
          </a:p>
          <a:p>
            <a:pPr marL="714375" lvl="1" indent="-257175">
              <a:buFont typeface="Arial" panose="020B0604020202020204" pitchFamily="34" charset="0"/>
              <a:buChar char="•"/>
              <a:defRPr/>
            </a:pPr>
            <a:r>
              <a:rPr lang="en-GB" sz="1400" dirty="0">
                <a:solidFill>
                  <a:schemeClr val="tx2"/>
                </a:solidFill>
                <a:latin typeface="Arial" charset="0"/>
                <a:cs typeface="Arial" charset="0"/>
              </a:rPr>
              <a:t>New digital BPM system</a:t>
            </a:r>
          </a:p>
          <a:p>
            <a:pPr marL="714375" lvl="1" indent="-257175">
              <a:buFont typeface="Arial" panose="020B0604020202020204" pitchFamily="34" charset="0"/>
              <a:buChar char="•"/>
              <a:defRPr/>
            </a:pPr>
            <a:r>
              <a:rPr lang="en-GB" sz="1400" dirty="0">
                <a:solidFill>
                  <a:schemeClr val="tx2"/>
                </a:solidFill>
                <a:latin typeface="Arial" charset="0"/>
                <a:cs typeface="Arial" charset="0"/>
              </a:rPr>
              <a:t>New quadrupole power converters</a:t>
            </a:r>
          </a:p>
          <a:p>
            <a:pPr marL="714375" lvl="1" indent="-257175">
              <a:buFont typeface="Arial" panose="020B0604020202020204" pitchFamily="34" charset="0"/>
              <a:buChar char="•"/>
              <a:defRPr/>
            </a:pPr>
            <a:r>
              <a:rPr lang="en-GB" sz="1400" dirty="0">
                <a:solidFill>
                  <a:schemeClr val="tx2"/>
                </a:solidFill>
                <a:latin typeface="Arial" charset="0"/>
                <a:cs typeface="Arial" charset="0"/>
              </a:rPr>
              <a:t>Modernization of network technology and data storage</a:t>
            </a:r>
          </a:p>
          <a:p>
            <a:pPr marL="714375" lvl="1" indent="-257175">
              <a:buFont typeface="Arial" panose="020B0604020202020204" pitchFamily="34" charset="0"/>
              <a:buChar char="•"/>
              <a:defRPr/>
            </a:pPr>
            <a:r>
              <a:rPr lang="en-GB" sz="1400" dirty="0">
                <a:solidFill>
                  <a:schemeClr val="tx2"/>
                </a:solidFill>
                <a:latin typeface="Arial" charset="0"/>
                <a:cs typeface="Arial" charset="0"/>
              </a:rPr>
              <a:t>Further modernization Vacuum and Safety Interlocks</a:t>
            </a:r>
            <a:r>
              <a:rPr lang="en-GB" dirty="0">
                <a:solidFill>
                  <a:schemeClr val="tx2"/>
                </a:solidFill>
                <a:latin typeface="Arial" charset="0"/>
                <a:cs typeface="Arial" charset="0"/>
              </a:rPr>
              <a:t>	</a:t>
            </a:r>
          </a:p>
        </p:txBody>
      </p:sp>
    </p:spTree>
    <p:extLst>
      <p:ext uri="{BB962C8B-B14F-4D97-AF65-F5344CB8AC3E}">
        <p14:creationId xmlns:p14="http://schemas.microsoft.com/office/powerpoint/2010/main" val="22867843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51520" y="1059582"/>
            <a:ext cx="7110433" cy="1760482"/>
          </a:xfrm>
        </p:spPr>
        <p:txBody>
          <a:bodyPr/>
          <a:lstStyle/>
          <a:p>
            <a:r>
              <a:rPr lang="en-US" dirty="0"/>
              <a:t>a</a:t>
            </a:r>
            <a:r>
              <a:rPr lang="en-US" dirty="0" smtClean="0"/>
              <a:t>s of today </a:t>
            </a:r>
            <a:r>
              <a:rPr lang="en-DE" dirty="0" smtClean="0"/>
              <a:t>–</a:t>
            </a:r>
            <a:r>
              <a:rPr lang="en-US" dirty="0" smtClean="0"/>
              <a:t> Germany entered lockdown</a:t>
            </a:r>
          </a:p>
          <a:p>
            <a:r>
              <a:rPr lang="en-US" dirty="0" smtClean="0"/>
              <a:t>BESSY II turned to standby mode (24h ramp-up time)</a:t>
            </a:r>
          </a:p>
          <a:p>
            <a:r>
              <a:rPr lang="en-US" dirty="0" smtClean="0"/>
              <a:t>MLS in minimal operation (1 operator / day)</a:t>
            </a:r>
          </a:p>
          <a:p>
            <a:r>
              <a:rPr lang="en-US" dirty="0"/>
              <a:t>t</a:t>
            </a:r>
            <a:r>
              <a:rPr lang="en-US" dirty="0" smtClean="0"/>
              <a:t>wice a week supervisors meet for a patrol</a:t>
            </a:r>
          </a:p>
          <a:p>
            <a:r>
              <a:rPr lang="en-US" dirty="0"/>
              <a:t>m</a:t>
            </a:r>
            <a:r>
              <a:rPr lang="en-US" dirty="0" smtClean="0"/>
              <a:t>achine startup expected mid of January </a:t>
            </a:r>
            <a:endParaRPr lang="en-US" dirty="0"/>
          </a:p>
        </p:txBody>
      </p:sp>
      <p:sp>
        <p:nvSpPr>
          <p:cNvPr id="4" name="Slide Number Placeholder 3"/>
          <p:cNvSpPr>
            <a:spLocks noGrp="1"/>
          </p:cNvSpPr>
          <p:nvPr>
            <p:ph type="sldNum" sz="quarter" idx="14"/>
          </p:nvPr>
        </p:nvSpPr>
        <p:spPr/>
        <p:txBody>
          <a:bodyPr/>
          <a:lstStyle/>
          <a:p>
            <a:pPr>
              <a:defRPr/>
            </a:pPr>
            <a:fld id="{F1E0BE69-7476-4EA3-919A-AD7EE24D45DF}" type="slidenum">
              <a:rPr lang="de-DE" smtClean="0"/>
              <a:pPr>
                <a:defRPr/>
              </a:pPr>
              <a:t>5</a:t>
            </a:fld>
            <a:endParaRPr lang="de-DE" dirty="0"/>
          </a:p>
        </p:txBody>
      </p:sp>
      <p:sp>
        <p:nvSpPr>
          <p:cNvPr id="5" name="Title 4"/>
          <p:cNvSpPr>
            <a:spLocks noGrp="1"/>
          </p:cNvSpPr>
          <p:nvPr>
            <p:ph type="title"/>
          </p:nvPr>
        </p:nvSpPr>
        <p:spPr/>
        <p:txBody>
          <a:bodyPr/>
          <a:lstStyle/>
          <a:p>
            <a:r>
              <a:rPr lang="en-US" dirty="0"/>
              <a:t>management of the COVID-19 </a:t>
            </a:r>
            <a:r>
              <a:rPr lang="en-US" dirty="0" smtClean="0"/>
              <a:t>pandemic: recent development</a:t>
            </a:r>
            <a:endParaRPr lang="en-US" dirty="0"/>
          </a:p>
        </p:txBody>
      </p:sp>
      <p:pic>
        <p:nvPicPr>
          <p:cNvPr id="6" name="Picture 5"/>
          <p:cNvPicPr>
            <a:picLocks noChangeAspect="1"/>
          </p:cNvPicPr>
          <p:nvPr/>
        </p:nvPicPr>
        <p:blipFill>
          <a:blip r:embed="rId3"/>
          <a:stretch>
            <a:fillRect/>
          </a:stretch>
        </p:blipFill>
        <p:spPr>
          <a:xfrm>
            <a:off x="7149449" y="987574"/>
            <a:ext cx="1720661" cy="2230926"/>
          </a:xfrm>
          <a:prstGeom prst="rect">
            <a:avLst/>
          </a:prstGeom>
        </p:spPr>
      </p:pic>
      <p:pic>
        <p:nvPicPr>
          <p:cNvPr id="7" name="Picture 6"/>
          <p:cNvPicPr>
            <a:picLocks noChangeAspect="1"/>
          </p:cNvPicPr>
          <p:nvPr/>
        </p:nvPicPr>
        <p:blipFill>
          <a:blip r:embed="rId4"/>
          <a:stretch>
            <a:fillRect/>
          </a:stretch>
        </p:blipFill>
        <p:spPr>
          <a:xfrm>
            <a:off x="5044459" y="3507855"/>
            <a:ext cx="3844799" cy="1040832"/>
          </a:xfrm>
          <a:prstGeom prst="rect">
            <a:avLst/>
          </a:prstGeom>
        </p:spPr>
      </p:pic>
    </p:spTree>
    <p:extLst>
      <p:ext uri="{BB962C8B-B14F-4D97-AF65-F5344CB8AC3E}">
        <p14:creationId xmlns:p14="http://schemas.microsoft.com/office/powerpoint/2010/main" val="13329041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pPr>
              <a:defRPr/>
            </a:pPr>
            <a:fld id="{F1E0BE69-7476-4EA3-919A-AD7EE24D45DF}" type="slidenum">
              <a:rPr lang="de-DE" smtClean="0"/>
              <a:pPr>
                <a:defRPr/>
              </a:pPr>
              <a:t>6</a:t>
            </a:fld>
            <a:endParaRPr lang="de-DE" dirty="0"/>
          </a:p>
        </p:txBody>
      </p:sp>
      <p:sp>
        <p:nvSpPr>
          <p:cNvPr id="5" name="Title 4"/>
          <p:cNvSpPr>
            <a:spLocks noGrp="1"/>
          </p:cNvSpPr>
          <p:nvPr>
            <p:ph type="title"/>
          </p:nvPr>
        </p:nvSpPr>
        <p:spPr/>
        <p:txBody>
          <a:bodyPr/>
          <a:lstStyle/>
          <a:p>
            <a:r>
              <a:rPr lang="en-US" dirty="0"/>
              <a:t>management of the COVID-19 </a:t>
            </a:r>
            <a:r>
              <a:rPr lang="en-US" dirty="0" smtClean="0"/>
              <a:t>pandemic: organization point of view</a:t>
            </a:r>
            <a:endParaRPr lang="en-US" dirty="0"/>
          </a:p>
        </p:txBody>
      </p:sp>
      <p:sp>
        <p:nvSpPr>
          <p:cNvPr id="8" name="Text Placeholder 2"/>
          <p:cNvSpPr>
            <a:spLocks noGrp="1"/>
          </p:cNvSpPr>
          <p:nvPr>
            <p:ph type="body" sz="quarter" idx="13"/>
          </p:nvPr>
        </p:nvSpPr>
        <p:spPr>
          <a:xfrm>
            <a:off x="179512" y="844713"/>
            <a:ext cx="8928992" cy="4247317"/>
          </a:xfrm>
        </p:spPr>
        <p:txBody>
          <a:bodyPr/>
          <a:lstStyle/>
          <a:p>
            <a:r>
              <a:rPr lang="en-US" dirty="0" smtClean="0"/>
              <a:t>task force</a:t>
            </a:r>
          </a:p>
          <a:p>
            <a:r>
              <a:rPr lang="en-US" dirty="0"/>
              <a:t>c</a:t>
            </a:r>
            <a:r>
              <a:rPr lang="en-US" dirty="0" smtClean="0"/>
              <a:t>ancelation of all business trips if incidence &gt; 50/100000/7d</a:t>
            </a:r>
          </a:p>
          <a:p>
            <a:r>
              <a:rPr lang="en-US" dirty="0"/>
              <a:t>very flexible application of home office</a:t>
            </a:r>
            <a:br>
              <a:rPr lang="en-US" dirty="0"/>
            </a:br>
            <a:r>
              <a:rPr lang="en-DE" dirty="0">
                <a:sym typeface="Wingdings" panose="05000000000000000000" pitchFamily="2" charset="2"/>
              </a:rPr>
              <a:t></a:t>
            </a:r>
            <a:r>
              <a:rPr lang="en-US" dirty="0">
                <a:sym typeface="Wingdings" panose="05000000000000000000" pitchFamily="2" charset="2"/>
              </a:rPr>
              <a:t> p</a:t>
            </a:r>
            <a:r>
              <a:rPr lang="en-US" dirty="0"/>
              <a:t>eople urged to work from home as much as possible</a:t>
            </a:r>
          </a:p>
          <a:p>
            <a:r>
              <a:rPr lang="en-US" dirty="0" smtClean="0"/>
              <a:t>quarantine of second order contacts as well </a:t>
            </a:r>
          </a:p>
          <a:p>
            <a:r>
              <a:rPr lang="en-US" dirty="0"/>
              <a:t>temperature checks upon entering the company </a:t>
            </a:r>
            <a:r>
              <a:rPr lang="en-US" dirty="0" smtClean="0"/>
              <a:t>area</a:t>
            </a:r>
          </a:p>
          <a:p>
            <a:r>
              <a:rPr lang="en-US" dirty="0"/>
              <a:t>l</a:t>
            </a:r>
            <a:r>
              <a:rPr lang="en-US" dirty="0" smtClean="0"/>
              <a:t>ow-office-density concept, i.e. rolling plans for:</a:t>
            </a:r>
          </a:p>
          <a:p>
            <a:pPr lvl="1"/>
            <a:r>
              <a:rPr lang="en-US" b="0" dirty="0" smtClean="0"/>
              <a:t>offices</a:t>
            </a:r>
          </a:p>
          <a:p>
            <a:pPr lvl="1"/>
            <a:r>
              <a:rPr lang="en-US" b="0" dirty="0" smtClean="0"/>
              <a:t>functions</a:t>
            </a:r>
            <a:endParaRPr lang="en-US" b="0" dirty="0"/>
          </a:p>
          <a:p>
            <a:r>
              <a:rPr lang="en-US" dirty="0" smtClean="0"/>
              <a:t>video </a:t>
            </a:r>
            <a:r>
              <a:rPr lang="en-US" dirty="0"/>
              <a:t>conferencing difficult (</a:t>
            </a:r>
            <a:r>
              <a:rPr lang="en-US" dirty="0" err="1"/>
              <a:t>Jitsi</a:t>
            </a:r>
            <a:r>
              <a:rPr lang="en-US" dirty="0"/>
              <a:t> offered </a:t>
            </a:r>
            <a:r>
              <a:rPr lang="en-US" dirty="0" smtClean="0"/>
              <a:t>as best-effort, </a:t>
            </a:r>
            <a:r>
              <a:rPr lang="en-US" dirty="0"/>
              <a:t>hosting zoom forbidden)</a:t>
            </a:r>
          </a:p>
          <a:p>
            <a:endParaRPr lang="en-US" dirty="0" smtClean="0"/>
          </a:p>
          <a:p>
            <a:endParaRPr lang="en-US" dirty="0"/>
          </a:p>
        </p:txBody>
      </p:sp>
    </p:spTree>
    <p:extLst>
      <p:ext uri="{BB962C8B-B14F-4D97-AF65-F5344CB8AC3E}">
        <p14:creationId xmlns:p14="http://schemas.microsoft.com/office/powerpoint/2010/main" val="25097019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pPr>
              <a:defRPr/>
            </a:pPr>
            <a:fld id="{F1E0BE69-7476-4EA3-919A-AD7EE24D45DF}" type="slidenum">
              <a:rPr lang="de-DE" smtClean="0"/>
              <a:pPr>
                <a:defRPr/>
              </a:pPr>
              <a:t>7</a:t>
            </a:fld>
            <a:endParaRPr lang="de-DE" dirty="0"/>
          </a:p>
        </p:txBody>
      </p:sp>
      <p:sp>
        <p:nvSpPr>
          <p:cNvPr id="5" name="Title 4"/>
          <p:cNvSpPr>
            <a:spLocks noGrp="1"/>
          </p:cNvSpPr>
          <p:nvPr>
            <p:ph type="title"/>
          </p:nvPr>
        </p:nvSpPr>
        <p:spPr/>
        <p:txBody>
          <a:bodyPr/>
          <a:lstStyle/>
          <a:p>
            <a:r>
              <a:rPr lang="en-US" dirty="0"/>
              <a:t>management of the COVID-19 </a:t>
            </a:r>
            <a:r>
              <a:rPr lang="en-US" dirty="0" smtClean="0"/>
              <a:t>pandemic: facility point of view</a:t>
            </a:r>
            <a:endParaRPr lang="en-US" dirty="0"/>
          </a:p>
        </p:txBody>
      </p:sp>
      <p:pic>
        <p:nvPicPr>
          <p:cNvPr id="6" name="Grafik 4">
            <a:extLst>
              <a:ext uri="{FF2B5EF4-FFF2-40B4-BE49-F238E27FC236}">
                <a16:creationId xmlns:a16="http://schemas.microsoft.com/office/drawing/2014/main" id="{C414C5CA-BD09-4063-832D-88D12F9759E1}"/>
              </a:ext>
            </a:extLst>
          </p:cNvPr>
          <p:cNvPicPr>
            <a:picLocks noChangeAspect="1"/>
          </p:cNvPicPr>
          <p:nvPr/>
        </p:nvPicPr>
        <p:blipFill rotWithShape="1">
          <a:blip r:embed="rId2"/>
          <a:srcRect t="957" r="6607"/>
          <a:stretch/>
        </p:blipFill>
        <p:spPr>
          <a:xfrm>
            <a:off x="567438" y="1060127"/>
            <a:ext cx="7100906" cy="3796768"/>
          </a:xfrm>
          <a:prstGeom prst="rect">
            <a:avLst/>
          </a:prstGeom>
        </p:spPr>
      </p:pic>
      <p:sp>
        <p:nvSpPr>
          <p:cNvPr id="7" name="Textfeld 5">
            <a:extLst>
              <a:ext uri="{FF2B5EF4-FFF2-40B4-BE49-F238E27FC236}">
                <a16:creationId xmlns:a16="http://schemas.microsoft.com/office/drawing/2014/main" id="{9AB4EF4E-008D-4069-9F3C-A0C4F53CB1A2}"/>
              </a:ext>
            </a:extLst>
          </p:cNvPr>
          <p:cNvSpPr txBox="1"/>
          <p:nvPr/>
        </p:nvSpPr>
        <p:spPr>
          <a:xfrm>
            <a:off x="153866" y="674057"/>
            <a:ext cx="4464496" cy="369332"/>
          </a:xfrm>
          <a:prstGeom prst="rect">
            <a:avLst/>
          </a:prstGeom>
          <a:solidFill>
            <a:schemeClr val="accent1">
              <a:lumMod val="20000"/>
              <a:lumOff val="80000"/>
            </a:scheme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smtClean="0">
                <a:ln>
                  <a:noFill/>
                </a:ln>
                <a:solidFill>
                  <a:prstClr val="black"/>
                </a:solidFill>
                <a:effectLst/>
                <a:uLnTx/>
                <a:uFillTx/>
              </a:rPr>
              <a:t>Scheduled Beamtime </a:t>
            </a:r>
            <a:r>
              <a:rPr kumimoji="0" lang="de-DE" sz="1800" b="0" i="0" u="none" strike="noStrike" kern="0" cap="none" spc="0" normalizeH="0" baseline="0" noProof="0" dirty="0">
                <a:ln>
                  <a:noFill/>
                </a:ln>
                <a:solidFill>
                  <a:prstClr val="black"/>
                </a:solidFill>
                <a:effectLst/>
                <a:uLnTx/>
                <a:uFillTx/>
              </a:rPr>
              <a:t>@ BESSY II 2020</a:t>
            </a:r>
          </a:p>
        </p:txBody>
      </p:sp>
      <p:grpSp>
        <p:nvGrpSpPr>
          <p:cNvPr id="8" name="Gruppieren 11">
            <a:extLst>
              <a:ext uri="{FF2B5EF4-FFF2-40B4-BE49-F238E27FC236}">
                <a16:creationId xmlns:a16="http://schemas.microsoft.com/office/drawing/2014/main" id="{045930C8-958B-4235-85F5-755580FC2932}"/>
              </a:ext>
            </a:extLst>
          </p:cNvPr>
          <p:cNvGrpSpPr/>
          <p:nvPr/>
        </p:nvGrpSpPr>
        <p:grpSpPr>
          <a:xfrm>
            <a:off x="4932040" y="858723"/>
            <a:ext cx="4005967" cy="1077218"/>
            <a:chOff x="4737125" y="1069385"/>
            <a:chExt cx="4005967" cy="1077218"/>
          </a:xfrm>
        </p:grpSpPr>
        <p:sp>
          <p:nvSpPr>
            <p:cNvPr id="9" name="Textfeld 6">
              <a:extLst>
                <a:ext uri="{FF2B5EF4-FFF2-40B4-BE49-F238E27FC236}">
                  <a16:creationId xmlns:a16="http://schemas.microsoft.com/office/drawing/2014/main" id="{DAF968B4-FF23-447D-A239-B974DCBAE83E}"/>
                </a:ext>
              </a:extLst>
            </p:cNvPr>
            <p:cNvSpPr txBox="1"/>
            <p:nvPr/>
          </p:nvSpPr>
          <p:spPr>
            <a:xfrm>
              <a:off x="4932433" y="1069385"/>
              <a:ext cx="3810659" cy="107721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err="1">
                  <a:ln>
                    <a:noFill/>
                  </a:ln>
                  <a:solidFill>
                    <a:prstClr val="black"/>
                  </a:solidFill>
                  <a:effectLst/>
                  <a:uLnTx/>
                  <a:uFillTx/>
                </a:rPr>
                <a:t>staff</a:t>
              </a:r>
              <a:r>
                <a:rPr kumimoji="0" lang="de-DE" sz="1600" b="0" i="0" u="none" strike="noStrike" kern="0" cap="none" spc="0" normalizeH="0" baseline="0" noProof="0" dirty="0">
                  <a:ln>
                    <a:noFill/>
                  </a:ln>
                  <a:solidFill>
                    <a:prstClr val="black"/>
                  </a:solidFill>
                  <a:effectLst/>
                  <a:uLnTx/>
                  <a:uFillTx/>
                </a:rPr>
                <a:t> </a:t>
              </a:r>
              <a:r>
                <a:rPr kumimoji="0" lang="de-DE" sz="1600" b="0" i="0" u="none" strike="noStrike" kern="0" cap="none" spc="0" normalizeH="0" baseline="0" noProof="0" dirty="0" err="1">
                  <a:ln>
                    <a:noFill/>
                  </a:ln>
                  <a:solidFill>
                    <a:prstClr val="black"/>
                  </a:solidFill>
                  <a:effectLst/>
                  <a:uLnTx/>
                  <a:uFillTx/>
                </a:rPr>
                <a:t>assisted</a:t>
              </a:r>
              <a:r>
                <a:rPr kumimoji="0" lang="de-DE" sz="1600" b="0" i="0" u="none" strike="noStrike" kern="0" cap="none" spc="0" normalizeH="0" baseline="0" noProof="0" dirty="0">
                  <a:ln>
                    <a:noFill/>
                  </a:ln>
                  <a:solidFill>
                    <a:prstClr val="black"/>
                  </a:solidFill>
                  <a:effectLst/>
                  <a:uLnTx/>
                  <a:uFillTx/>
                </a:rPr>
                <a:t> mail in + </a:t>
              </a:r>
              <a:r>
                <a:rPr kumimoji="0" lang="de-DE" sz="1600" b="0" i="0" u="none" strike="noStrike" kern="0" cap="none" spc="0" normalizeH="0" baseline="0" noProof="0" dirty="0" err="1">
                  <a:ln>
                    <a:noFill/>
                  </a:ln>
                  <a:solidFill>
                    <a:prstClr val="black"/>
                  </a:solidFill>
                  <a:effectLst/>
                  <a:uLnTx/>
                  <a:uFillTx/>
                </a:rPr>
                <a:t>staff</a:t>
              </a:r>
              <a:r>
                <a:rPr kumimoji="0" lang="de-DE" sz="1600" b="0" i="0" u="none" strike="noStrike" kern="0" cap="none" spc="0" normalizeH="0" baseline="0" noProof="0" dirty="0">
                  <a:ln>
                    <a:noFill/>
                  </a:ln>
                  <a:solidFill>
                    <a:prstClr val="black"/>
                  </a:solidFill>
                  <a:effectLst/>
                  <a:uLnTx/>
                  <a:uFillTx/>
                </a:rPr>
                <a:t> </a:t>
              </a:r>
              <a:r>
                <a:rPr kumimoji="0" lang="de-DE" sz="1600" b="0" i="0" u="none" strike="noStrike" kern="0" cap="none" spc="0" normalizeH="0" baseline="0" noProof="0" dirty="0" err="1">
                  <a:ln>
                    <a:noFill/>
                  </a:ln>
                  <a:solidFill>
                    <a:prstClr val="black"/>
                  </a:solidFill>
                  <a:effectLst/>
                  <a:uLnTx/>
                  <a:uFillTx/>
                </a:rPr>
                <a:t>assisted</a:t>
              </a:r>
              <a:r>
                <a:rPr kumimoji="0" lang="de-DE" sz="1600" b="0" i="0" u="none" strike="noStrike" kern="0" cap="none" spc="0" normalizeH="0" baseline="0" noProof="0" dirty="0">
                  <a:ln>
                    <a:noFill/>
                  </a:ln>
                  <a:solidFill>
                    <a:prstClr val="black"/>
                  </a:solidFill>
                  <a:effectLst/>
                  <a:uLnTx/>
                  <a:uFillTx/>
                </a:rPr>
                <a:t> remote</a:t>
              </a:r>
            </a:p>
            <a:p>
              <a:pPr marL="0" marR="0" lvl="0" indent="0"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prstClr val="black"/>
                  </a:solidFill>
                  <a:effectLst/>
                  <a:uLnTx/>
                  <a:uFillTx/>
                </a:rPr>
                <a:t>Users not </a:t>
              </a:r>
              <a:r>
                <a:rPr kumimoji="0" lang="de-DE" sz="1600" b="0" i="0" u="none" strike="noStrike" kern="0" cap="none" spc="0" normalizeH="0" baseline="0" noProof="0" dirty="0" err="1">
                  <a:ln>
                    <a:noFill/>
                  </a:ln>
                  <a:solidFill>
                    <a:prstClr val="black"/>
                  </a:solidFill>
                  <a:effectLst/>
                  <a:uLnTx/>
                  <a:uFillTx/>
                </a:rPr>
                <a:t>from</a:t>
              </a:r>
              <a:r>
                <a:rPr kumimoji="0" lang="de-DE" sz="1600" b="0" i="0" u="none" strike="noStrike" kern="0" cap="none" spc="0" normalizeH="0" baseline="0" noProof="0" dirty="0">
                  <a:ln>
                    <a:noFill/>
                  </a:ln>
                  <a:solidFill>
                    <a:prstClr val="black"/>
                  </a:solidFill>
                  <a:effectLst/>
                  <a:uLnTx/>
                  <a:uFillTx/>
                </a:rPr>
                <a:t> </a:t>
              </a:r>
              <a:r>
                <a:rPr kumimoji="0" lang="de-DE" sz="1600" b="0" i="0" u="none" strike="noStrike" kern="0" cap="none" spc="0" normalizeH="0" baseline="0" noProof="0" dirty="0" err="1">
                  <a:ln>
                    <a:noFill/>
                  </a:ln>
                  <a:solidFill>
                    <a:prstClr val="black"/>
                  </a:solidFill>
                  <a:effectLst/>
                  <a:uLnTx/>
                  <a:uFillTx/>
                </a:rPr>
                <a:t>the</a:t>
              </a:r>
              <a:r>
                <a:rPr kumimoji="0" lang="de-DE" sz="1600" b="0" i="0" u="none" strike="noStrike" kern="0" cap="none" spc="0" normalizeH="0" baseline="0" noProof="0" dirty="0">
                  <a:ln>
                    <a:noFill/>
                  </a:ln>
                  <a:solidFill>
                    <a:prstClr val="black"/>
                  </a:solidFill>
                  <a:effectLst/>
                  <a:uLnTx/>
                  <a:uFillTx/>
                </a:rPr>
                <a:t> Berlin </a:t>
              </a:r>
              <a:r>
                <a:rPr kumimoji="0" lang="de-DE" sz="1600" b="0" i="0" u="none" strike="noStrike" kern="0" cap="none" spc="0" normalizeH="0" baseline="0" noProof="0" dirty="0" err="1">
                  <a:ln>
                    <a:noFill/>
                  </a:ln>
                  <a:solidFill>
                    <a:prstClr val="black"/>
                  </a:solidFill>
                  <a:effectLst/>
                  <a:uLnTx/>
                  <a:uFillTx/>
                </a:rPr>
                <a:t>area</a:t>
              </a:r>
              <a:endParaRPr kumimoji="0" lang="de-DE" sz="16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prstClr val="black"/>
                  </a:solidFill>
                  <a:effectLst/>
                  <a:uLnTx/>
                  <a:uFillTx/>
                </a:rPr>
                <a:t>Users </a:t>
              </a:r>
              <a:r>
                <a:rPr kumimoji="0" lang="de-DE" sz="1600" b="0" i="0" u="none" strike="noStrike" kern="0" cap="none" spc="0" normalizeH="0" baseline="0" noProof="0" dirty="0" err="1">
                  <a:ln>
                    <a:noFill/>
                  </a:ln>
                  <a:solidFill>
                    <a:prstClr val="black"/>
                  </a:solidFill>
                  <a:effectLst/>
                  <a:uLnTx/>
                  <a:uFillTx/>
                </a:rPr>
                <a:t>from</a:t>
              </a:r>
              <a:r>
                <a:rPr kumimoji="0" lang="de-DE" sz="1600" b="0" i="0" u="none" strike="noStrike" kern="0" cap="none" spc="0" normalizeH="0" baseline="0" noProof="0" dirty="0">
                  <a:ln>
                    <a:noFill/>
                  </a:ln>
                  <a:solidFill>
                    <a:prstClr val="black"/>
                  </a:solidFill>
                  <a:effectLst/>
                  <a:uLnTx/>
                  <a:uFillTx/>
                </a:rPr>
                <a:t> Berlin and CRG</a:t>
              </a:r>
            </a:p>
            <a:p>
              <a:pPr marL="0" marR="0" lvl="0" indent="0" defTabSz="914400" eaLnBrk="1" fontAlgn="auto" latinLnBrk="0" hangingPunct="1">
                <a:lnSpc>
                  <a:spcPct val="100000"/>
                </a:lnSpc>
                <a:spcBef>
                  <a:spcPts val="0"/>
                </a:spcBef>
                <a:spcAft>
                  <a:spcPts val="0"/>
                </a:spcAft>
                <a:buClrTx/>
                <a:buSzTx/>
                <a:buFontTx/>
                <a:buNone/>
                <a:tabLst/>
                <a:defRPr/>
              </a:pPr>
              <a:r>
                <a:rPr lang="de-DE" sz="1600" kern="0" dirty="0">
                  <a:solidFill>
                    <a:prstClr val="black"/>
                  </a:solidFill>
                </a:rPr>
                <a:t>HZB</a:t>
              </a:r>
              <a:r>
                <a:rPr kumimoji="0" lang="de-DE" sz="1600" b="0" i="0" u="none" strike="noStrike" kern="0" cap="none" spc="0" normalizeH="0" baseline="0" noProof="0" dirty="0">
                  <a:ln>
                    <a:noFill/>
                  </a:ln>
                  <a:solidFill>
                    <a:prstClr val="black"/>
                  </a:solidFill>
                  <a:effectLst/>
                  <a:uLnTx/>
                  <a:uFillTx/>
                </a:rPr>
                <a:t> </a:t>
              </a:r>
            </a:p>
          </p:txBody>
        </p:sp>
        <p:sp>
          <p:nvSpPr>
            <p:cNvPr id="10" name="Rechteck 7">
              <a:extLst>
                <a:ext uri="{FF2B5EF4-FFF2-40B4-BE49-F238E27FC236}">
                  <a16:creationId xmlns:a16="http://schemas.microsoft.com/office/drawing/2014/main" id="{0084FC27-450C-44FA-B7B1-45DCC8B39373}"/>
                </a:ext>
              </a:extLst>
            </p:cNvPr>
            <p:cNvSpPr/>
            <p:nvPr/>
          </p:nvSpPr>
          <p:spPr>
            <a:xfrm>
              <a:off x="4737125" y="1169967"/>
              <a:ext cx="195308" cy="1373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8">
              <a:extLst>
                <a:ext uri="{FF2B5EF4-FFF2-40B4-BE49-F238E27FC236}">
                  <a16:creationId xmlns:a16="http://schemas.microsoft.com/office/drawing/2014/main" id="{4D34AEF0-466F-4494-A3DA-192BC43C97F9}"/>
                </a:ext>
              </a:extLst>
            </p:cNvPr>
            <p:cNvSpPr/>
            <p:nvPr/>
          </p:nvSpPr>
          <p:spPr>
            <a:xfrm>
              <a:off x="4740676" y="1432193"/>
              <a:ext cx="195308" cy="13739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9">
              <a:extLst>
                <a:ext uri="{FF2B5EF4-FFF2-40B4-BE49-F238E27FC236}">
                  <a16:creationId xmlns:a16="http://schemas.microsoft.com/office/drawing/2014/main" id="{9B43261E-8866-4E28-904B-F685D4A7BC3A}"/>
                </a:ext>
              </a:extLst>
            </p:cNvPr>
            <p:cNvSpPr/>
            <p:nvPr/>
          </p:nvSpPr>
          <p:spPr>
            <a:xfrm>
              <a:off x="4746002" y="1683696"/>
              <a:ext cx="195308" cy="13739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0">
              <a:extLst>
                <a:ext uri="{FF2B5EF4-FFF2-40B4-BE49-F238E27FC236}">
                  <a16:creationId xmlns:a16="http://schemas.microsoft.com/office/drawing/2014/main" id="{6AC0561A-1133-4E11-AADA-596308622A66}"/>
                </a:ext>
              </a:extLst>
            </p:cNvPr>
            <p:cNvSpPr/>
            <p:nvPr/>
          </p:nvSpPr>
          <p:spPr>
            <a:xfrm>
              <a:off x="4753466" y="1906800"/>
              <a:ext cx="195308" cy="1373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5" name="Rectangle 14"/>
          <p:cNvSpPr/>
          <p:nvPr/>
        </p:nvSpPr>
        <p:spPr>
          <a:xfrm>
            <a:off x="2673159" y="2893034"/>
            <a:ext cx="79209" cy="129117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054328" y="2313625"/>
            <a:ext cx="72008" cy="18672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449306" y="1372972"/>
            <a:ext cx="2031325" cy="646331"/>
          </a:xfrm>
          <a:prstGeom prst="rect">
            <a:avLst/>
          </a:prstGeom>
          <a:noFill/>
        </p:spPr>
        <p:txBody>
          <a:bodyPr wrap="none" rtlCol="0">
            <a:spAutoFit/>
          </a:bodyPr>
          <a:lstStyle/>
          <a:p>
            <a:r>
              <a:rPr lang="en-US" dirty="0" smtClean="0"/>
              <a:t>Corona-</a:t>
            </a:r>
            <a:r>
              <a:rPr lang="en-US" dirty="0" err="1" smtClean="0"/>
              <a:t>beamtime</a:t>
            </a:r>
            <a:r>
              <a:rPr lang="en-US" dirty="0" smtClean="0"/>
              <a:t/>
            </a:r>
            <a:br>
              <a:rPr lang="en-US" dirty="0" smtClean="0"/>
            </a:br>
            <a:r>
              <a:rPr lang="en-US" dirty="0" smtClean="0"/>
              <a:t>requested</a:t>
            </a:r>
            <a:endParaRPr lang="en-US" dirty="0"/>
          </a:p>
        </p:txBody>
      </p:sp>
    </p:spTree>
    <p:extLst>
      <p:ext uri="{BB962C8B-B14F-4D97-AF65-F5344CB8AC3E}">
        <p14:creationId xmlns:p14="http://schemas.microsoft.com/office/powerpoint/2010/main" val="187627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179512" y="627534"/>
            <a:ext cx="8136904" cy="4247317"/>
          </a:xfrm>
        </p:spPr>
        <p:txBody>
          <a:bodyPr/>
          <a:lstStyle/>
          <a:p>
            <a:r>
              <a:rPr lang="en-US" dirty="0"/>
              <a:t>s</a:t>
            </a:r>
            <a:r>
              <a:rPr lang="en-US" dirty="0" smtClean="0"/>
              <a:t>tandby mode</a:t>
            </a:r>
          </a:p>
          <a:p>
            <a:pPr lvl="1"/>
            <a:r>
              <a:rPr lang="en-US" b="0" dirty="0"/>
              <a:t>m</a:t>
            </a:r>
            <a:r>
              <a:rPr lang="en-US" b="0" dirty="0" smtClean="0"/>
              <a:t>otivation: </a:t>
            </a:r>
            <a:r>
              <a:rPr lang="en-US" b="0" dirty="0"/>
              <a:t>e</a:t>
            </a:r>
            <a:r>
              <a:rPr lang="en-US" b="0" dirty="0" smtClean="0"/>
              <a:t>mpty experimental hall</a:t>
            </a:r>
          </a:p>
          <a:p>
            <a:pPr lvl="1"/>
            <a:r>
              <a:rPr lang="en-US" b="0" dirty="0" smtClean="0"/>
              <a:t>startup on demand within 24h (requested twice)</a:t>
            </a:r>
          </a:p>
          <a:p>
            <a:r>
              <a:rPr lang="en-US" dirty="0" smtClean="0"/>
              <a:t>dropping all weekly “machine studies” </a:t>
            </a:r>
            <a:r>
              <a:rPr lang="en-DE" dirty="0" smtClean="0">
                <a:sym typeface="Wingdings" panose="05000000000000000000" pitchFamily="2" charset="2"/>
              </a:rPr>
              <a:t></a:t>
            </a:r>
            <a:r>
              <a:rPr lang="en-US" dirty="0" smtClean="0">
                <a:sym typeface="Wingdings" panose="05000000000000000000" pitchFamily="2" charset="2"/>
              </a:rPr>
              <a:t> massive reduction of pro-activeness</a:t>
            </a:r>
            <a:endParaRPr lang="en-US" dirty="0" smtClean="0"/>
          </a:p>
          <a:p>
            <a:pPr lvl="1"/>
            <a:r>
              <a:rPr lang="en-US" b="0" dirty="0" smtClean="0">
                <a:sym typeface="Wingdings" panose="05000000000000000000" pitchFamily="2" charset="2"/>
              </a:rPr>
              <a:t>less machine state transitions</a:t>
            </a:r>
            <a:br>
              <a:rPr lang="en-US" b="0" dirty="0" smtClean="0">
                <a:sym typeface="Wingdings" panose="05000000000000000000" pitchFamily="2" charset="2"/>
              </a:rPr>
            </a:br>
            <a:r>
              <a:rPr lang="en-US" b="0" dirty="0" smtClean="0">
                <a:sym typeface="Wingdings" panose="05000000000000000000" pitchFamily="2" charset="2"/>
              </a:rPr>
              <a:t>(don</a:t>
            </a:r>
            <a:r>
              <a:rPr lang="en-DE" b="0" dirty="0" smtClean="0">
                <a:sym typeface="Wingdings" panose="05000000000000000000" pitchFamily="2" charset="2"/>
              </a:rPr>
              <a:t>’</a:t>
            </a:r>
            <a:r>
              <a:rPr lang="en-US" b="0" dirty="0" smtClean="0">
                <a:sym typeface="Wingdings" panose="05000000000000000000" pitchFamily="2" charset="2"/>
              </a:rPr>
              <a:t>t touch a running system)</a:t>
            </a:r>
          </a:p>
          <a:p>
            <a:pPr lvl="1"/>
            <a:r>
              <a:rPr lang="en-US" b="0" dirty="0" smtClean="0">
                <a:sym typeface="Wingdings" panose="05000000000000000000" pitchFamily="2" charset="2"/>
              </a:rPr>
              <a:t>20h </a:t>
            </a:r>
            <a:r>
              <a:rPr lang="en-US" b="0" dirty="0">
                <a:sym typeface="Wingdings" panose="05000000000000000000" pitchFamily="2" charset="2"/>
              </a:rPr>
              <a:t>more </a:t>
            </a:r>
            <a:r>
              <a:rPr lang="en-US" b="0" dirty="0" err="1">
                <a:sym typeface="Wingdings" panose="05000000000000000000" pitchFamily="2" charset="2"/>
              </a:rPr>
              <a:t>beamtime</a:t>
            </a:r>
            <a:r>
              <a:rPr lang="en-US" b="0" dirty="0">
                <a:sym typeface="Wingdings" panose="05000000000000000000" pitchFamily="2" charset="2"/>
              </a:rPr>
              <a:t> / </a:t>
            </a:r>
            <a:r>
              <a:rPr lang="en-US" b="0" dirty="0" smtClean="0">
                <a:sym typeface="Wingdings" panose="05000000000000000000" pitchFamily="2" charset="2"/>
              </a:rPr>
              <a:t>week</a:t>
            </a:r>
            <a:endParaRPr lang="en-US" b="0" dirty="0" smtClean="0"/>
          </a:p>
          <a:p>
            <a:r>
              <a:rPr lang="en-US" dirty="0"/>
              <a:t>r</a:t>
            </a:r>
            <a:r>
              <a:rPr lang="en-US" dirty="0" smtClean="0"/>
              <a:t>emote machine commissioning difficult even with operator on site</a:t>
            </a:r>
          </a:p>
          <a:p>
            <a:pPr lvl="1"/>
            <a:r>
              <a:rPr lang="en-US" b="0" dirty="0" smtClean="0"/>
              <a:t>Inspect / manipulate hardware</a:t>
            </a:r>
          </a:p>
          <a:p>
            <a:pPr lvl="1"/>
            <a:r>
              <a:rPr lang="en-US" b="0" dirty="0" smtClean="0"/>
              <a:t>Security issues</a:t>
            </a:r>
          </a:p>
          <a:p>
            <a:r>
              <a:rPr lang="en-US" dirty="0"/>
              <a:t>l</a:t>
            </a:r>
            <a:r>
              <a:rPr lang="en-US" dirty="0" smtClean="0"/>
              <a:t>ots of plans and schedules created and discarded (highly dynamic system)</a:t>
            </a:r>
          </a:p>
          <a:p>
            <a:r>
              <a:rPr lang="en-US" dirty="0"/>
              <a:t>l</a:t>
            </a:r>
            <a:r>
              <a:rPr lang="en-US" dirty="0" smtClean="0"/>
              <a:t>ots of things to do / can be done in home office</a:t>
            </a:r>
            <a:endParaRPr lang="en-US" dirty="0"/>
          </a:p>
        </p:txBody>
      </p:sp>
      <p:sp>
        <p:nvSpPr>
          <p:cNvPr id="4" name="Slide Number Placeholder 3"/>
          <p:cNvSpPr>
            <a:spLocks noGrp="1"/>
          </p:cNvSpPr>
          <p:nvPr>
            <p:ph type="sldNum" sz="quarter" idx="14"/>
          </p:nvPr>
        </p:nvSpPr>
        <p:spPr/>
        <p:txBody>
          <a:bodyPr/>
          <a:lstStyle/>
          <a:p>
            <a:pPr>
              <a:defRPr/>
            </a:pPr>
            <a:fld id="{F1E0BE69-7476-4EA3-919A-AD7EE24D45DF}" type="slidenum">
              <a:rPr lang="de-DE" smtClean="0"/>
              <a:pPr>
                <a:defRPr/>
              </a:pPr>
              <a:t>8</a:t>
            </a:fld>
            <a:endParaRPr lang="de-DE" dirty="0"/>
          </a:p>
        </p:txBody>
      </p:sp>
      <p:sp>
        <p:nvSpPr>
          <p:cNvPr id="5" name="Title 4"/>
          <p:cNvSpPr>
            <a:spLocks noGrp="1"/>
          </p:cNvSpPr>
          <p:nvPr>
            <p:ph type="title"/>
          </p:nvPr>
        </p:nvSpPr>
        <p:spPr/>
        <p:txBody>
          <a:bodyPr/>
          <a:lstStyle/>
          <a:p>
            <a:r>
              <a:rPr lang="en-US" dirty="0"/>
              <a:t>management of the COVID-19 </a:t>
            </a:r>
            <a:r>
              <a:rPr lang="en-US" dirty="0" smtClean="0"/>
              <a:t>pandemic: machine point of view</a:t>
            </a:r>
            <a:endParaRPr lang="en-US" dirty="0"/>
          </a:p>
        </p:txBody>
      </p:sp>
    </p:spTree>
    <p:extLst>
      <p:ext uri="{BB962C8B-B14F-4D97-AF65-F5344CB8AC3E}">
        <p14:creationId xmlns:p14="http://schemas.microsoft.com/office/powerpoint/2010/main" val="33391763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431258" y="1203598"/>
            <a:ext cx="7110433" cy="3213187"/>
          </a:xfrm>
        </p:spPr>
        <p:txBody>
          <a:bodyPr/>
          <a:lstStyle/>
          <a:p>
            <a:pPr marL="0" indent="0">
              <a:buNone/>
            </a:pPr>
            <a:endParaRPr lang="en-US" dirty="0" smtClean="0"/>
          </a:p>
          <a:p>
            <a:r>
              <a:rPr lang="en-US" dirty="0" smtClean="0">
                <a:solidFill>
                  <a:schemeClr val="bg1">
                    <a:lumMod val="75000"/>
                  </a:schemeClr>
                </a:solidFill>
              </a:rPr>
              <a:t>management of the COVID-19 pandemic</a:t>
            </a:r>
          </a:p>
          <a:p>
            <a:endParaRPr lang="en-US" dirty="0"/>
          </a:p>
          <a:p>
            <a:r>
              <a:rPr lang="en-US" b="1" dirty="0"/>
              <a:t>o</a:t>
            </a:r>
            <a:r>
              <a:rPr lang="en-US" b="1" dirty="0" smtClean="0"/>
              <a:t>peration status</a:t>
            </a:r>
          </a:p>
          <a:p>
            <a:endParaRPr lang="en-US" dirty="0"/>
          </a:p>
          <a:p>
            <a:r>
              <a:rPr lang="en-US" dirty="0">
                <a:solidFill>
                  <a:schemeClr val="bg1">
                    <a:lumMod val="75000"/>
                  </a:schemeClr>
                </a:solidFill>
              </a:rPr>
              <a:t>u</a:t>
            </a:r>
            <a:r>
              <a:rPr lang="en-US" dirty="0" smtClean="0">
                <a:solidFill>
                  <a:schemeClr val="bg1">
                    <a:lumMod val="75000"/>
                  </a:schemeClr>
                </a:solidFill>
              </a:rPr>
              <a:t>pgrades </a:t>
            </a:r>
            <a:r>
              <a:rPr lang="en-US" dirty="0">
                <a:solidFill>
                  <a:schemeClr val="bg1">
                    <a:lumMod val="75000"/>
                  </a:schemeClr>
                </a:solidFill>
              </a:rPr>
              <a:t>and </a:t>
            </a:r>
            <a:r>
              <a:rPr lang="en-US" dirty="0" smtClean="0">
                <a:solidFill>
                  <a:schemeClr val="bg1">
                    <a:lumMod val="75000"/>
                  </a:schemeClr>
                </a:solidFill>
              </a:rPr>
              <a:t>developments</a:t>
            </a:r>
          </a:p>
          <a:p>
            <a:endParaRPr lang="en-US" dirty="0">
              <a:solidFill>
                <a:schemeClr val="bg1">
                  <a:lumMod val="75000"/>
                </a:schemeClr>
              </a:solidFill>
            </a:endParaRPr>
          </a:p>
          <a:p>
            <a:r>
              <a:rPr lang="en-US" dirty="0" smtClean="0">
                <a:solidFill>
                  <a:schemeClr val="bg1">
                    <a:lumMod val="75000"/>
                  </a:schemeClr>
                </a:solidFill>
              </a:rPr>
              <a:t>BESSY III CDR status</a:t>
            </a:r>
            <a:endParaRPr lang="en-US" dirty="0">
              <a:solidFill>
                <a:schemeClr val="bg1">
                  <a:lumMod val="75000"/>
                </a:schemeClr>
              </a:solidFill>
            </a:endParaRPr>
          </a:p>
          <a:p>
            <a:endParaRPr lang="en-US" dirty="0"/>
          </a:p>
        </p:txBody>
      </p:sp>
      <p:sp>
        <p:nvSpPr>
          <p:cNvPr id="7" name="Title 6"/>
          <p:cNvSpPr>
            <a:spLocks noGrp="1"/>
          </p:cNvSpPr>
          <p:nvPr>
            <p:ph type="title"/>
          </p:nvPr>
        </p:nvSpPr>
        <p:spPr/>
        <p:txBody>
          <a:bodyPr/>
          <a:lstStyle/>
          <a:p>
            <a:r>
              <a:rPr lang="en-US" dirty="0" smtClean="0"/>
              <a:t>Outline</a:t>
            </a:r>
            <a:endParaRPr lang="en-US" dirty="0"/>
          </a:p>
        </p:txBody>
      </p:sp>
      <p:sp>
        <p:nvSpPr>
          <p:cNvPr id="3" name="Slide Number Placeholder 2"/>
          <p:cNvSpPr>
            <a:spLocks noGrp="1"/>
          </p:cNvSpPr>
          <p:nvPr>
            <p:ph type="sldNum" sz="quarter" idx="4294967295"/>
          </p:nvPr>
        </p:nvSpPr>
        <p:spPr>
          <a:xfrm>
            <a:off x="7010400" y="4767263"/>
            <a:ext cx="2133600" cy="274637"/>
          </a:xfrm>
        </p:spPr>
        <p:txBody>
          <a:bodyPr/>
          <a:lstStyle/>
          <a:p>
            <a:pPr>
              <a:defRPr/>
            </a:pPr>
            <a:fld id="{4E136289-4C14-4E40-BEFE-2E2ECD9CBB74}" type="slidenum">
              <a:rPr lang="de-DE" smtClean="0"/>
              <a:pPr>
                <a:defRPr/>
              </a:pPr>
              <a:t>9</a:t>
            </a:fld>
            <a:endParaRPr lang="de-DE" dirty="0"/>
          </a:p>
        </p:txBody>
      </p:sp>
    </p:spTree>
    <p:extLst>
      <p:ext uri="{BB962C8B-B14F-4D97-AF65-F5344CB8AC3E}">
        <p14:creationId xmlns:p14="http://schemas.microsoft.com/office/powerpoint/2010/main" val="130924528"/>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2032</Words>
  <Application>Microsoft Office PowerPoint</Application>
  <PresentationFormat>On-screen Show (16:9)</PresentationFormat>
  <Paragraphs>420</Paragraphs>
  <Slides>40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Cambria Math</vt:lpstr>
      <vt:lpstr>Century Gothic</vt:lpstr>
      <vt:lpstr>Wingdings</vt:lpstr>
      <vt:lpstr>Larissa-Design</vt:lpstr>
      <vt:lpstr>PowerPoint Presentation</vt:lpstr>
      <vt:lpstr>BESSY II</vt:lpstr>
      <vt:lpstr>Outline</vt:lpstr>
      <vt:lpstr>Outline</vt:lpstr>
      <vt:lpstr>management of the COVID-19 pandemic: recent development</vt:lpstr>
      <vt:lpstr>management of the COVID-19 pandemic: organization point of view</vt:lpstr>
      <vt:lpstr>management of the COVID-19 pandemic: facility point of view</vt:lpstr>
      <vt:lpstr>management of the COVID-19 pandemic: machine point of view</vt:lpstr>
      <vt:lpstr>Outline</vt:lpstr>
      <vt:lpstr>Operation statistics – schedule</vt:lpstr>
      <vt:lpstr>PowerPoint Presentation</vt:lpstr>
      <vt:lpstr>Long term developments</vt:lpstr>
      <vt:lpstr>Outage time by component</vt:lpstr>
      <vt:lpstr>Shutdown activities</vt:lpstr>
      <vt:lpstr>Outline</vt:lpstr>
      <vt:lpstr>Scheduled TRIBs user operation week</vt:lpstr>
      <vt:lpstr>Scheduled TRIBs user operation wwek</vt:lpstr>
      <vt:lpstr>Resonant skew excitation</vt:lpstr>
      <vt:lpstr>Resonant skew excitation – can we do it?</vt:lpstr>
      <vt:lpstr>Resonant skew excitation – can we do it?</vt:lpstr>
      <vt:lpstr>Resonant skew excitation – lets try!</vt:lpstr>
      <vt:lpstr>Resonant skew excitation – it works!</vt:lpstr>
      <vt:lpstr>Resonant skew excitation – what are the dynamics?</vt:lpstr>
      <vt:lpstr>Collaboration: normal conducting, active, HOM-damped, 1.5 GHz / 3rd harmonic cavities</vt:lpstr>
      <vt:lpstr>normal conducting, active, HOM-damped, 1.75 GHz / 3.5th harmonic cavitiy</vt:lpstr>
      <vt:lpstr>Outline</vt:lpstr>
      <vt:lpstr>BESSY III – CDR</vt:lpstr>
      <vt:lpstr>BESSY III – CDR</vt:lpstr>
      <vt:lpstr>BESSY III – CDR</vt:lpstr>
      <vt:lpstr>PowerPoint Presentation</vt:lpstr>
      <vt:lpstr>Summary</vt:lpstr>
      <vt:lpstr>ACKNOWLEDGEMENT</vt:lpstr>
      <vt:lpstr>THANK YOU FOR YOUR ATTENTION</vt:lpstr>
      <vt:lpstr>PowerPoint Presentation</vt:lpstr>
      <vt:lpstr>more slicing bunches (37) implemented for user operation</vt:lpstr>
      <vt:lpstr>more PPRE bunches investigated</vt:lpstr>
      <vt:lpstr>STATUS OF BESSY VSR DEMO</vt:lpstr>
      <vt:lpstr>PowerPoint Presentation</vt:lpstr>
      <vt:lpstr>Shutdown recovery</vt:lpstr>
      <vt:lpstr>BESSY II – Preservation &amp; Modernisation projects 2020-2022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Monica Mantel</dc:creator>
  <cp:lastModifiedBy>LEAN Philippa</cp:lastModifiedBy>
  <cp:revision>229</cp:revision>
  <dcterms:created xsi:type="dcterms:W3CDTF">2009-04-16T12:28:49Z</dcterms:created>
  <dcterms:modified xsi:type="dcterms:W3CDTF">2020-12-16T16:24:24Z</dcterms:modified>
</cp:coreProperties>
</file>