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64" r:id="rId1"/>
  </p:sldMasterIdLst>
  <p:notesMasterIdLst>
    <p:notesMasterId r:id="rId18"/>
  </p:notesMasterIdLst>
  <p:handoutMasterIdLst>
    <p:handoutMasterId r:id="rId19"/>
  </p:handoutMasterIdLst>
  <p:sldIdLst>
    <p:sldId id="331" r:id="rId2"/>
    <p:sldId id="343" r:id="rId3"/>
    <p:sldId id="345" r:id="rId4"/>
    <p:sldId id="337" r:id="rId5"/>
    <p:sldId id="347" r:id="rId6"/>
    <p:sldId id="346" r:id="rId7"/>
    <p:sldId id="338" r:id="rId8"/>
    <p:sldId id="336" r:id="rId9"/>
    <p:sldId id="333" r:id="rId10"/>
    <p:sldId id="335" r:id="rId11"/>
    <p:sldId id="309" r:id="rId12"/>
    <p:sldId id="332" r:id="rId13"/>
    <p:sldId id="339" r:id="rId14"/>
    <p:sldId id="340" r:id="rId15"/>
    <p:sldId id="341" r:id="rId16"/>
    <p:sldId id="342" r:id="rId17"/>
  </p:sldIdLst>
  <p:sldSz cx="9144000" cy="6858000" type="screen4x3"/>
  <p:notesSz cx="6794500" cy="9931400"/>
  <p:defaultTextStyle>
    <a:defPPr>
      <a:defRPr lang="de-CH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AE7857C0-2D20-4703-8FB6-39B300EF5577}">
          <p14:sldIdLst>
            <p14:sldId id="331"/>
            <p14:sldId id="343"/>
            <p14:sldId id="345"/>
            <p14:sldId id="337"/>
            <p14:sldId id="347"/>
            <p14:sldId id="346"/>
            <p14:sldId id="338"/>
            <p14:sldId id="336"/>
            <p14:sldId id="333"/>
            <p14:sldId id="335"/>
            <p14:sldId id="309"/>
            <p14:sldId id="332"/>
            <p14:sldId id="339"/>
            <p14:sldId id="340"/>
            <p14:sldId id="341"/>
            <p14:sldId id="3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90">
          <p15:clr>
            <a:srgbClr val="A4A3A4"/>
          </p15:clr>
        </p15:guide>
        <p15:guide id="2" orient="horz" pos="845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1117">
          <p15:clr>
            <a:srgbClr val="A4A3A4"/>
          </p15:clr>
        </p15:guide>
        <p15:guide id="5" orient="horz" pos="187">
          <p15:clr>
            <a:srgbClr val="A4A3A4"/>
          </p15:clr>
        </p15:guide>
        <p15:guide id="6" orient="horz" pos="504">
          <p15:clr>
            <a:srgbClr val="A4A3A4"/>
          </p15:clr>
        </p15:guide>
        <p15:guide id="7" orient="horz" pos="4156">
          <p15:clr>
            <a:srgbClr val="A4A3A4"/>
          </p15:clr>
        </p15:guide>
        <p15:guide id="8" orient="horz">
          <p15:clr>
            <a:srgbClr val="A4A3A4"/>
          </p15:clr>
        </p15:guide>
        <p15:guide id="9" pos="657">
          <p15:clr>
            <a:srgbClr val="A4A3A4"/>
          </p15:clr>
        </p15:guide>
        <p15:guide id="10" pos="5534">
          <p15:clr>
            <a:srgbClr val="A4A3A4"/>
          </p15:clr>
        </p15:guide>
        <p15:guide id="11" pos="521">
          <p15:clr>
            <a:srgbClr val="A4A3A4"/>
          </p15:clr>
        </p15:guide>
        <p15:guide id="12" pos="453">
          <p15:clr>
            <a:srgbClr val="A4A3A4"/>
          </p15:clr>
        </p15:guide>
        <p15:guide id="13" pos="1315">
          <p15:clr>
            <a:srgbClr val="A4A3A4"/>
          </p15:clr>
        </p15:guide>
        <p15:guide id="14" pos="3039">
          <p15:clr>
            <a:srgbClr val="A4A3A4"/>
          </p15:clr>
        </p15:guide>
        <p15:guide id="15" pos="3152">
          <p15:clr>
            <a:srgbClr val="A4A3A4"/>
          </p15:clr>
        </p15:guide>
        <p15:guide id="16" pos="57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000"/>
    <a:srgbClr val="FFFFFF"/>
    <a:srgbClr val="808080"/>
    <a:srgbClr val="000000"/>
    <a:srgbClr val="FDCA00"/>
    <a:srgbClr val="EF5B00"/>
    <a:srgbClr val="C50006"/>
    <a:srgbClr val="7C204E"/>
    <a:srgbClr val="003B6E"/>
    <a:srgbClr val="1974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908" autoAdjust="0"/>
  </p:normalViewPr>
  <p:slideViewPr>
    <p:cSldViewPr snapToObjects="1">
      <p:cViewPr varScale="1">
        <p:scale>
          <a:sx n="73" d="100"/>
          <a:sy n="73" d="100"/>
        </p:scale>
        <p:origin x="1320" y="72"/>
      </p:cViewPr>
      <p:guideLst>
        <p:guide orient="horz" pos="890"/>
        <p:guide orient="horz" pos="845"/>
        <p:guide orient="horz" pos="3793"/>
        <p:guide orient="horz" pos="1117"/>
        <p:guide orient="horz" pos="187"/>
        <p:guide orient="horz" pos="504"/>
        <p:guide orient="horz" pos="4156"/>
        <p:guide orient="horz"/>
        <p:guide pos="657"/>
        <p:guide pos="5534"/>
        <p:guide pos="521"/>
        <p:guide pos="453"/>
        <p:guide pos="1315"/>
        <p:guide pos="3039"/>
        <p:guide pos="3152"/>
        <p:guide pos="5738"/>
      </p:guideLst>
    </p:cSldViewPr>
  </p:slideViewPr>
  <p:outlineViewPr>
    <p:cViewPr>
      <p:scale>
        <a:sx n="33" d="100"/>
        <a:sy n="33" d="100"/>
      </p:scale>
      <p:origin x="0" y="-1806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15" d="100"/>
          <a:sy n="115" d="100"/>
        </p:scale>
        <p:origin x="-4932" y="-10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6.xml"/><Relationship Id="rId2" Type="http://schemas.openxmlformats.org/officeDocument/2006/relationships/slide" Target="slides/slide15.xml"/><Relationship Id="rId1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4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4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</a:defRPr>
            </a:lvl1pPr>
          </a:lstStyle>
          <a:p>
            <a:pPr>
              <a:defRPr/>
            </a:pPr>
            <a:fld id="{630A188E-C926-984B-863C-48B251A81B15}" type="slidenum">
              <a:rPr lang="en-GB">
                <a:latin typeface="+mn-lt"/>
              </a:rPr>
              <a:pPr>
                <a:defRPr/>
              </a:pPr>
              <a:t>‹#›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5994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4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31" y="4718072"/>
            <a:ext cx="4981238" cy="446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</a:t>
            </a:r>
            <a:r>
              <a:rPr lang="de-DE" noProof="0" dirty="0" smtClean="0"/>
              <a:t>Ebene</a:t>
            </a:r>
          </a:p>
          <a:p>
            <a:pPr lvl="5"/>
            <a:r>
              <a:rPr lang="de-DE" noProof="0" dirty="0" smtClean="0"/>
              <a:t>Sechste Ebene</a:t>
            </a:r>
          </a:p>
          <a:p>
            <a:pPr lvl="6"/>
            <a:r>
              <a:rPr lang="de-DE" noProof="0" dirty="0" smtClean="0"/>
              <a:t>Siebte Ebene</a:t>
            </a:r>
          </a:p>
          <a:p>
            <a:pPr lvl="7"/>
            <a:r>
              <a:rPr lang="de-DE" noProof="0" dirty="0" smtClean="0"/>
              <a:t>Achte Ebene</a:t>
            </a:r>
          </a:p>
          <a:p>
            <a:pPr lvl="8"/>
            <a:r>
              <a:rPr lang="de-DE" noProof="0" dirty="0" smtClean="0"/>
              <a:t>Neunte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4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</a:defRPr>
            </a:lvl1pPr>
          </a:lstStyle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473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90488" indent="-90488" algn="l" rtl="0" eaLnBrk="0" fontAlgn="base" hangingPunct="0">
      <a:spcBef>
        <a:spcPts val="0"/>
      </a:spcBef>
      <a:spcAft>
        <a:spcPct val="0"/>
      </a:spcAft>
      <a:buFont typeface="Arial" panose="020B0604020202020204" pitchFamily="34" charset="0"/>
      <a:buChar char="•"/>
      <a:defRPr sz="1000" kern="1200" baseline="0">
        <a:solidFill>
          <a:schemeClr val="tx1"/>
        </a:solidFill>
        <a:latin typeface="+mn-lt"/>
        <a:ea typeface="ヒラギノ角ゴ Pro W3" pitchFamily="-108" charset="-128"/>
        <a:cs typeface="ヒラギノ角ゴ Pro W3" pitchFamily="-108" charset="-128"/>
      </a:defRPr>
    </a:lvl1pPr>
    <a:lvl2pPr marL="180975" indent="-9207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266700" indent="-8572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357188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447675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pitchFamily="-112" charset="-128"/>
        <a:cs typeface="ＭＳ Ｐゴシック" charset="0"/>
      </a:defRPr>
    </a:lvl5pPr>
    <a:lvl6pPr marL="538163" indent="-90488" algn="l" defTabSz="457200" rtl="0" eaLnBrk="1" latinLnBrk="0" hangingPunct="1"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628650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719138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806450" indent="-88900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2353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5983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0140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47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355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103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014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3236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7056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2004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0778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6708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9833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498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U:\20160506_PSI_Luftbild_029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" b="7666"/>
          <a:stretch/>
        </p:blipFill>
        <p:spPr bwMode="auto">
          <a:xfrm>
            <a:off x="2642401" y="282698"/>
            <a:ext cx="5674015" cy="336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8"/>
          <p:cNvSpPr>
            <a:spLocks noGrp="1" noChangeArrowheads="1"/>
          </p:cNvSpPr>
          <p:nvPr>
            <p:ph type="title" hasCustomPrompt="1"/>
          </p:nvPr>
        </p:nvSpPr>
        <p:spPr>
          <a:xfrm>
            <a:off x="814387" y="4572000"/>
            <a:ext cx="7969249" cy="1388939"/>
          </a:xfrm>
        </p:spPr>
        <p:txBody>
          <a:bodyPr/>
          <a:lstStyle>
            <a:lvl1pPr>
              <a:defRPr sz="3000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en-GB" noProof="0" dirty="0" smtClean="0"/>
              <a:t>Edit title master format by clicking</a:t>
            </a:r>
            <a:endParaRPr lang="en-GB" noProof="0" dirty="0"/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 hasCustomPrompt="1"/>
          </p:nvPr>
        </p:nvSpPr>
        <p:spPr bwMode="auto">
          <a:xfrm>
            <a:off x="814388" y="4140000"/>
            <a:ext cx="7969249" cy="3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8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pPr lvl="0"/>
            <a:r>
              <a:rPr lang="en-GB" noProof="0" dirty="0" smtClean="0"/>
              <a:t>Edit subtitle master style sheet by clicking on it</a:t>
            </a:r>
            <a:endParaRPr lang="en-GB" noProof="0" dirty="0"/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-2" y="282698"/>
            <a:ext cx="25344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pic>
        <p:nvPicPr>
          <p:cNvPr id="12" name="Bild 2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263" y="548680"/>
            <a:ext cx="1219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"/>
          <p:cNvSpPr>
            <a:spLocks noChangeArrowheads="1"/>
          </p:cNvSpPr>
          <p:nvPr userDrawn="1"/>
        </p:nvSpPr>
        <p:spPr bwMode="auto">
          <a:xfrm>
            <a:off x="5292080" y="3412620"/>
            <a:ext cx="3024336" cy="232404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spcBef>
                <a:spcPct val="0"/>
              </a:spcBef>
            </a:pPr>
            <a:r>
              <a:rPr lang="de-CH" sz="1100" b="1" i="0" kern="0" spc="30" dirty="0" smtClean="0">
                <a:solidFill>
                  <a:srgbClr val="505150"/>
                </a:solidFill>
                <a:latin typeface="+mn-lt"/>
                <a:cs typeface="Arial" charset="0"/>
              </a:rPr>
              <a:t>WIR SCHAFFEN WISSEN – HEUTE FÜR MORGEN</a:t>
            </a:r>
            <a:endParaRPr lang="de-CH" sz="1100" b="1" i="0" kern="0" spc="30" dirty="0">
              <a:solidFill>
                <a:srgbClr val="505150"/>
              </a:solidFill>
              <a:latin typeface="+mn-lt"/>
              <a:cs typeface="Arial" charset="0"/>
            </a:endParaRP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424000" y="282698"/>
            <a:ext cx="7200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sp>
        <p:nvSpPr>
          <p:cNvPr id="15" name="Rechteck 15"/>
          <p:cNvSpPr>
            <a:spLocks noChangeArrowheads="1"/>
          </p:cNvSpPr>
          <p:nvPr userDrawn="1"/>
        </p:nvSpPr>
        <p:spPr bwMode="auto">
          <a:xfrm>
            <a:off x="828000" y="6138863"/>
            <a:ext cx="720725" cy="719137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680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smtClean="0"/>
              <a:t>Edit 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Edit title master format by clicking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1681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GB" noProof="0" dirty="0" smtClean="0"/>
              <a:t>Edit title master format by clicking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934839" y="1484782"/>
            <a:ext cx="7885633" cy="4608514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smtClean="0"/>
              <a:t>Edit 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2878391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1042988" y="1341438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smtClean="0"/>
              <a:t>Edit 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Edit title master format by clicking</a:t>
            </a:r>
            <a:endParaRPr lang="en-GB" noProof="0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5003800" y="1337869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smtClean="0"/>
              <a:t>Edit 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653103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Edit title master format by clicking</a:t>
            </a:r>
            <a:endParaRPr lang="en-GB" noProof="0" dirty="0"/>
          </a:p>
        </p:txBody>
      </p:sp>
      <p:sp>
        <p:nvSpPr>
          <p:cNvPr id="17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938416" y="1449803"/>
            <a:ext cx="3781425" cy="4571585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smtClean="0"/>
              <a:t>Edit 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</a:p>
        </p:txBody>
      </p:sp>
      <p:sp>
        <p:nvSpPr>
          <p:cNvPr id="18" name="Inhaltsplatzhalter 10"/>
          <p:cNvSpPr>
            <a:spLocks noGrp="1"/>
          </p:cNvSpPr>
          <p:nvPr>
            <p:ph sz="quarter" idx="19" hasCustomPrompt="1"/>
          </p:nvPr>
        </p:nvSpPr>
        <p:spPr>
          <a:xfrm>
            <a:off x="4899228" y="1446234"/>
            <a:ext cx="3781425" cy="4575154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smtClean="0"/>
              <a:t>Edit 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9635311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Edit title master format by clicking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1525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Edit title master format by clicking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38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on picture (hig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U:\20160506_PSI_Luftbild_029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19811"/>
            <a:ext cx="8370753" cy="557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Edit title master format by clicking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827088" y="1019810"/>
            <a:ext cx="2289712" cy="5577839"/>
          </a:xfrm>
          <a:solidFill>
            <a:schemeClr val="bg1">
              <a:alpha val="75000"/>
            </a:schemeClr>
          </a:solidFill>
        </p:spPr>
        <p:txBody>
          <a:bodyPr lIns="72000" tIns="360000" rIns="36000" bIns="36000" anchor="t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pic>
        <p:nvPicPr>
          <p:cNvPr id="13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>
            <a:spLocks noChangeArrowheads="1"/>
          </p:cNvSpPr>
          <p:nvPr userDrawn="1"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68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792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700">
                <a:latin typeface="+mn-lt"/>
              </a:defRPr>
            </a:lvl1pPr>
            <a:lvl2pPr marL="355582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>
                <a:latin typeface="+mn-lt"/>
              </a:defRPr>
            </a:lvl2pPr>
            <a:lvl3pPr marL="539724" marR="0" indent="-18414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>
                <a:latin typeface="+mn-lt"/>
              </a:defRPr>
            </a:lvl3pPr>
            <a:lvl4pPr marL="717515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>
                <a:latin typeface="+mn-lt"/>
              </a:defRPr>
            </a:lvl4pPr>
            <a:lvl5pPr marL="895306" marR="0" indent="-177792" algn="l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 sz="1700">
                <a:latin typeface="+mn-lt"/>
              </a:defRPr>
            </a:lvl5pPr>
            <a:lvl6pPr marL="1074685" indent="-179380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500"/>
            </a:lvl6pPr>
            <a:lvl7pPr marL="1257238" indent="-182554">
              <a:lnSpc>
                <a:spcPct val="110000"/>
              </a:lnSpc>
              <a:buFont typeface="Symbol" panose="05050102010706020507" pitchFamily="18" charset="2"/>
              <a:buChar char="-"/>
              <a:defRPr sz="1500"/>
            </a:lvl7pPr>
            <a:lvl8pPr marL="1436616" indent="-179380">
              <a:lnSpc>
                <a:spcPct val="110000"/>
              </a:lnSpc>
              <a:buFont typeface="Symbol" panose="05050102010706020507" pitchFamily="18" charset="2"/>
              <a:buChar char="-"/>
              <a:defRPr sz="1500"/>
            </a:lvl8pPr>
            <a:lvl9pPr marL="1614408" indent="-177792">
              <a:lnSpc>
                <a:spcPct val="110000"/>
              </a:lnSpc>
              <a:buFont typeface="Symbol" panose="05050102010706020507" pitchFamily="18" charset="2"/>
              <a:buChar char="-"/>
              <a:defRPr sz="15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2077211" y="288001"/>
            <a:ext cx="6708025" cy="5085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1377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7200" y="291600"/>
            <a:ext cx="6708025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Enter slide title</a:t>
            </a:r>
            <a:endParaRPr lang="en-GB" noProof="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6312" y="6661150"/>
            <a:ext cx="575742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smtClean="0">
                <a:latin typeface="+mn-lt"/>
              </a:defRPr>
            </a:lvl1pPr>
          </a:lstStyle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6" name="Rechteck 12"/>
          <p:cNvSpPr>
            <a:spLocks noChangeArrowheads="1"/>
          </p:cNvSpPr>
          <p:nvPr/>
        </p:nvSpPr>
        <p:spPr bwMode="auto">
          <a:xfrm>
            <a:off x="0" y="1412875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7742237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Edit 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4" r:id="rId2"/>
    <p:sldLayoutId id="2147483976" r:id="rId3"/>
    <p:sldLayoutId id="2147483973" r:id="rId4"/>
    <p:sldLayoutId id="2147483977" r:id="rId5"/>
    <p:sldLayoutId id="2147483979" r:id="rId6"/>
    <p:sldLayoutId id="2147483978" r:id="rId7"/>
    <p:sldLayoutId id="2147483980" r:id="rId8"/>
    <p:sldLayoutId id="2147483981" r:id="rId9"/>
  </p:sldLayoutIdLst>
  <p:transition spd="med"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55600" indent="1841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73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14387" y="4572001"/>
            <a:ext cx="7862069" cy="1090800"/>
          </a:xfrm>
        </p:spPr>
        <p:txBody>
          <a:bodyPr/>
          <a:lstStyle/>
          <a:p>
            <a:r>
              <a:rPr lang="en-GB" sz="2800" noProof="0" dirty="0" smtClean="0"/>
              <a:t>Emittance exchange in electron booster synchrotron by coupling resonance crossing</a:t>
            </a:r>
            <a:endParaRPr lang="en-GB" sz="2800" noProof="0" dirty="0"/>
          </a:p>
        </p:txBody>
      </p:sp>
      <p:sp>
        <p:nvSpPr>
          <p:cNvPr id="6" name="Untertitel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noProof="0" dirty="0" smtClean="0"/>
              <a:t>Jonas Kallestrup ::  </a:t>
            </a:r>
            <a:r>
              <a:rPr lang="en-GB" noProof="0" dirty="0"/>
              <a:t>Paul Scherrer </a:t>
            </a:r>
            <a:r>
              <a:rPr lang="en-GB" noProof="0" dirty="0" smtClean="0"/>
              <a:t>Institute</a:t>
            </a:r>
            <a:endParaRPr lang="en-GB" noProof="0" dirty="0"/>
          </a:p>
        </p:txBody>
      </p:sp>
      <p:sp>
        <p:nvSpPr>
          <p:cNvPr id="7" name="Textfeld 6"/>
          <p:cNvSpPr txBox="1"/>
          <p:nvPr/>
        </p:nvSpPr>
        <p:spPr>
          <a:xfrm>
            <a:off x="814387" y="5662800"/>
            <a:ext cx="6853957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b="1" kern="1000" spc="30" dirty="0" smtClean="0">
                <a:solidFill>
                  <a:srgbClr val="969696"/>
                </a:solidFill>
                <a:latin typeface="+mn-lt"/>
                <a:cs typeface="Franklin Gothic Book"/>
              </a:rPr>
              <a:t>European Synchrotron Light Source workshop 2020</a:t>
            </a:r>
          </a:p>
        </p:txBody>
      </p:sp>
    </p:spTree>
    <p:extLst>
      <p:ext uri="{BB962C8B-B14F-4D97-AF65-F5344CB8AC3E}">
        <p14:creationId xmlns:p14="http://schemas.microsoft.com/office/powerpoint/2010/main" val="27595199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 smtClean="0">
                <a:solidFill>
                  <a:schemeClr val="accent6"/>
                </a:solidFill>
              </a:rPr>
              <a:t>Advantages</a:t>
            </a:r>
            <a:endParaRPr lang="en-GB" sz="2000" b="1" dirty="0">
              <a:solidFill>
                <a:schemeClr val="accent6"/>
              </a:solidFill>
            </a:endParaRPr>
          </a:p>
          <a:p>
            <a:r>
              <a:rPr lang="en-GB" sz="2000" dirty="0" smtClean="0"/>
              <a:t>Emittance exchange (in general) for horizontal kicker-bump injection has several advantages</a:t>
            </a:r>
          </a:p>
          <a:p>
            <a:pPr lvl="1"/>
            <a:r>
              <a:rPr lang="en-GB" sz="2000" dirty="0" smtClean="0"/>
              <a:t>Less horizontal dynamic aperture required</a:t>
            </a:r>
          </a:p>
          <a:p>
            <a:pPr lvl="1"/>
            <a:r>
              <a:rPr lang="en-GB" sz="2000" dirty="0" smtClean="0"/>
              <a:t>Relaxation of e.g. septum blade thickness</a:t>
            </a:r>
          </a:p>
          <a:p>
            <a:pPr lvl="1"/>
            <a:r>
              <a:rPr lang="en-GB" sz="2000" dirty="0" smtClean="0"/>
              <a:t>Small bump amplitude needed</a:t>
            </a:r>
          </a:p>
          <a:p>
            <a:endParaRPr lang="en-GB" sz="2000" dirty="0" smtClean="0"/>
          </a:p>
          <a:p>
            <a:r>
              <a:rPr lang="en-GB" sz="2000" dirty="0" smtClean="0"/>
              <a:t>Coupling resonance crossing is a simple option</a:t>
            </a:r>
          </a:p>
          <a:p>
            <a:pPr lvl="1"/>
            <a:r>
              <a:rPr lang="en-GB" sz="2000" dirty="0" smtClean="0"/>
              <a:t>Readily implementable in modern booster synchrotrons</a:t>
            </a:r>
          </a:p>
          <a:p>
            <a:pPr lvl="1"/>
            <a:r>
              <a:rPr lang="en-GB" sz="2000" noProof="0" dirty="0" smtClean="0"/>
              <a:t>“Free”: no extra magnets needed</a:t>
            </a:r>
          </a:p>
          <a:p>
            <a:endParaRPr lang="en-GB" sz="2000" dirty="0" smtClean="0"/>
          </a:p>
          <a:p>
            <a:pPr marL="0" indent="0">
              <a:buNone/>
            </a:pPr>
            <a:r>
              <a:rPr lang="en-GB" sz="2000" b="1" dirty="0" smtClean="0">
                <a:solidFill>
                  <a:schemeClr val="accent3"/>
                </a:solidFill>
              </a:rPr>
              <a:t>Challenges</a:t>
            </a:r>
            <a:endParaRPr lang="en-GB" sz="2000" b="1" dirty="0">
              <a:solidFill>
                <a:schemeClr val="accent3"/>
              </a:solidFill>
            </a:endParaRPr>
          </a:p>
          <a:p>
            <a:r>
              <a:rPr lang="en-GB" sz="2000" noProof="0" dirty="0" smtClean="0"/>
              <a:t>Difficult in high-energy machines with short damping times</a:t>
            </a:r>
          </a:p>
          <a:p>
            <a:r>
              <a:rPr lang="en-GB" sz="2000" noProof="0" dirty="0" smtClean="0"/>
              <a:t>Can be harmful with very small vertical apertures in storage ring</a:t>
            </a:r>
          </a:p>
          <a:p>
            <a:endParaRPr lang="en-GB" sz="2000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Outlook &amp; summary</a:t>
            </a:r>
            <a:endParaRPr lang="en-GB" noProof="0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63188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11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Thank for your attention!</a:t>
            </a:r>
            <a:endParaRPr lang="en-GB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827088" y="4437112"/>
            <a:ext cx="8425432" cy="2160537"/>
          </a:xfrm>
        </p:spPr>
        <p:txBody>
          <a:bodyPr tIns="180000"/>
          <a:lstStyle/>
          <a:p>
            <a:pPr marL="0" indent="0">
              <a:buNone/>
            </a:pPr>
            <a:r>
              <a:rPr lang="en-GB" sz="1600" b="1" noProof="0" dirty="0" smtClean="0"/>
              <a:t>Additional material on emittance exchange by coupling resonance</a:t>
            </a:r>
            <a:r>
              <a:rPr lang="en-GB" sz="1600" b="1" dirty="0" smtClean="0"/>
              <a:t> crossing (chronological)</a:t>
            </a:r>
          </a:p>
          <a:p>
            <a:pPr marL="0" indent="0">
              <a:buNone/>
            </a:pPr>
            <a:r>
              <a:rPr lang="en-GB" sz="1400" noProof="0" dirty="0" smtClean="0"/>
              <a:t>C. Carli and C. </a:t>
            </a:r>
            <a:r>
              <a:rPr lang="en-GB" sz="1400" noProof="0" dirty="0" err="1" smtClean="0"/>
              <a:t>Cyvoct</a:t>
            </a:r>
            <a:r>
              <a:rPr lang="en-GB" sz="1400" noProof="0" dirty="0" smtClean="0"/>
              <a:t>, CERN-PS-2001-018, 2001</a:t>
            </a:r>
          </a:p>
          <a:p>
            <a:pPr marL="0" indent="0">
              <a:buNone/>
            </a:pPr>
            <a:r>
              <a:rPr lang="en-GB" sz="1400" noProof="0" dirty="0" smtClean="0"/>
              <a:t>E. Metral, CERN-PS-2001-066</a:t>
            </a:r>
          </a:p>
          <a:p>
            <a:pPr marL="0" indent="0">
              <a:buNone/>
            </a:pPr>
            <a:r>
              <a:rPr lang="en-GB" sz="1400" dirty="0" smtClean="0"/>
              <a:t>A. </a:t>
            </a:r>
            <a:r>
              <a:rPr lang="en-GB" sz="1400" noProof="0" dirty="0" smtClean="0"/>
              <a:t>Franchi, E. Metral and R. Tomas, Phys. Rev. </a:t>
            </a:r>
            <a:r>
              <a:rPr lang="en-GB" sz="1400" noProof="0" dirty="0" err="1" smtClean="0"/>
              <a:t>Accel</a:t>
            </a:r>
            <a:r>
              <a:rPr lang="en-GB" sz="1400" noProof="0" dirty="0" smtClean="0"/>
              <a:t>. ST </a:t>
            </a:r>
            <a:r>
              <a:rPr lang="en-GB" sz="1400" noProof="0" dirty="0" err="1" smtClean="0"/>
              <a:t>Acce</a:t>
            </a:r>
            <a:r>
              <a:rPr lang="en-GB" sz="1400" dirty="0" smtClean="0"/>
              <a:t>l. Beams 10, 064003, 2007</a:t>
            </a:r>
            <a:endParaRPr lang="en-GB" sz="1400" noProof="0" dirty="0" smtClean="0"/>
          </a:p>
          <a:p>
            <a:pPr marL="0" indent="0">
              <a:buNone/>
            </a:pPr>
            <a:r>
              <a:rPr lang="en-GB" sz="1400" noProof="0" dirty="0" smtClean="0"/>
              <a:t>P. Kuske and F. Kramer, IPAC’16 proceedings, pp. 2028-2031</a:t>
            </a:r>
          </a:p>
          <a:p>
            <a:pPr marL="0" indent="0">
              <a:buNone/>
            </a:pPr>
            <a:r>
              <a:rPr lang="en-GB" sz="1400" dirty="0" smtClean="0"/>
              <a:t>J. Kallestrup and M. Aiba, Phys. Rev. </a:t>
            </a:r>
            <a:r>
              <a:rPr lang="en-GB" sz="1400" dirty="0" err="1" smtClean="0"/>
              <a:t>Accel</a:t>
            </a:r>
            <a:r>
              <a:rPr lang="en-GB" sz="1400" dirty="0" smtClean="0"/>
              <a:t>. Beams 23, 020701, 2020</a:t>
            </a:r>
          </a:p>
          <a:p>
            <a:pPr marL="0" indent="0">
              <a:buNone/>
            </a:pPr>
            <a:r>
              <a:rPr lang="en-GB" sz="1400" dirty="0" smtClean="0"/>
              <a:t>M. Aiba and J. Kallestrup, Phys. Rev. </a:t>
            </a:r>
            <a:r>
              <a:rPr lang="en-GB" sz="1400" dirty="0" err="1" smtClean="0"/>
              <a:t>Accel</a:t>
            </a:r>
            <a:r>
              <a:rPr lang="en-GB" sz="1400" dirty="0" smtClean="0"/>
              <a:t>. Beams 23, 044003, 2020</a:t>
            </a:r>
          </a:p>
          <a:p>
            <a:pPr marL="0" indent="0">
              <a:buNone/>
            </a:pPr>
            <a:endParaRPr lang="en-GB" sz="1600" noProof="0" dirty="0"/>
          </a:p>
        </p:txBody>
      </p:sp>
    </p:spTree>
    <p:extLst>
      <p:ext uri="{BB962C8B-B14F-4D97-AF65-F5344CB8AC3E}">
        <p14:creationId xmlns:p14="http://schemas.microsoft.com/office/powerpoint/2010/main" val="1388295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403648" y="3284984"/>
            <a:ext cx="6708025" cy="508500"/>
          </a:xfrm>
        </p:spPr>
        <p:txBody>
          <a:bodyPr/>
          <a:lstStyle/>
          <a:p>
            <a:pPr algn="ctr"/>
            <a:r>
              <a:rPr lang="en-GB" sz="3500" noProof="0" dirty="0" smtClean="0"/>
              <a:t>Extra slides</a:t>
            </a:r>
            <a:endParaRPr lang="en-GB" sz="3500" noProof="0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33874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on n</a:t>
            </a:r>
            <a:r>
              <a:rPr lang="en-GB" noProof="0" dirty="0" smtClean="0"/>
              <a:t>on-adiabatic crossing</a:t>
            </a:r>
            <a:endParaRPr lang="en-GB" noProof="0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13</a:t>
            </a:fld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sz="2000" dirty="0">
                    <a:sym typeface="Wingdings" panose="05000000000000000000" pitchFamily="2" charset="2"/>
                  </a:rPr>
                  <a:t>Crossing the coupling resonance too quickly will lead to ‘non-adiabatic’ emittance exchange, deteriorating the quality</a:t>
                </a:r>
                <a:br>
                  <a:rPr lang="en-US" sz="2000" dirty="0">
                    <a:sym typeface="Wingdings" panose="05000000000000000000" pitchFamily="2" charset="2"/>
                  </a:rPr>
                </a:br>
                <a:endParaRPr lang="en-US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sym typeface="Wingdings" panose="05000000000000000000" pitchFamily="2" charset="2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  <m:r>
                      <a:rPr lang="en-US" sz="25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5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5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,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𝑒𝑛𝑑</m:t>
                            </m:r>
                          </m:sub>
                        </m:sSub>
                        <m:r>
                          <a:rPr lang="en-US" sz="25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25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5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,0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5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5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,0</m:t>
                            </m:r>
                          </m:sub>
                        </m:sSub>
                        <m:r>
                          <a:rPr lang="en-US" sz="25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25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5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,0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500" dirty="0">
                    <a:sym typeface="Wingdings" panose="05000000000000000000" pitchFamily="2" charset="2"/>
                  </a:rPr>
                  <a:t>        	</a:t>
                </a:r>
                <a14:m>
                  <m:oMath xmlns:m="http://schemas.openxmlformats.org/officeDocument/2006/math">
                    <m:r>
                      <a:rPr lang="en-US" sz="25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𝒮</m:t>
                    </m:r>
                    <m:r>
                      <a:rPr lang="en-US" sz="25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sz="25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en-US" sz="2500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500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Δ</m:t>
                            </m:r>
                          </m:e>
                        </m:acc>
                      </m:num>
                      <m:den>
                        <m:sSup>
                          <m:sSupPr>
                            <m:ctrlPr>
                              <a:rPr lang="en-US" sz="2500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500" i="1" dirty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sz="2500" i="1" dirty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𝐶</m:t>
                                </m:r>
                              </m:e>
                            </m:d>
                          </m:e>
                          <m:sup>
                            <m:r>
                              <a:rPr lang="en-US" sz="2500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500" dirty="0">
                  <a:sym typeface="Wingdings" panose="05000000000000000000" pitchFamily="2" charset="2"/>
                </a:endParaRPr>
              </a:p>
              <a:p>
                <a:pPr lvl="1"/>
                <a:endParaRPr lang="en-US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US" sz="2000" dirty="0">
                  <a:sym typeface="Wingdings" panose="05000000000000000000" pitchFamily="2" charset="2"/>
                </a:endParaRPr>
              </a:p>
              <a:p>
                <a:endParaRPr lang="en-US" sz="2000" dirty="0">
                  <a:sym typeface="Wingdings" panose="05000000000000000000" pitchFamily="2" charset="2"/>
                </a:endParaRPr>
              </a:p>
              <a:p>
                <a:endParaRPr lang="en-US" sz="2000" dirty="0">
                  <a:sym typeface="Wingdings" panose="05000000000000000000" pitchFamily="2" charset="2"/>
                </a:endParaRPr>
              </a:p>
              <a:p>
                <a:endParaRPr lang="en-US" sz="2000" dirty="0">
                  <a:sym typeface="Wingdings" panose="05000000000000000000" pitchFamily="2" charset="2"/>
                </a:endParaRPr>
              </a:p>
              <a:p>
                <a:endParaRPr lang="en-US" sz="2000" dirty="0">
                  <a:sym typeface="Wingdings" panose="05000000000000000000" pitchFamily="2" charset="2"/>
                </a:endParaRPr>
              </a:p>
              <a:p>
                <a:endParaRPr lang="en-US" sz="2000" dirty="0">
                  <a:sym typeface="Wingdings" panose="05000000000000000000" pitchFamily="2" charset="2"/>
                </a:endParaRPr>
              </a:p>
              <a:p>
                <a:endParaRPr lang="en-US" sz="2000" dirty="0">
                  <a:sym typeface="Wingdings" panose="05000000000000000000" pitchFamily="2" charset="2"/>
                </a:endParaRPr>
              </a:p>
              <a:p>
                <a:endParaRPr lang="en-US" sz="2000" dirty="0">
                  <a:sym typeface="Wingdings" panose="05000000000000000000" pitchFamily="2" charset="2"/>
                </a:endParaRPr>
              </a:p>
              <a:p>
                <a:endParaRPr lang="en-US" sz="2000" dirty="0">
                  <a:sym typeface="Wingdings" panose="05000000000000000000" pitchFamily="2" charset="2"/>
                </a:endParaRPr>
              </a:p>
              <a:p>
                <a:endParaRPr lang="en-US" sz="2000" dirty="0">
                  <a:sym typeface="Wingdings" panose="05000000000000000000" pitchFamily="2" charset="2"/>
                </a:endParaRPr>
              </a:p>
              <a:p>
                <a:endParaRPr lang="en-US" sz="2000" dirty="0">
                  <a:sym typeface="Wingdings" panose="05000000000000000000" pitchFamily="2" charset="2"/>
                </a:endParaRPr>
              </a:p>
              <a:p>
                <a:endParaRPr lang="en-US" sz="2000" dirty="0">
                  <a:sym typeface="Wingdings" panose="05000000000000000000" pitchFamily="2" charset="2"/>
                </a:endParaRPr>
              </a:p>
              <a:p>
                <a:endParaRPr lang="en-GB" sz="2000" dirty="0">
                  <a:sym typeface="Wingdings" panose="05000000000000000000" pitchFamily="2" charset="2"/>
                </a:endParaRPr>
              </a:p>
              <a:p>
                <a:pPr marL="177790" lvl="1" indent="0">
                  <a:buNone/>
                </a:pPr>
                <a:endParaRPr lang="en-GB" sz="2000" dirty="0">
                  <a:sym typeface="Wingdings" panose="05000000000000000000" pitchFamily="2" charset="2"/>
                </a:endParaRPr>
              </a:p>
              <a:p>
                <a:pPr marL="177790" lvl="1" indent="0">
                  <a:buNone/>
                </a:pPr>
                <a:endParaRPr lang="en-GB" sz="2000" dirty="0">
                  <a:sym typeface="Wingdings" panose="05000000000000000000" pitchFamily="2" charset="2"/>
                </a:endParaRPr>
              </a:p>
              <a:p>
                <a:pPr marL="177790" lvl="1" indent="0">
                  <a:buNone/>
                </a:pPr>
                <a:endParaRPr lang="en-GB" sz="2000" dirty="0">
                  <a:sym typeface="Wingdings" panose="05000000000000000000" pitchFamily="2" charset="2"/>
                </a:endParaRPr>
              </a:p>
              <a:p>
                <a:endParaRPr lang="en-GB" sz="2000" dirty="0">
                  <a:sym typeface="Wingdings" panose="05000000000000000000" pitchFamily="2" charset="2"/>
                </a:endParaRPr>
              </a:p>
              <a:p>
                <a:pPr marL="177790" lvl="1" indent="0">
                  <a:buNone/>
                </a:pPr>
                <a:endParaRPr lang="en-GB" sz="2000" b="1" dirty="0"/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1890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AEE31E90-3C6D-4D77-B6B4-78E5D2E35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42" y="3407660"/>
            <a:ext cx="4426465" cy="2964390"/>
          </a:xfrm>
          <a:prstGeom prst="rect">
            <a:avLst/>
          </a:prstGeom>
        </p:spPr>
      </p:pic>
      <p:sp>
        <p:nvSpPr>
          <p:cNvPr id="17" name="Right Brace 16">
            <a:extLst>
              <a:ext uri="{FF2B5EF4-FFF2-40B4-BE49-F238E27FC236}">
                <a16:creationId xmlns:a16="http://schemas.microsoft.com/office/drawing/2014/main" id="{26D337A3-3777-47D6-88E8-658FCCA06449}"/>
              </a:ext>
            </a:extLst>
          </p:cNvPr>
          <p:cNvSpPr/>
          <p:nvPr/>
        </p:nvSpPr>
        <p:spPr bwMode="auto">
          <a:xfrm rot="5400000">
            <a:off x="3330014" y="5585852"/>
            <a:ext cx="288032" cy="1404460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49C89A-9DAC-4D58-9323-73533141B306}"/>
              </a:ext>
            </a:extLst>
          </p:cNvPr>
          <p:cNvSpPr txBox="1"/>
          <p:nvPr/>
        </p:nvSpPr>
        <p:spPr>
          <a:xfrm>
            <a:off x="2771800" y="6410759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Non-adiabatic region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F1C30C-89A4-4A2C-8302-065C8229FB78}"/>
              </a:ext>
            </a:extLst>
          </p:cNvPr>
          <p:cNvSpPr/>
          <p:nvPr/>
        </p:nvSpPr>
        <p:spPr bwMode="auto">
          <a:xfrm>
            <a:off x="1835696" y="2325430"/>
            <a:ext cx="2160240" cy="8155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B64FAB-C2AE-4B38-A546-AADADE8A41F4}"/>
              </a:ext>
            </a:extLst>
          </p:cNvPr>
          <p:cNvSpPr/>
          <p:nvPr/>
        </p:nvSpPr>
        <p:spPr bwMode="auto">
          <a:xfrm>
            <a:off x="4545592" y="2312996"/>
            <a:ext cx="1394560" cy="82797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Inhaltsplatzhalter 1">
                <a:extLst>
                  <a:ext uri="{FF2B5EF4-FFF2-40B4-BE49-F238E27FC236}">
                    <a16:creationId xmlns:a16="http://schemas.microsoft.com/office/drawing/2014/main" id="{D6B50B19-CC94-495F-9679-76DBD4A91C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62740" y="3461053"/>
                <a:ext cx="3719314" cy="557556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177792" marR="0" indent="-177792" algn="l" defTabSz="914354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tabLst/>
                  <a:defRPr sz="170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5582" marR="0" indent="-177792" algn="l" defTabSz="914354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Symbol" panose="05050102010706020507" pitchFamily="18" charset="2"/>
                  <a:buChar char="-"/>
                  <a:tabLst/>
                  <a:defRPr sz="170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39724" marR="0" indent="-184142" algn="l" defTabSz="914354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Symbol" panose="05050102010706020507" pitchFamily="18" charset="2"/>
                  <a:buChar char="-"/>
                  <a:tabLst/>
                  <a:defRPr sz="1700" spc="0" baseline="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3pPr>
                <a:lvl4pPr marL="717515" marR="0" indent="-177792" algn="l" defTabSz="914354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Symbol" panose="05050102010706020507" pitchFamily="18" charset="2"/>
                  <a:buChar char="-"/>
                  <a:tabLst/>
                  <a:defRPr sz="1700" kern="1200" spc="0" baseline="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4pPr>
                <a:lvl5pPr marL="895306" marR="0" indent="-177792" algn="l" defTabSz="914354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Symbol" panose="05050102010706020507" pitchFamily="18" charset="2"/>
                  <a:buChar char="-"/>
                  <a:tabLst/>
                  <a:defRPr sz="170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ＭＳ Ｐゴシック" charset="0"/>
                  </a:defRPr>
                </a:lvl5pPr>
                <a:lvl6pPr marL="1074685" indent="-179380" algn="l" rtl="0"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Font typeface="Symbol" panose="05050102010706020507" pitchFamily="18" charset="2"/>
                  <a:buChar char="-"/>
                  <a:defRPr sz="15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1257238" indent="-182554" algn="l" rtl="0"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Font typeface="Symbol" panose="05050102010706020507" pitchFamily="18" charset="2"/>
                  <a:buChar char="-"/>
                  <a:defRPr sz="15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1436616" indent="-179380" algn="l" rtl="0"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Font typeface="Symbol" panose="05050102010706020507" pitchFamily="18" charset="2"/>
                  <a:buChar char="-"/>
                  <a:defRPr sz="15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1614408" indent="-177792" algn="l" rtl="0"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Font typeface="Symbol" panose="05050102010706020507" pitchFamily="18" charset="2"/>
                  <a:buChar char="-"/>
                  <a:defRPr sz="15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GB" sz="2000" dirty="0"/>
                  <a:t>If the coupling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/>
                  <a:t> is small, the crossing speed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̇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/>
                  <a:t>must be very small</a:t>
                </a:r>
              </a:p>
              <a:p>
                <a:endParaRPr lang="en-GB" sz="2000" dirty="0"/>
              </a:p>
              <a:p>
                <a:pPr lvl="1"/>
                <a:r>
                  <a:rPr lang="en-GB" sz="2000" dirty="0"/>
                  <a:t>Increase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sz="2000" dirty="0"/>
                  <a:t> in a controlled fashion </a:t>
                </a:r>
              </a:p>
              <a:p>
                <a:pPr lvl="1"/>
                <a:r>
                  <a:rPr lang="en-GB" sz="2000" dirty="0"/>
                  <a:t>Decrease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acc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1" name="Inhaltsplatzhalter 1">
                <a:extLst>
                  <a:ext uri="{FF2B5EF4-FFF2-40B4-BE49-F238E27FC236}">
                    <a16:creationId xmlns:a16="http://schemas.microsoft.com/office/drawing/2014/main" id="{D6B50B19-CC94-495F-9679-76DBD4A91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740" y="3461053"/>
                <a:ext cx="3719314" cy="557556"/>
              </a:xfrm>
              <a:prstGeom prst="rect">
                <a:avLst/>
              </a:prstGeom>
              <a:blipFill>
                <a:blip r:embed="rId5"/>
                <a:stretch>
                  <a:fillRect l="-3934" t="-12088" r="-492" b="-351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27209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71600" y="1196752"/>
                <a:ext cx="4897152" cy="2069723"/>
              </a:xfrm>
            </p:spPr>
            <p:txBody>
              <a:bodyPr/>
              <a:lstStyle/>
              <a:p>
                <a:r>
                  <a:rPr lang="en-US" sz="2000" dirty="0" smtClean="0">
                    <a:sym typeface="Wingdings" panose="05000000000000000000" pitchFamily="2" charset="2"/>
                  </a:rPr>
                  <a:t>Q.M. : avoided crossing of energy levels</a:t>
                </a:r>
                <a:endParaRPr lang="en-US" sz="2000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sz="2000" dirty="0">
                    <a:sym typeface="Wingdings" panose="05000000000000000000" pitchFamily="2" charset="2"/>
                  </a:rPr>
                  <a:t>We can use the same mathematics!</a:t>
                </a:r>
              </a:p>
              <a:p>
                <a:pPr lvl="1"/>
                <a:endParaRPr lang="en-US" sz="2000" dirty="0">
                  <a:sym typeface="Wingdings" panose="05000000000000000000" pitchFamily="2" charset="2"/>
                </a:endParaRPr>
              </a:p>
              <a:p>
                <a:r>
                  <a:rPr lang="en-US" sz="2000" dirty="0">
                    <a:sym typeface="Wingdings" panose="05000000000000000000" pitchFamily="2" charset="2"/>
                  </a:rPr>
                  <a:t>The Landau-Zener formula for probability for non-adiabatic transition in two-level systems:</a:t>
                </a:r>
                <a:br>
                  <a:rPr lang="en-US" sz="2000" dirty="0">
                    <a:sym typeface="Wingdings" panose="05000000000000000000" pitchFamily="2" charset="2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𝑛𝑎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𝜋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  <a:sym typeface="Wingdings" panose="05000000000000000000" pitchFamily="2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  <a:sym typeface="Wingdings" panose="05000000000000000000" pitchFamily="2" charset="2"/>
                                              </a:rPr>
                                              <m:t>𝐻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  <a:sym typeface="Wingdings" panose="05000000000000000000" pitchFamily="2" charset="2"/>
                                              </a:rPr>
                                              <m:t>12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ℏ</m:t>
                                </m:r>
                                <m:r>
                                  <m:rPr>
                                    <m:lit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|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𝛼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|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/>
                </a:r>
                <a:br>
                  <a:rPr lang="en-US" sz="2000" dirty="0">
                    <a:sym typeface="Wingdings" panose="05000000000000000000" pitchFamily="2" charset="2"/>
                  </a:rPr>
                </a:br>
                <a:endParaRPr lang="en-US" sz="2000" dirty="0">
                  <a:sym typeface="Wingdings" panose="05000000000000000000" pitchFamily="2" charset="2"/>
                </a:endParaRPr>
              </a:p>
              <a:p>
                <a:endParaRPr lang="en-US" sz="2000" dirty="0">
                  <a:sym typeface="Wingdings" panose="05000000000000000000" pitchFamily="2" charset="2"/>
                </a:endParaRPr>
              </a:p>
              <a:p>
                <a:r>
                  <a:rPr lang="en-US" sz="2000" dirty="0">
                    <a:sym typeface="Wingdings" panose="05000000000000000000" pitchFamily="2" charset="2"/>
                  </a:rPr>
                  <a:t>The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Accelerator Physics </a:t>
                </a:r>
                <a:r>
                  <a:rPr lang="en-US" sz="2000" dirty="0">
                    <a:sym typeface="Wingdings" panose="05000000000000000000" pitchFamily="2" charset="2"/>
                  </a:rPr>
                  <a:t>equivalent: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𝑛𝑎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2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sym typeface="Wingdings" panose="05000000000000000000" pitchFamily="2" charset="2"/>
                                            </a:rPr>
                                            <m:t>𝐶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acc>
                                    <m:accPr>
                                      <m:chr m:val="̇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Δ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 </m:t>
                                      </m:r>
                                    </m:e>
                                  </m:acc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sym typeface="Wingdings" panose="05000000000000000000" pitchFamily="2" charset="2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𝒮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r>
                  <a:rPr lang="en-US" sz="2000" dirty="0">
                    <a:sym typeface="Wingdings" panose="05000000000000000000" pitchFamily="2" charset="2"/>
                  </a:rPr>
                  <a:t/>
                </a:r>
                <a:br>
                  <a:rPr lang="en-US" sz="2000" dirty="0">
                    <a:sym typeface="Wingdings" panose="05000000000000000000" pitchFamily="2" charset="2"/>
                  </a:rPr>
                </a:br>
                <a:r>
                  <a:rPr lang="en-US" sz="2000" dirty="0">
                    <a:sym typeface="Wingdings" panose="05000000000000000000" pitchFamily="2" charset="2"/>
                  </a:rPr>
                  <a:t>with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𝜖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𝑛𝑎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𝜖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𝑛𝑎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𝜖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0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𝜖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𝑛𝑎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𝜖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𝑛𝑎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𝜖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ym typeface="Wingdings" panose="05000000000000000000" pitchFamily="2" charset="2"/>
                </a:endParaRPr>
              </a:p>
              <a:p>
                <a:endParaRPr lang="en-US" sz="2000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US" sz="2000" dirty="0">
                  <a:sym typeface="Wingdings" panose="05000000000000000000" pitchFamily="2" charset="2"/>
                </a:endParaRPr>
              </a:p>
              <a:p>
                <a:endParaRPr lang="en-US" sz="2000" dirty="0">
                  <a:sym typeface="Wingdings" panose="05000000000000000000" pitchFamily="2" charset="2"/>
                </a:endParaRPr>
              </a:p>
              <a:p>
                <a:endParaRPr lang="en-US" sz="2000" dirty="0">
                  <a:sym typeface="Wingdings" panose="05000000000000000000" pitchFamily="2" charset="2"/>
                </a:endParaRPr>
              </a:p>
              <a:p>
                <a:endParaRPr lang="en-US" sz="2000" dirty="0">
                  <a:sym typeface="Wingdings" panose="05000000000000000000" pitchFamily="2" charset="2"/>
                </a:endParaRPr>
              </a:p>
              <a:p>
                <a:endParaRPr lang="en-US" sz="2000" dirty="0">
                  <a:sym typeface="Wingdings" panose="05000000000000000000" pitchFamily="2" charset="2"/>
                </a:endParaRPr>
              </a:p>
              <a:p>
                <a:endParaRPr lang="en-US" sz="2000" dirty="0">
                  <a:sym typeface="Wingdings" panose="05000000000000000000" pitchFamily="2" charset="2"/>
                </a:endParaRPr>
              </a:p>
              <a:p>
                <a:endParaRPr lang="en-US" sz="2000" dirty="0">
                  <a:sym typeface="Wingdings" panose="05000000000000000000" pitchFamily="2" charset="2"/>
                </a:endParaRPr>
              </a:p>
              <a:p>
                <a:endParaRPr lang="en-US" sz="2000" dirty="0">
                  <a:sym typeface="Wingdings" panose="05000000000000000000" pitchFamily="2" charset="2"/>
                </a:endParaRPr>
              </a:p>
              <a:p>
                <a:endParaRPr lang="en-US" sz="2000" dirty="0">
                  <a:sym typeface="Wingdings" panose="05000000000000000000" pitchFamily="2" charset="2"/>
                </a:endParaRPr>
              </a:p>
              <a:p>
                <a:endParaRPr lang="en-US" sz="2000" dirty="0">
                  <a:sym typeface="Wingdings" panose="05000000000000000000" pitchFamily="2" charset="2"/>
                </a:endParaRPr>
              </a:p>
              <a:p>
                <a:endParaRPr lang="en-US" sz="2000" dirty="0">
                  <a:sym typeface="Wingdings" panose="05000000000000000000" pitchFamily="2" charset="2"/>
                </a:endParaRPr>
              </a:p>
              <a:p>
                <a:endParaRPr lang="en-GB" sz="2000" dirty="0">
                  <a:sym typeface="Wingdings" panose="05000000000000000000" pitchFamily="2" charset="2"/>
                </a:endParaRPr>
              </a:p>
              <a:p>
                <a:pPr marL="177790" lvl="1" indent="0">
                  <a:buNone/>
                </a:pPr>
                <a:endParaRPr lang="en-GB" sz="2000" dirty="0">
                  <a:sym typeface="Wingdings" panose="05000000000000000000" pitchFamily="2" charset="2"/>
                </a:endParaRPr>
              </a:p>
              <a:p>
                <a:pPr marL="177790" lvl="1" indent="0">
                  <a:buNone/>
                </a:pPr>
                <a:endParaRPr lang="en-GB" sz="2000" dirty="0">
                  <a:sym typeface="Wingdings" panose="05000000000000000000" pitchFamily="2" charset="2"/>
                </a:endParaRPr>
              </a:p>
              <a:p>
                <a:pPr marL="177790" lvl="1" indent="0">
                  <a:buNone/>
                </a:pPr>
                <a:endParaRPr lang="en-GB" sz="2000" dirty="0">
                  <a:sym typeface="Wingdings" panose="05000000000000000000" pitchFamily="2" charset="2"/>
                </a:endParaRPr>
              </a:p>
              <a:p>
                <a:endParaRPr lang="en-GB" sz="2000" dirty="0">
                  <a:sym typeface="Wingdings" panose="05000000000000000000" pitchFamily="2" charset="2"/>
                </a:endParaRPr>
              </a:p>
              <a:p>
                <a:pPr marL="177790" lvl="1" indent="0">
                  <a:buNone/>
                </a:pPr>
                <a:endParaRPr lang="en-GB" sz="2000" b="1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71600" y="1196752"/>
                <a:ext cx="4897152" cy="2069723"/>
              </a:xfrm>
              <a:blipFill>
                <a:blip r:embed="rId3"/>
                <a:stretch>
                  <a:fillRect l="-3109" t="-3235" r="-2363" b="-14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/>
            </a:r>
            <a:br>
              <a:rPr lang="en-GB" sz="2000" dirty="0"/>
            </a:br>
            <a:r>
              <a:rPr lang="en-GB" sz="1400" dirty="0"/>
              <a:t>and its relation to quantum mechanics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14</a:t>
            </a:fld>
            <a:endParaRPr lang="de-DE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EC6B22C-071F-420B-A3DA-F5A57209C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788" y="890817"/>
            <a:ext cx="2172904" cy="193458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CBAC42D-66DD-413E-9DAB-5C491B376F82}"/>
              </a:ext>
            </a:extLst>
          </p:cNvPr>
          <p:cNvSpPr txBox="1"/>
          <p:nvPr/>
        </p:nvSpPr>
        <p:spPr>
          <a:xfrm>
            <a:off x="6903342" y="2907906"/>
            <a:ext cx="1600568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200" dirty="0" err="1">
                <a:solidFill>
                  <a:srgbClr val="000000"/>
                </a:solidFill>
                <a:latin typeface="Calibri"/>
              </a:rPr>
              <a:t>Illu</a:t>
            </a:r>
            <a:r>
              <a:rPr lang="en-US" sz="1200" dirty="0">
                <a:solidFill>
                  <a:srgbClr val="000000"/>
                </a:solidFill>
                <a:latin typeface="Calibri"/>
              </a:rPr>
              <a:t>. avoided crossing,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200" dirty="0">
                <a:solidFill>
                  <a:srgbClr val="000000"/>
                </a:solidFill>
                <a:latin typeface="Calibri"/>
              </a:rPr>
              <a:t>C. </a:t>
            </a:r>
            <a:r>
              <a:rPr lang="en-US" sz="1200" dirty="0" err="1">
                <a:solidFill>
                  <a:srgbClr val="000000"/>
                </a:solidFill>
                <a:latin typeface="Calibri"/>
              </a:rPr>
              <a:t>Zener</a:t>
            </a:r>
            <a:r>
              <a:rPr lang="en-US" sz="1200" dirty="0">
                <a:solidFill>
                  <a:srgbClr val="000000"/>
                </a:solidFill>
                <a:latin typeface="Calibri"/>
              </a:rPr>
              <a:t>, 1932</a:t>
            </a:r>
          </a:p>
        </p:txBody>
      </p:sp>
      <p:sp>
        <p:nvSpPr>
          <p:cNvPr id="10" name="Titel 5"/>
          <p:cNvSpPr txBox="1">
            <a:spLocks/>
          </p:cNvSpPr>
          <p:nvPr/>
        </p:nvSpPr>
        <p:spPr bwMode="auto">
          <a:xfrm>
            <a:off x="2077200" y="251670"/>
            <a:ext cx="6708025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kern="10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GB" smtClean="0"/>
              <a:t>More on non-adiabatic crossing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8243" y="3822306"/>
            <a:ext cx="3240360" cy="271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442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99592" y="980728"/>
                <a:ext cx="7935192" cy="5184576"/>
              </a:xfrm>
            </p:spPr>
            <p:txBody>
              <a:bodyPr/>
              <a:lstStyle/>
              <a:p>
                <a:r>
                  <a:rPr lang="en-US" sz="2000" dirty="0">
                    <a:sym typeface="Wingdings" panose="05000000000000000000" pitchFamily="2" charset="2"/>
                  </a:rPr>
                  <a:t>When emittances are out equilibrium, the synchrotron radiation will attempt to restore </a:t>
                </a:r>
              </a:p>
              <a:p>
                <a:pPr lvl="1"/>
                <a:r>
                  <a:rPr lang="en-US" sz="2000" dirty="0">
                    <a:sym typeface="Wingdings" panose="05000000000000000000" pitchFamily="2" charset="2"/>
                  </a:rPr>
                  <a:t>Starts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r>
                      <a:rPr lang="en-US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𝑄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𝑄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&gt;0</m:t>
                    </m:r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 </a:t>
                </a:r>
                <a:br>
                  <a:rPr lang="en-US" sz="2000" dirty="0">
                    <a:sym typeface="Wingdings" panose="05000000000000000000" pitchFamily="2" charset="2"/>
                  </a:rPr>
                </a:br>
                <a:r>
                  <a:rPr lang="en-US" sz="2000" dirty="0">
                    <a:sym typeface="Wingdings" panose="05000000000000000000" pitchFamily="2" charset="2"/>
                  </a:rPr>
                  <a:t>(for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r>
                      <a:rPr lang="en-US" sz="200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&lt;0</m:t>
                    </m:r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 from the beginning)</a:t>
                </a:r>
              </a:p>
              <a:p>
                <a:pPr marL="177790" lvl="1" indent="0">
                  <a:buNone/>
                </a:pPr>
                <a:endParaRPr lang="en-US" sz="2000" dirty="0" smtClean="0">
                  <a:sym typeface="Wingdings" panose="05000000000000000000" pitchFamily="2" charset="2"/>
                </a:endParaRPr>
              </a:p>
              <a:p>
                <a:pPr marL="177790" lvl="1" indent="0">
                  <a:buNone/>
                </a:pPr>
                <a:endParaRPr lang="en-US" sz="2000" dirty="0">
                  <a:sym typeface="Wingdings" panose="05000000000000000000" pitchFamily="2" charset="2"/>
                </a:endParaRPr>
              </a:p>
              <a:p>
                <a:pPr marL="177790" lvl="1" indent="0">
                  <a:buNone/>
                </a:pPr>
                <a:endParaRPr lang="en-US" sz="2000" dirty="0" smtClean="0">
                  <a:sym typeface="Wingdings" panose="05000000000000000000" pitchFamily="2" charset="2"/>
                </a:endParaRPr>
              </a:p>
              <a:p>
                <a:pPr marL="177790" lvl="1" indent="0">
                  <a:buNone/>
                </a:pPr>
                <a:endParaRPr lang="en-US" sz="2000" dirty="0">
                  <a:sym typeface="Wingdings" panose="05000000000000000000" pitchFamily="2" charset="2"/>
                </a:endParaRPr>
              </a:p>
              <a:p>
                <a:pPr marL="177790" lvl="1" indent="0">
                  <a:buNone/>
                </a:pPr>
                <a:endParaRPr lang="en-US" sz="2000" dirty="0" smtClean="0">
                  <a:sym typeface="Wingdings" panose="05000000000000000000" pitchFamily="2" charset="2"/>
                </a:endParaRPr>
              </a:p>
              <a:p>
                <a:pPr marL="177790" lvl="1" indent="0">
                  <a:buNone/>
                </a:pPr>
                <a:endParaRPr lang="en-US" sz="2000" dirty="0">
                  <a:sym typeface="Wingdings" panose="05000000000000000000" pitchFamily="2" charset="2"/>
                </a:endParaRPr>
              </a:p>
              <a:p>
                <a:pPr marL="177790" lvl="1" indent="0">
                  <a:buNone/>
                </a:pPr>
                <a:endParaRPr lang="en-US" sz="2000" dirty="0">
                  <a:sym typeface="Wingdings" panose="05000000000000000000" pitchFamily="2" charset="2"/>
                </a:endParaRPr>
              </a:p>
              <a:p>
                <a:r>
                  <a:rPr lang="en-US" sz="2000" dirty="0">
                    <a:sym typeface="Wingdings" panose="05000000000000000000" pitchFamily="2" charset="2"/>
                  </a:rPr>
                  <a:t>Beam must be extracted shortly after the exchange</a:t>
                </a:r>
              </a:p>
              <a:p>
                <a:r>
                  <a:rPr lang="en-US" sz="2000" dirty="0">
                    <a:sym typeface="Wingdings" panose="05000000000000000000" pitchFamily="2" charset="2"/>
                  </a:rPr>
                  <a:t>At the same time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Δ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≫0 </m:t>
                    </m:r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required for good exchange</a:t>
                </a:r>
              </a:p>
              <a:p>
                <a:endParaRPr lang="en-US" sz="1400" dirty="0">
                  <a:sym typeface="Wingdings" panose="05000000000000000000" pitchFamily="2" charset="2"/>
                </a:endParaRPr>
              </a:p>
              <a:p>
                <a:endParaRPr lang="en-US" sz="1400" dirty="0">
                  <a:sym typeface="Wingdings" panose="05000000000000000000" pitchFamily="2" charset="2"/>
                </a:endParaRPr>
              </a:p>
              <a:p>
                <a:endParaRPr lang="en-US" sz="1400" dirty="0">
                  <a:sym typeface="Wingdings" panose="05000000000000000000" pitchFamily="2" charset="2"/>
                </a:endParaRPr>
              </a:p>
              <a:p>
                <a:endParaRPr lang="en-US" sz="1400" dirty="0">
                  <a:sym typeface="Wingdings" panose="05000000000000000000" pitchFamily="2" charset="2"/>
                </a:endParaRPr>
              </a:p>
              <a:p>
                <a:endParaRPr lang="en-US" sz="1400" dirty="0">
                  <a:sym typeface="Wingdings" panose="05000000000000000000" pitchFamily="2" charset="2"/>
                </a:endParaRPr>
              </a:p>
              <a:p>
                <a:endParaRPr lang="en-US" sz="1400" dirty="0">
                  <a:sym typeface="Wingdings" panose="05000000000000000000" pitchFamily="2" charset="2"/>
                </a:endParaRPr>
              </a:p>
              <a:p>
                <a:endParaRPr lang="en-US" sz="1400" dirty="0">
                  <a:sym typeface="Wingdings" panose="05000000000000000000" pitchFamily="2" charset="2"/>
                </a:endParaRPr>
              </a:p>
              <a:p>
                <a:endParaRPr lang="en-US" sz="1400" dirty="0">
                  <a:sym typeface="Wingdings" panose="05000000000000000000" pitchFamily="2" charset="2"/>
                </a:endParaRPr>
              </a:p>
              <a:p>
                <a:endParaRPr lang="en-US" sz="1400" dirty="0">
                  <a:sym typeface="Wingdings" panose="05000000000000000000" pitchFamily="2" charset="2"/>
                </a:endParaRPr>
              </a:p>
              <a:p>
                <a:endParaRPr lang="en-US" sz="1400" dirty="0">
                  <a:sym typeface="Wingdings" panose="05000000000000000000" pitchFamily="2" charset="2"/>
                </a:endParaRPr>
              </a:p>
              <a:p>
                <a:endParaRPr lang="en-US" sz="1400" dirty="0">
                  <a:sym typeface="Wingdings" panose="05000000000000000000" pitchFamily="2" charset="2"/>
                </a:endParaRPr>
              </a:p>
              <a:p>
                <a:endParaRPr lang="en-GB" sz="1400" dirty="0">
                  <a:sym typeface="Wingdings" panose="05000000000000000000" pitchFamily="2" charset="2"/>
                </a:endParaRPr>
              </a:p>
              <a:p>
                <a:pPr marL="177790" lvl="1" indent="0">
                  <a:buNone/>
                </a:pPr>
                <a:endParaRPr lang="en-GB" sz="1400" dirty="0">
                  <a:sym typeface="Wingdings" panose="05000000000000000000" pitchFamily="2" charset="2"/>
                </a:endParaRPr>
              </a:p>
              <a:p>
                <a:pPr marL="177790" lvl="1" indent="0">
                  <a:buNone/>
                </a:pPr>
                <a:endParaRPr lang="en-GB" sz="1400" dirty="0">
                  <a:sym typeface="Wingdings" panose="05000000000000000000" pitchFamily="2" charset="2"/>
                </a:endParaRPr>
              </a:p>
              <a:p>
                <a:pPr marL="177790" lvl="1" indent="0">
                  <a:buNone/>
                </a:pPr>
                <a:endParaRPr lang="en-GB" sz="1400" dirty="0">
                  <a:sym typeface="Wingdings" panose="05000000000000000000" pitchFamily="2" charset="2"/>
                </a:endParaRPr>
              </a:p>
              <a:p>
                <a:endParaRPr lang="en-GB" sz="1400" dirty="0">
                  <a:sym typeface="Wingdings" panose="05000000000000000000" pitchFamily="2" charset="2"/>
                </a:endParaRPr>
              </a:p>
              <a:p>
                <a:pPr marL="177790" lvl="1" indent="0">
                  <a:buNone/>
                </a:pPr>
                <a:endParaRPr lang="en-GB" sz="1400" b="1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99592" y="980728"/>
                <a:ext cx="7935192" cy="5184576"/>
              </a:xfrm>
              <a:blipFill>
                <a:blip r:embed="rId3"/>
                <a:stretch>
                  <a:fillRect l="-1845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Synchrotron radiation damping</a:t>
            </a:r>
            <a:endParaRPr lang="en-GB" sz="15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15</a:t>
            </a:fld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44DAF0-A6DC-4AA1-82D2-F29EED3B1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1484784"/>
            <a:ext cx="4138046" cy="286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196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/>
              <a:t>Synchrotron radiation damping</a:t>
            </a:r>
            <a:endParaRPr lang="en-GB" sz="15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16</a:t>
            </a:fld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D6EDDD-CAC6-4EF0-8F27-02342BFD8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180" y="1820033"/>
            <a:ext cx="3621836" cy="23431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E31E90-3C6D-4D77-B6B4-78E5D2E35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506" y="1825372"/>
            <a:ext cx="3516786" cy="235518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 bwMode="auto">
          <a:xfrm>
            <a:off x="4095335" y="1515471"/>
            <a:ext cx="1295330" cy="197516"/>
          </a:xfrm>
          <a:prstGeom prst="rightArrow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</a:pPr>
            <a:endParaRPr lang="en-US" sz="2400">
              <a:latin typeface="Time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1986" y="1147962"/>
            <a:ext cx="3373054" cy="7153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Damping added, fixed extraction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5461949"/>
            <a:ext cx="7200800" cy="7153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Extraction-point must be optimized to decrease radiative impact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915816" y="4204415"/>
                <a:ext cx="3786614" cy="606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𝑒𝑛𝑑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,0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,0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𝜖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,0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  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     </a:t>
                </a:r>
                <a:r>
                  <a:rPr lang="en-US" sz="2000" dirty="0">
                    <a:sym typeface="Wingdings" panose="05000000000000000000" pitchFamily="2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𝒮</m:t>
                    </m:r>
                    <m:r>
                      <a:rPr lang="en-US" sz="20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en-US" sz="2000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000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Δ</m:t>
                            </m:r>
                          </m:e>
                        </m:acc>
                      </m:num>
                      <m:den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𝐶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 dirty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204415"/>
                <a:ext cx="3786614" cy="606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D1F1C30C-89A4-4A2C-8302-065C8229FB78}"/>
              </a:ext>
            </a:extLst>
          </p:cNvPr>
          <p:cNvSpPr/>
          <p:nvPr/>
        </p:nvSpPr>
        <p:spPr bwMode="auto">
          <a:xfrm>
            <a:off x="2843808" y="4155346"/>
            <a:ext cx="1812945" cy="70922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B64FAB-C2AE-4B38-A546-AADADE8A41F4}"/>
              </a:ext>
            </a:extLst>
          </p:cNvPr>
          <p:cNvSpPr/>
          <p:nvPr/>
        </p:nvSpPr>
        <p:spPr bwMode="auto">
          <a:xfrm>
            <a:off x="5531641" y="4207192"/>
            <a:ext cx="1261336" cy="65738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7681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42988" y="1341439"/>
                <a:ext cx="7742237" cy="1439490"/>
              </a:xfrm>
            </p:spPr>
            <p:txBody>
              <a:bodyPr/>
              <a:lstStyle/>
              <a:p>
                <a:r>
                  <a:rPr lang="en-GB" sz="2000" noProof="0" dirty="0" smtClean="0"/>
                  <a:t>SLS 2.0 plans for injection procedure in three stages:</a:t>
                </a:r>
              </a:p>
              <a:p>
                <a:pPr marL="520700" lvl="1" indent="-342900">
                  <a:buFont typeface="+mj-lt"/>
                  <a:buAutoNum type="arabicPeriod"/>
                </a:pPr>
                <a:r>
                  <a:rPr lang="en-GB" sz="2000" b="1" dirty="0" smtClean="0"/>
                  <a:t>Horizontal off-axis injection with k</a:t>
                </a:r>
                <a:r>
                  <a:rPr lang="en-GB" sz="2000" b="1" noProof="0" dirty="0" err="1" smtClean="0"/>
                  <a:t>icker</a:t>
                </a:r>
                <a:r>
                  <a:rPr lang="en-GB" sz="2000" b="1" noProof="0" dirty="0" smtClean="0"/>
                  <a:t>-bump</a:t>
                </a:r>
              </a:p>
              <a:p>
                <a:pPr marL="520700" lvl="1" indent="-342900">
                  <a:buFont typeface="+mj-lt"/>
                  <a:buAutoNum type="arabicPeriod"/>
                </a:pPr>
                <a:r>
                  <a:rPr lang="en-GB" sz="2000" dirty="0" smtClean="0"/>
                  <a:t>Aperture-sharing with short-pulse kicker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sz="2000" noProof="0" dirty="0" smtClean="0"/>
                  <a:t>10 ns pulse length)</a:t>
                </a:r>
              </a:p>
              <a:p>
                <a:pPr marL="520700" lvl="1" indent="-342900">
                  <a:buFont typeface="+mj-lt"/>
                  <a:buAutoNum type="arabicPeriod"/>
                </a:pPr>
                <a:r>
                  <a:rPr lang="en-GB" sz="2000" noProof="0" dirty="0" smtClean="0"/>
                  <a:t>Longitudinal on-axis injection with ultra short-pulse (</a:t>
                </a:r>
                <a14:m>
                  <m:oMath xmlns:m="http://schemas.openxmlformats.org/officeDocument/2006/math">
                    <m:r>
                      <a:rPr lang="en-US" sz="2000" b="0" i="1" noProof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000" noProof="0" dirty="0" smtClean="0"/>
                  <a:t> 2 ns)</a:t>
                </a:r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42988" y="1341439"/>
                <a:ext cx="7742237" cy="1439490"/>
              </a:xfrm>
              <a:blipFill>
                <a:blip r:embed="rId3"/>
                <a:stretch>
                  <a:fillRect l="-1890" t="-4661" b="-2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Why emittance exchange?</a:t>
            </a:r>
            <a:endParaRPr lang="en-GB" noProof="0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</a:t>
            </a:fld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539" y="2864886"/>
            <a:ext cx="3316445" cy="31431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1"/>
              <p:cNvSpPr txBox="1">
                <a:spLocks/>
              </p:cNvSpPr>
              <p:nvPr/>
            </p:nvSpPr>
            <p:spPr>
              <a:xfrm>
                <a:off x="1042989" y="2996952"/>
                <a:ext cx="4897164" cy="1439490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177800" marR="0" indent="-17780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Arial" panose="020B0604020202020204" pitchFamily="34" charset="0"/>
                  <a:buChar char="•"/>
                  <a:tabLst/>
                  <a:defRPr sz="180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55600" marR="0" indent="-17780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Symbol" panose="05050102010706020507" pitchFamily="18" charset="2"/>
                  <a:buChar char="-"/>
                  <a:tabLst/>
                  <a:defRPr sz="180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39750" marR="0" indent="-18415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Symbol" panose="05050102010706020507" pitchFamily="18" charset="2"/>
                  <a:buChar char="-"/>
                  <a:tabLst/>
                  <a:defRPr sz="1800" spc="0" baseline="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3pPr>
                <a:lvl4pPr marL="717550" marR="0" indent="-17780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Symbol" panose="05050102010706020507" pitchFamily="18" charset="2"/>
                  <a:buChar char="-"/>
                  <a:tabLst/>
                  <a:defRPr sz="1800" kern="1200" spc="0" baseline="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4pPr>
                <a:lvl5pPr marL="895350" marR="0" indent="-17780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Symbol" panose="05050102010706020507" pitchFamily="18" charset="2"/>
                  <a:buChar char="-"/>
                  <a:tabLst/>
                  <a:defRPr sz="1800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ＭＳ Ｐゴシック" charset="0"/>
                  </a:defRPr>
                </a:lvl5pPr>
                <a:lvl6pPr marL="1074738" indent="-179388" algn="l" rtl="0"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Font typeface="Symbol" panose="05050102010706020507" pitchFamily="18" charset="2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1257300" indent="-182563" algn="l" rtl="0"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Font typeface="Symbol" panose="05050102010706020507" pitchFamily="18" charset="2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1436688" indent="-179388" algn="l" rtl="0"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Font typeface="Symbol" panose="05050102010706020507" pitchFamily="18" charset="2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1614488" indent="-177800" algn="l" rtl="0"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Font typeface="Symbol" panose="05050102010706020507" pitchFamily="18" charset="2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GB" sz="2000" dirty="0" smtClean="0"/>
                  <a:t>Dynamic aperture needed for horizontal</a:t>
                </a:r>
                <a:br>
                  <a:rPr lang="en-GB" sz="2000" dirty="0" smtClean="0"/>
                </a:br>
                <a:r>
                  <a:rPr lang="en-GB" sz="2000" dirty="0" smtClean="0"/>
                  <a:t>kicker-bump injection:</a:t>
                </a:r>
                <a:r>
                  <a:rPr lang="en-GB" sz="2000" dirty="0"/>
                  <a:t/>
                </a:r>
                <a:br>
                  <a:rPr lang="en-GB" sz="20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GB" sz="2000" dirty="0" smtClean="0"/>
              </a:p>
              <a:p>
                <a:endParaRPr lang="en-GB" sz="2000" dirty="0" smtClean="0"/>
              </a:p>
              <a:p>
                <a:r>
                  <a:rPr lang="en-GB" sz="2000" dirty="0" smtClean="0"/>
                  <a:t>Booster synchrotrons: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GB" sz="2000" dirty="0" smtClean="0"/>
              </a:p>
              <a:p>
                <a:pPr>
                  <a:buFont typeface="Wingdings" panose="05000000000000000000" pitchFamily="2" charset="2"/>
                  <a:buChar char="ð"/>
                </a:pPr>
                <a:r>
                  <a:rPr lang="en-US" sz="2000" dirty="0" smtClean="0">
                    <a:sym typeface="Wingdings" panose="05000000000000000000" pitchFamily="2" charset="2"/>
                  </a:rPr>
                  <a:t>  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000" dirty="0" smtClean="0"/>
                  <a:t> by exchanging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b="0" dirty="0" smtClean="0"/>
              </a:p>
              <a:p>
                <a:endParaRPr lang="en-GB" sz="2000" dirty="0" smtClean="0"/>
              </a:p>
              <a:p>
                <a:r>
                  <a:rPr lang="en-GB" sz="2000" dirty="0" smtClean="0">
                    <a:solidFill>
                      <a:schemeClr val="accent6"/>
                    </a:solidFill>
                  </a:rPr>
                  <a:t>Several benefits:</a:t>
                </a:r>
              </a:p>
              <a:p>
                <a:pPr lvl="1"/>
                <a:r>
                  <a:rPr lang="en-GB" sz="2000" dirty="0" smtClean="0"/>
                  <a:t>relaxed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sz="2000" dirty="0" smtClean="0"/>
                  <a:t> requirement</a:t>
                </a:r>
              </a:p>
              <a:p>
                <a:pPr lvl="1"/>
                <a:r>
                  <a:rPr lang="en-GB" sz="2000" dirty="0" smtClean="0"/>
                  <a:t>relaxed septum blade thickness</a:t>
                </a:r>
              </a:p>
              <a:p>
                <a:pPr lvl="1"/>
                <a:r>
                  <a:rPr lang="en-GB" sz="2000" dirty="0" smtClean="0"/>
                  <a:t>relaxed bump amplitude</a:t>
                </a:r>
              </a:p>
              <a:p>
                <a:pPr lvl="1"/>
                <a:endParaRPr lang="en-GB" sz="2000" dirty="0" smtClean="0"/>
              </a:p>
              <a:p>
                <a:pPr lvl="1"/>
                <a:endParaRPr lang="en-GB" sz="2000" dirty="0" smtClean="0"/>
              </a:p>
            </p:txBody>
          </p:sp>
        </mc:Choice>
        <mc:Fallback xmlns="">
          <p:sp>
            <p:nvSpPr>
              <p:cNvPr id="8" name="Inhaltsplatzhalt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989" y="2996952"/>
                <a:ext cx="4897164" cy="1439490"/>
              </a:xfrm>
              <a:prstGeom prst="rect">
                <a:avLst/>
              </a:prstGeom>
              <a:blipFill>
                <a:blip r:embed="rId5"/>
                <a:stretch>
                  <a:fillRect l="-2989" t="-4661" b="-170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47281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42988" y="1341439"/>
                <a:ext cx="7742237" cy="1439490"/>
              </a:xfrm>
            </p:spPr>
            <p:txBody>
              <a:bodyPr/>
              <a:lstStyle/>
              <a:p>
                <a:r>
                  <a:rPr lang="en-US" sz="2000" noProof="0" dirty="0" smtClean="0"/>
                  <a:t>Arrangement of skew quadrupoles in transfer line </a:t>
                </a:r>
              </a:p>
              <a:p>
                <a:pPr lvl="1"/>
                <a:r>
                  <a:rPr lang="en-GB" sz="2000" noProof="0" dirty="0" smtClean="0"/>
                  <a:t>requires </a:t>
                </a:r>
                <a14:m>
                  <m:oMath xmlns:m="http://schemas.openxmlformats.org/officeDocument/2006/math">
                    <m:r>
                      <a:rPr lang="en-US" sz="2000" b="0" i="1" noProof="0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GB" sz="2000" noProof="0" dirty="0" smtClean="0"/>
                  <a:t>5 skew quads + dispersion-free transfer line</a:t>
                </a:r>
              </a:p>
              <a:p>
                <a:pPr lvl="1"/>
                <a:endParaRPr lang="en-GB" sz="2000" noProof="0" dirty="0" smtClean="0"/>
              </a:p>
              <a:p>
                <a:r>
                  <a:rPr lang="en-GB" sz="2000" noProof="0" dirty="0" smtClean="0"/>
                  <a:t>Linear difference resonance crossing in booster synchrotron</a:t>
                </a:r>
              </a:p>
              <a:p>
                <a:pPr lvl="1"/>
                <a:r>
                  <a:rPr lang="en-GB" sz="2000" dirty="0"/>
                  <a:t>n</a:t>
                </a:r>
                <a:r>
                  <a:rPr lang="en-GB" sz="2000" dirty="0" smtClean="0"/>
                  <a:t>o additional magnets needed</a:t>
                </a:r>
              </a:p>
              <a:p>
                <a:pPr lvl="1"/>
                <a:r>
                  <a:rPr lang="en-GB" sz="2000" noProof="0" dirty="0" smtClean="0"/>
                  <a:t>requires good flexibility to modify booster-ramps</a:t>
                </a:r>
              </a:p>
              <a:p>
                <a:pPr lvl="1"/>
                <a:endParaRPr lang="en-GB" sz="2000" dirty="0"/>
              </a:p>
              <a:p>
                <a:r>
                  <a:rPr lang="en-GB" sz="2000" noProof="0" dirty="0" smtClean="0"/>
                  <a:t>Pulsed- or AC-skew quadrupole</a:t>
                </a:r>
              </a:p>
              <a:p>
                <a:pPr lvl="1"/>
                <a:endParaRPr lang="en-GB" sz="2000" noProof="0" dirty="0" smtClean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42988" y="1341439"/>
                <a:ext cx="7742237" cy="1439490"/>
              </a:xfrm>
              <a:blipFill>
                <a:blip r:embed="rId3"/>
                <a:stretch>
                  <a:fillRect l="-1890" t="-4661" b="-9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Ways to  emittance exchange</a:t>
            </a:r>
            <a:endParaRPr lang="en-GB" noProof="0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87937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42988" y="1341438"/>
                <a:ext cx="4961635" cy="4967881"/>
              </a:xfrm>
            </p:spPr>
            <p:txBody>
              <a:bodyPr/>
              <a:lstStyle/>
              <a:p>
                <a:r>
                  <a:rPr lang="en-GB" sz="2000" noProof="0" dirty="0" smtClean="0"/>
                  <a:t> Emittance exchange by crossing linear difference resonance: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𝑄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𝑄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</m:oMath>
                </a14:m>
                <a:endParaRPr lang="en-US" sz="2000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n-US" sz="2000" dirty="0" smtClean="0">
                    <a:sym typeface="Wingdings" panose="05000000000000000000" pitchFamily="2" charset="2"/>
                  </a:rPr>
                  <a:t>Only small tune changes required</a:t>
                </a:r>
                <a:br>
                  <a:rPr lang="en-US" sz="2000" dirty="0" smtClean="0">
                    <a:sym typeface="Wingdings" panose="05000000000000000000" pitchFamily="2" charset="2"/>
                  </a:rPr>
                </a:br>
                <a:r>
                  <a:rPr lang="en-US" sz="2000" dirty="0" smtClean="0">
                    <a:sym typeface="Wingdings" panose="05000000000000000000" pitchFamily="2" charset="2"/>
                  </a:rPr>
                  <a:t> No change to the linear optics</a:t>
                </a:r>
                <a:endParaRPr lang="en-US" sz="2000" dirty="0">
                  <a:sym typeface="Wingdings" panose="05000000000000000000" pitchFamily="2" charset="2"/>
                </a:endParaRPr>
              </a:p>
              <a:p>
                <a:endParaRPr lang="en-US" sz="2000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ym typeface="Wingdings" panose="05000000000000000000" pitchFamily="2" charset="2"/>
                  </a:rPr>
                  <a:t>Things to consider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:</a:t>
                </a:r>
              </a:p>
              <a:p>
                <a:r>
                  <a:rPr lang="en-US" sz="2000" dirty="0" smtClean="0">
                    <a:sym typeface="Wingdings" panose="05000000000000000000" pitchFamily="2" charset="2"/>
                  </a:rPr>
                  <a:t>Damping</a:t>
                </a: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Do exchange shortly before extraction</a:t>
                </a:r>
                <a:endParaRPr lang="en-US" sz="2000" dirty="0">
                  <a:sym typeface="Wingdings" panose="05000000000000000000" pitchFamily="2" charset="2"/>
                </a:endParaRPr>
              </a:p>
              <a:p>
                <a:r>
                  <a:rPr lang="en-US" sz="2000" dirty="0" smtClean="0">
                    <a:sym typeface="Wingdings" panose="05000000000000000000" pitchFamily="2" charset="2"/>
                  </a:rPr>
                  <a:t>Transverse coupling</a:t>
                </a: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Small coupling requires slow crossing</a:t>
                </a:r>
              </a:p>
              <a:p>
                <a:pPr marL="355600" lvl="2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i.e. more damping</a:t>
                </a:r>
              </a:p>
              <a:p>
                <a:pPr marL="0" indent="0">
                  <a:buNone/>
                </a:pPr>
                <a:endParaRPr lang="en-US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For details, see: </a:t>
                </a:r>
              </a:p>
              <a:p>
                <a:pPr marL="355600" lvl="2" indent="0">
                  <a:buNone/>
                </a:pPr>
                <a:endParaRPr lang="en-US" sz="2000" dirty="0" smtClean="0">
                  <a:sym typeface="Wingdings" panose="05000000000000000000" pitchFamily="2" charset="2"/>
                </a:endParaRPr>
              </a:p>
              <a:p>
                <a:pPr lvl="1"/>
                <a:endParaRPr lang="en-US" sz="2000" dirty="0" smtClean="0">
                  <a:sym typeface="Wingdings" panose="05000000000000000000" pitchFamily="2" charset="2"/>
                </a:endParaRPr>
              </a:p>
              <a:p>
                <a:pPr lvl="1"/>
                <a:endParaRPr lang="en-US" sz="2000" dirty="0">
                  <a:sym typeface="Wingdings" panose="05000000000000000000" pitchFamily="2" charset="2"/>
                </a:endParaRPr>
              </a:p>
              <a:p>
                <a:endParaRPr lang="en-US" sz="2000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GB" sz="2000" dirty="0" smtClean="0"/>
              </a:p>
              <a:p>
                <a:endParaRPr lang="en-GB" sz="2000" dirty="0" smtClean="0"/>
              </a:p>
              <a:p>
                <a:pPr marL="0" indent="0">
                  <a:buNone/>
                </a:pPr>
                <a:r>
                  <a:rPr lang="en-GB" sz="2000" dirty="0"/>
                  <a:t/>
                </a:r>
                <a:br>
                  <a:rPr lang="en-GB" sz="2000" dirty="0"/>
                </a:br>
                <a:endParaRPr lang="en-GB" sz="2000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42988" y="1341438"/>
                <a:ext cx="4961635" cy="4967881"/>
              </a:xfrm>
              <a:blipFill>
                <a:blip r:embed="rId3"/>
                <a:stretch>
                  <a:fillRect l="-3071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Why emittance exchange by coupling resonance crossing?</a:t>
            </a:r>
            <a:endParaRPr lang="en-GB" noProof="0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4</a:t>
            </a:fld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612746-BB73-4CC9-A0CC-1EE607BA63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941561"/>
            <a:ext cx="3057926" cy="22934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0E6ECA-7A63-402C-83B5-D98A1B8121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14" y="3263089"/>
            <a:ext cx="3267074" cy="2178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57540BA-B4AB-4929-92F3-339D2DE2124D}"/>
                  </a:ext>
                </a:extLst>
              </p:cNvPr>
              <p:cNvSpPr txBox="1"/>
              <p:nvPr/>
            </p:nvSpPr>
            <p:spPr>
              <a:xfrm>
                <a:off x="6588224" y="5520345"/>
                <a:ext cx="1021681" cy="1061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 err="1">
                  <a:solidFill>
                    <a:srgbClr val="00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57540BA-B4AB-4929-92F3-339D2DE21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5520345"/>
                <a:ext cx="1021681" cy="1061599"/>
              </a:xfrm>
              <a:prstGeom prst="rect">
                <a:avLst/>
              </a:prstGeom>
              <a:blipFill>
                <a:blip r:embed="rId6"/>
                <a:stretch>
                  <a:fillRect l="-7186" r="-49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 bwMode="auto">
          <a:xfrm>
            <a:off x="6588224" y="3645024"/>
            <a:ext cx="1152128" cy="0"/>
          </a:xfrm>
          <a:prstGeom prst="straightConnector1">
            <a:avLst/>
          </a:prstGeom>
          <a:ln w="57150"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2BFCFC56-19C3-4685-8EB5-045C7C68A4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25" y="5621376"/>
            <a:ext cx="2929786" cy="10878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32477C-F58A-4840-B9EA-51C1535099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6458" y="5656488"/>
            <a:ext cx="3049966" cy="101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99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18580" y="1341438"/>
                <a:ext cx="4462683" cy="467995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1800" dirty="0" smtClean="0">
                    <a:solidFill>
                      <a:srgbClr val="010000"/>
                    </a:solidFill>
                  </a:rPr>
                  <a:t>Highlights</a:t>
                </a:r>
                <a:endParaRPr lang="de-DE" sz="1800" dirty="0">
                  <a:solidFill>
                    <a:schemeClr val="accent6"/>
                  </a:solidFill>
                </a:endParaRPr>
              </a:p>
              <a:p>
                <a:r>
                  <a:rPr lang="de-DE" sz="1800" dirty="0">
                    <a:solidFill>
                      <a:srgbClr val="7030A0"/>
                    </a:solidFill>
                  </a:rPr>
                  <a:t>First </a:t>
                </a:r>
                <a:r>
                  <a:rPr lang="de-DE" sz="1800" dirty="0" err="1">
                    <a:solidFill>
                      <a:srgbClr val="7030A0"/>
                    </a:solidFill>
                  </a:rPr>
                  <a:t>booster</a:t>
                </a:r>
                <a:r>
                  <a:rPr lang="de-DE" sz="1800" dirty="0">
                    <a:solidFill>
                      <a:srgbClr val="7030A0"/>
                    </a:solidFill>
                  </a:rPr>
                  <a:t> </a:t>
                </a:r>
                <a:r>
                  <a:rPr lang="de-DE" sz="1800" dirty="0" err="1">
                    <a:solidFill>
                      <a:srgbClr val="7030A0"/>
                    </a:solidFill>
                  </a:rPr>
                  <a:t>built</a:t>
                </a:r>
                <a:r>
                  <a:rPr lang="de-DE" sz="1800" dirty="0">
                    <a:solidFill>
                      <a:srgbClr val="7030A0"/>
                    </a:solidFill>
                  </a:rPr>
                  <a:t> </a:t>
                </a:r>
                <a:r>
                  <a:rPr lang="de-DE" sz="1800" dirty="0" err="1">
                    <a:solidFill>
                      <a:srgbClr val="7030A0"/>
                    </a:solidFill>
                  </a:rPr>
                  <a:t>specifically</a:t>
                </a:r>
                <a:r>
                  <a:rPr lang="de-DE" sz="1800" dirty="0">
                    <a:solidFill>
                      <a:srgbClr val="7030A0"/>
                    </a:solidFill>
                  </a:rPr>
                  <a:t> </a:t>
                </a:r>
                <a:r>
                  <a:rPr lang="de-DE" sz="1800" dirty="0" err="1">
                    <a:solidFill>
                      <a:srgbClr val="7030A0"/>
                    </a:solidFill>
                  </a:rPr>
                  <a:t>for</a:t>
                </a:r>
                <a:r>
                  <a:rPr lang="de-DE" sz="1800" dirty="0">
                    <a:solidFill>
                      <a:srgbClr val="7030A0"/>
                    </a:solidFill>
                  </a:rPr>
                  <a:t> top-</a:t>
                </a:r>
                <a:r>
                  <a:rPr lang="de-DE" sz="1800" dirty="0" err="1">
                    <a:solidFill>
                      <a:srgbClr val="7030A0"/>
                    </a:solidFill>
                  </a:rPr>
                  <a:t>up</a:t>
                </a:r>
                <a:r>
                  <a:rPr lang="de-DE" sz="1800" dirty="0">
                    <a:solidFill>
                      <a:srgbClr val="7030A0"/>
                    </a:solidFill>
                  </a:rPr>
                  <a:t> </a:t>
                </a:r>
                <a:r>
                  <a:rPr lang="de-DE" sz="1800" dirty="0" err="1">
                    <a:solidFill>
                      <a:srgbClr val="7030A0"/>
                    </a:solidFill>
                  </a:rPr>
                  <a:t>operation</a:t>
                </a:r>
                <a:endParaRPr lang="de-DE" sz="1800" dirty="0">
                  <a:solidFill>
                    <a:srgbClr val="010000"/>
                  </a:solidFill>
                </a:endParaRPr>
              </a:p>
              <a:p>
                <a:r>
                  <a:rPr lang="de-DE" sz="1800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Mounted</a:t>
                </a:r>
                <a:r>
                  <a:rPr lang="de-DE" sz="1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on </a:t>
                </a:r>
                <a:r>
                  <a:rPr lang="de-DE" sz="1800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inner</a:t>
                </a:r>
                <a:r>
                  <a:rPr lang="de-DE" sz="1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wall </a:t>
                </a:r>
                <a:r>
                  <a:rPr lang="de-DE" sz="1800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of</a:t>
                </a:r>
                <a:r>
                  <a:rPr lang="de-DE" sz="1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Storage Ring </a:t>
                </a:r>
                <a:r>
                  <a:rPr lang="de-DE" sz="1800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tunnel</a:t>
                </a:r>
                <a:endParaRPr lang="de-DE" sz="18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177790" lvl="1" indent="0">
                  <a:buNone/>
                </a:pPr>
                <a:r>
                  <a:rPr lang="de-DE" sz="18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   ≈ </a:t>
                </a:r>
                <a:r>
                  <a:rPr lang="de-DE" sz="1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same </a:t>
                </a:r>
                <a:r>
                  <a:rPr lang="de-DE" sz="1800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circumference</a:t>
                </a:r>
                <a:r>
                  <a:rPr lang="de-DE" sz="1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de-DE" sz="1800" dirty="0" err="1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as</a:t>
                </a:r>
                <a:r>
                  <a:rPr lang="de-DE" sz="1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SR</a:t>
                </a:r>
              </a:p>
              <a:p>
                <a:r>
                  <a:rPr lang="de-DE" sz="1800" dirty="0">
                    <a:solidFill>
                      <a:schemeClr val="accent6"/>
                    </a:solidFill>
                  </a:rPr>
                  <a:t>Low horizontal </a:t>
                </a:r>
                <a:r>
                  <a:rPr lang="de-DE" sz="1800" dirty="0" err="1" smtClean="0">
                    <a:solidFill>
                      <a:schemeClr val="accent6"/>
                    </a:solidFill>
                  </a:rPr>
                  <a:t>emittance</a:t>
                </a:r>
                <a:r>
                  <a:rPr lang="de-DE" sz="1800" dirty="0" smtClean="0">
                    <a:solidFill>
                      <a:schemeClr val="accent6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≈10</m:t>
                    </m:r>
                  </m:oMath>
                </a14:m>
                <a:r>
                  <a:rPr lang="de-DE" sz="1800" dirty="0" smtClean="0">
                    <a:solidFill>
                      <a:schemeClr val="accent6"/>
                    </a:solidFill>
                  </a:rPr>
                  <a:t> nm</a:t>
                </a:r>
                <a:endParaRPr lang="de-DE" sz="1800" dirty="0">
                  <a:solidFill>
                    <a:schemeClr val="accent6"/>
                  </a:solidFill>
                </a:endParaRPr>
              </a:p>
              <a:p>
                <a:pPr lvl="1"/>
                <a:r>
                  <a:rPr lang="de-DE" sz="1800" dirty="0" err="1">
                    <a:solidFill>
                      <a:schemeClr val="accent6"/>
                    </a:solidFill>
                  </a:rPr>
                  <a:t>Vertical</a:t>
                </a:r>
                <a:r>
                  <a:rPr lang="de-DE" sz="1800" dirty="0">
                    <a:solidFill>
                      <a:schemeClr val="accent6"/>
                    </a:solidFill>
                  </a:rPr>
                  <a:t> </a:t>
                </a:r>
                <a:r>
                  <a:rPr lang="de-DE" sz="1800" dirty="0" err="1">
                    <a:solidFill>
                      <a:schemeClr val="accent6"/>
                    </a:solidFill>
                  </a:rPr>
                  <a:t>emittance</a:t>
                </a:r>
                <a:r>
                  <a:rPr lang="de-DE" sz="1800" dirty="0">
                    <a:solidFill>
                      <a:schemeClr val="accent6"/>
                    </a:solidFill>
                  </a:rPr>
                  <a:t> </a:t>
                </a:r>
                <a:r>
                  <a:rPr lang="de-DE" sz="1800" dirty="0" smtClean="0">
                    <a:solidFill>
                      <a:schemeClr val="accent6"/>
                    </a:solidFill>
                  </a:rPr>
                  <a:t>~</a:t>
                </a:r>
                <a:r>
                  <a:rPr lang="de-DE" sz="1800" dirty="0">
                    <a:solidFill>
                      <a:schemeClr val="accent6"/>
                    </a:solidFill>
                  </a:rPr>
                  <a:t>2-3 </a:t>
                </a:r>
                <a:r>
                  <a:rPr lang="de-DE" sz="1800" dirty="0" err="1" smtClean="0">
                    <a:solidFill>
                      <a:schemeClr val="accent6"/>
                    </a:solidFill>
                  </a:rPr>
                  <a:t>nm</a:t>
                </a:r>
                <a:r>
                  <a:rPr lang="de-DE" sz="1800" dirty="0" smtClean="0">
                    <a:solidFill>
                      <a:schemeClr val="accent6"/>
                    </a:solidFill>
                  </a:rPr>
                  <a:t> </a:t>
                </a:r>
                <a:br>
                  <a:rPr lang="de-DE" sz="1800" dirty="0" smtClean="0">
                    <a:solidFill>
                      <a:schemeClr val="accent6"/>
                    </a:solidFill>
                  </a:rPr>
                </a:br>
                <a:r>
                  <a:rPr lang="de-DE" sz="1400" dirty="0" smtClean="0">
                    <a:solidFill>
                      <a:schemeClr val="accent6"/>
                    </a:solidFill>
                  </a:rPr>
                  <a:t>(</a:t>
                </a:r>
                <a:r>
                  <a:rPr lang="de-DE" sz="1400" dirty="0" err="1" smtClean="0">
                    <a:solidFill>
                      <a:schemeClr val="accent6"/>
                    </a:solidFill>
                  </a:rPr>
                  <a:t>theoretical</a:t>
                </a:r>
                <a:r>
                  <a:rPr lang="de-DE" sz="1400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de-DE" sz="1400" dirty="0" err="1" smtClean="0">
                    <a:solidFill>
                      <a:schemeClr val="accent6"/>
                    </a:solidFill>
                  </a:rPr>
                  <a:t>minimum</a:t>
                </a:r>
                <a:r>
                  <a:rPr lang="de-DE" sz="1400" dirty="0" smtClean="0">
                    <a:solidFill>
                      <a:schemeClr val="accent6"/>
                    </a:solidFill>
                  </a:rPr>
                  <a:t> </a:t>
                </a:r>
                <a:r>
                  <a:rPr lang="de-DE" sz="1400" dirty="0" err="1" smtClean="0">
                    <a:solidFill>
                      <a:schemeClr val="accent6"/>
                    </a:solidFill>
                  </a:rPr>
                  <a:t>of</a:t>
                </a:r>
                <a:r>
                  <a:rPr lang="de-DE" sz="1400" dirty="0" smtClean="0">
                    <a:solidFill>
                      <a:schemeClr val="accent6"/>
                    </a:solidFill>
                  </a:rPr>
                  <a:t> 0.05 </a:t>
                </a:r>
                <a:r>
                  <a:rPr lang="de-DE" sz="1400" dirty="0" err="1" smtClean="0">
                    <a:solidFill>
                      <a:schemeClr val="accent6"/>
                    </a:solidFill>
                  </a:rPr>
                  <a:t>nm</a:t>
                </a:r>
                <a:r>
                  <a:rPr lang="de-DE" sz="1400" dirty="0" smtClean="0">
                    <a:solidFill>
                      <a:schemeClr val="accent6"/>
                    </a:solidFill>
                  </a:rPr>
                  <a:t>)</a:t>
                </a:r>
                <a:r>
                  <a:rPr lang="de-DE" sz="1800" dirty="0" smtClean="0">
                    <a:solidFill>
                      <a:schemeClr val="accent6"/>
                    </a:solidFill>
                  </a:rPr>
                  <a:t/>
                </a:r>
                <a:br>
                  <a:rPr lang="de-DE" sz="1800" dirty="0" smtClean="0">
                    <a:solidFill>
                      <a:schemeClr val="accent6"/>
                    </a:solidFill>
                  </a:rPr>
                </a:br>
                <a:endParaRPr lang="de-DE" sz="1800" dirty="0">
                  <a:solidFill>
                    <a:srgbClr val="010000"/>
                  </a:solidFill>
                </a:endParaRPr>
              </a:p>
              <a:p>
                <a:r>
                  <a:rPr lang="de-DE" sz="1800" dirty="0">
                    <a:solidFill>
                      <a:srgbClr val="010000"/>
                    </a:solidFill>
                  </a:rPr>
                  <a:t>Digital </a:t>
                </a:r>
                <a:r>
                  <a:rPr lang="de-DE" sz="1800" dirty="0" err="1">
                    <a:solidFill>
                      <a:srgbClr val="010000"/>
                    </a:solidFill>
                  </a:rPr>
                  <a:t>magnet</a:t>
                </a:r>
                <a:r>
                  <a:rPr lang="de-DE" sz="1800" dirty="0">
                    <a:solidFill>
                      <a:srgbClr val="010000"/>
                    </a:solidFill>
                  </a:rPr>
                  <a:t> power </a:t>
                </a:r>
                <a:r>
                  <a:rPr lang="de-DE" sz="1800" dirty="0" err="1">
                    <a:solidFill>
                      <a:srgbClr val="010000"/>
                    </a:solidFill>
                  </a:rPr>
                  <a:t>supply</a:t>
                </a:r>
                <a:r>
                  <a:rPr lang="de-DE" sz="1800" dirty="0">
                    <a:solidFill>
                      <a:srgbClr val="010000"/>
                    </a:solidFill>
                  </a:rPr>
                  <a:t> </a:t>
                </a:r>
                <a:r>
                  <a:rPr lang="de-DE" sz="1800" dirty="0" err="1">
                    <a:solidFill>
                      <a:srgbClr val="010000"/>
                    </a:solidFill>
                  </a:rPr>
                  <a:t>control</a:t>
                </a:r>
                <a:r>
                  <a:rPr lang="de-DE" sz="1800" dirty="0">
                    <a:solidFill>
                      <a:srgbClr val="010000"/>
                    </a:solidFill>
                  </a:rPr>
                  <a:t> </a:t>
                </a:r>
              </a:p>
              <a:p>
                <a:pPr lvl="1"/>
                <a:r>
                  <a:rPr lang="de-DE" sz="1800" b="1" dirty="0" smtClean="0">
                    <a:solidFill>
                      <a:srgbClr val="010000"/>
                    </a:solidFill>
                  </a:rPr>
                  <a:t>Flexible </a:t>
                </a:r>
                <a:r>
                  <a:rPr lang="de-DE" sz="1800" b="1" dirty="0" err="1">
                    <a:solidFill>
                      <a:srgbClr val="010000"/>
                    </a:solidFill>
                  </a:rPr>
                  <a:t>and</a:t>
                </a:r>
                <a:r>
                  <a:rPr lang="de-DE" sz="1800" b="1" dirty="0">
                    <a:solidFill>
                      <a:srgbClr val="010000"/>
                    </a:solidFill>
                  </a:rPr>
                  <a:t> </a:t>
                </a:r>
                <a:r>
                  <a:rPr lang="de-DE" sz="1800" b="1" dirty="0" err="1">
                    <a:solidFill>
                      <a:srgbClr val="010000"/>
                    </a:solidFill>
                  </a:rPr>
                  <a:t>easily</a:t>
                </a:r>
                <a:r>
                  <a:rPr lang="de-DE" sz="1800" b="1" dirty="0">
                    <a:solidFill>
                      <a:srgbClr val="010000"/>
                    </a:solidFill>
                  </a:rPr>
                  <a:t> </a:t>
                </a:r>
                <a:r>
                  <a:rPr lang="en-US" sz="1800" b="1" dirty="0">
                    <a:solidFill>
                      <a:srgbClr val="010000"/>
                    </a:solidFill>
                  </a:rPr>
                  <a:t>controllable</a:t>
                </a:r>
                <a:r>
                  <a:rPr lang="de-DE" sz="1800" b="1" dirty="0">
                    <a:solidFill>
                      <a:srgbClr val="010000"/>
                    </a:solidFill>
                  </a:rPr>
                  <a:t>!</a:t>
                </a:r>
              </a:p>
              <a:p>
                <a:endParaRPr lang="de-DE" sz="1800" dirty="0">
                  <a:solidFill>
                    <a:srgbClr val="010000"/>
                  </a:solidFill>
                </a:endParaRPr>
              </a:p>
              <a:p>
                <a:endParaRPr lang="de-DE" sz="1800" dirty="0">
                  <a:solidFill>
                    <a:srgbClr val="010000"/>
                  </a:solidFill>
                </a:endParaRPr>
              </a:p>
              <a:p>
                <a:endParaRPr lang="de-DE" sz="1800" dirty="0">
                  <a:solidFill>
                    <a:srgbClr val="010000"/>
                  </a:solidFill>
                </a:endParaRPr>
              </a:p>
              <a:p>
                <a:endParaRPr lang="de-DE" sz="1800" dirty="0">
                  <a:solidFill>
                    <a:srgbClr val="010000"/>
                  </a:solidFill>
                </a:endParaRPr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18580" y="1341438"/>
                <a:ext cx="4462683" cy="4679951"/>
              </a:xfrm>
              <a:blipFill>
                <a:blip r:embed="rId2"/>
                <a:stretch>
                  <a:fillRect l="-3142" t="-1432" r="-2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in SLS booster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5</a:t>
            </a:fld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012" y="1550744"/>
            <a:ext cx="3644355" cy="21461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505671" y="2060848"/>
            <a:ext cx="3456384" cy="162000"/>
          </a:xfrm>
          <a:prstGeom prst="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latin typeface="Time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505671" y="2258364"/>
            <a:ext cx="3456384" cy="162000"/>
          </a:xfrm>
          <a:prstGeom prst="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latin typeface="Times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505671" y="1877681"/>
            <a:ext cx="3456384" cy="162000"/>
          </a:xfrm>
          <a:prstGeom prst="rect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latin typeface="Times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6" y="3735933"/>
            <a:ext cx="3905563" cy="173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112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354538"/>
            <a:ext cx="3521618" cy="2469233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000" noProof="0" dirty="0" smtClean="0"/>
              <a:t>Implementation at the end of ramp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Measurements in SLS booster</a:t>
            </a:r>
            <a:endParaRPr lang="en-GB" noProof="0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6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558466-8568-4CC2-8BD0-2626C9660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1212" y="2420888"/>
            <a:ext cx="3556460" cy="240288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3851920" y="2779604"/>
            <a:ext cx="0" cy="9227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3707904" y="2779604"/>
            <a:ext cx="0" cy="90180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410595" y="2231251"/>
            <a:ext cx="914400" cy="24657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kern="1000" spc="30" dirty="0" smtClean="0">
                <a:solidFill>
                  <a:schemeClr val="accent3"/>
                </a:solidFill>
                <a:latin typeface="+mn-lt"/>
                <a:cs typeface="Franklin Gothic Book"/>
              </a:rPr>
              <a:t>Extraction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1560" y="2231252"/>
            <a:ext cx="914400" cy="24657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kern="1000" spc="30" dirty="0" smtClean="0">
                <a:solidFill>
                  <a:schemeClr val="accent3"/>
                </a:solidFill>
                <a:latin typeface="+mn-lt"/>
                <a:cs typeface="Franklin Gothic Book"/>
              </a:rPr>
              <a:t>Injection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17442" y="2174317"/>
            <a:ext cx="914400" cy="24657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kern="1000" spc="30" dirty="0" smtClean="0">
                <a:solidFill>
                  <a:schemeClr val="accent3"/>
                </a:solidFill>
                <a:latin typeface="+mn-lt"/>
                <a:cs typeface="Franklin Gothic Book"/>
              </a:rPr>
              <a:t>Extraction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30565" y="2153602"/>
            <a:ext cx="914400" cy="24657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kern="1000" spc="30" dirty="0" smtClean="0">
                <a:solidFill>
                  <a:schemeClr val="accent3"/>
                </a:solidFill>
                <a:latin typeface="+mn-lt"/>
                <a:cs typeface="Franklin Gothic Book"/>
              </a:rPr>
              <a:t>Injection</a:t>
            </a:r>
          </a:p>
        </p:txBody>
      </p:sp>
      <p:sp>
        <p:nvSpPr>
          <p:cNvPr id="22" name="5-Point Star 21"/>
          <p:cNvSpPr/>
          <p:nvPr/>
        </p:nvSpPr>
        <p:spPr bwMode="auto">
          <a:xfrm>
            <a:off x="8206312" y="3119825"/>
            <a:ext cx="203371" cy="163390"/>
          </a:xfrm>
          <a:prstGeom prst="star5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8494183" y="3212976"/>
            <a:ext cx="254281" cy="0"/>
          </a:xfrm>
          <a:prstGeom prst="straightConnector1">
            <a:avLst/>
          </a:prstGeom>
          <a:ln w="9525"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9478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GB" sz="2000" dirty="0" smtClean="0"/>
                  <a:t>Beam sizes measured in transfer line</a:t>
                </a:r>
              </a:p>
              <a:p>
                <a:r>
                  <a:rPr lang="en-GB" sz="2000" dirty="0" smtClean="0"/>
                  <a:t>Factor ≈4 decrease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sz="2000" noProof="0" dirty="0" smtClean="0"/>
                  <a:t> </a:t>
                </a:r>
              </a:p>
              <a:p>
                <a:pPr lvl="1"/>
                <a:r>
                  <a:rPr lang="en-GB" sz="2000" noProof="0" dirty="0" smtClean="0"/>
                  <a:t>Limited by vertical emittance (≈2-3 </a:t>
                </a:r>
                <a:r>
                  <a:rPr lang="en-GB" sz="2000" noProof="0" dirty="0" err="1" smtClean="0"/>
                  <a:t>nmrad</a:t>
                </a:r>
                <a:r>
                  <a:rPr lang="en-GB" sz="2000" noProof="0" dirty="0" smtClean="0"/>
                  <a:t>)</a:t>
                </a:r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1890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Measurements in SLS booster</a:t>
            </a:r>
            <a:endParaRPr lang="en-GB" noProof="0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7</a:t>
            </a:fld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2B6E0D-7BFB-495C-B8C2-80E1B68CE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92" y="2492896"/>
            <a:ext cx="4524220" cy="30267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BD6826-9ACB-460E-A09C-9EBC233535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1449381"/>
            <a:ext cx="2381250" cy="381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6ADCE5-EDB5-4CDB-8B9F-A0A42A237F4E}"/>
              </a:ext>
            </a:extLst>
          </p:cNvPr>
          <p:cNvSpPr txBox="1"/>
          <p:nvPr/>
        </p:nvSpPr>
        <p:spPr>
          <a:xfrm>
            <a:off x="6690873" y="526898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200" dirty="0">
                <a:solidFill>
                  <a:srgbClr val="000000"/>
                </a:solidFill>
                <a:latin typeface="Calibri"/>
              </a:rPr>
              <a:t>(different optics for visualization)</a:t>
            </a:r>
          </a:p>
        </p:txBody>
      </p:sp>
    </p:spTree>
    <p:extLst>
      <p:ext uri="{BB962C8B-B14F-4D97-AF65-F5344CB8AC3E}">
        <p14:creationId xmlns:p14="http://schemas.microsoft.com/office/powerpoint/2010/main" val="3865081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39817" y="1341438"/>
                <a:ext cx="7742237" cy="4679951"/>
              </a:xfrm>
            </p:spPr>
            <p:txBody>
              <a:bodyPr/>
              <a:lstStyle/>
              <a:p>
                <a:r>
                  <a:rPr lang="en-GB" sz="2000" dirty="0" smtClean="0"/>
                  <a:t>Improvement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GB" sz="2000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GB" sz="2000" dirty="0" smtClean="0"/>
                  <a:t>         </a:t>
                </a:r>
                <a:r>
                  <a:rPr lang="en-GB" sz="1500" dirty="0" smtClean="0"/>
                  <a:t>(see SLS status talk from yesterday)</a:t>
                </a:r>
              </a:p>
              <a:p>
                <a:endParaRPr lang="en-GB" sz="1500" dirty="0" smtClean="0"/>
              </a:p>
              <a:p>
                <a:pPr lvl="1"/>
                <a:r>
                  <a:rPr lang="en-GB" sz="2000" dirty="0" smtClean="0"/>
                  <a:t>Factor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GB" sz="2000" dirty="0" smtClean="0"/>
                  <a:t> decrease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GB" sz="2000" dirty="0" smtClean="0"/>
              </a:p>
              <a:p>
                <a:pPr lvl="1"/>
                <a:r>
                  <a:rPr lang="en-GB" sz="2000" dirty="0" smtClean="0"/>
                  <a:t>Very valuable improvement for SLS 2.0!</a:t>
                </a:r>
              </a:p>
              <a:p>
                <a:pPr lvl="1"/>
                <a:endParaRPr lang="en-GB" sz="2000" dirty="0" smtClean="0"/>
              </a:p>
              <a:p>
                <a:pPr lvl="1"/>
                <a:endParaRPr lang="en-GB" sz="2000" dirty="0"/>
              </a:p>
              <a:p>
                <a:pPr lvl="1"/>
                <a:endParaRPr lang="en-GB" sz="2000" dirty="0" smtClean="0"/>
              </a:p>
              <a:p>
                <a:pPr lvl="1"/>
                <a:endParaRPr lang="en-GB" sz="2000" dirty="0" smtClean="0"/>
              </a:p>
              <a:p>
                <a:pPr lvl="1"/>
                <a:endParaRPr lang="en-GB" sz="2000" dirty="0"/>
              </a:p>
              <a:p>
                <a:pPr lvl="1"/>
                <a:endParaRPr lang="en-GB" sz="2000" dirty="0"/>
              </a:p>
              <a:p>
                <a:pPr lvl="1"/>
                <a:endParaRPr lang="en-GB" sz="2000" dirty="0" smtClean="0"/>
              </a:p>
              <a:p>
                <a:pPr lvl="1"/>
                <a:endParaRPr lang="en-GB" sz="2000" dirty="0"/>
              </a:p>
              <a:p>
                <a:pPr lvl="1"/>
                <a:endParaRPr lang="en-GB" sz="2000" dirty="0" smtClean="0"/>
              </a:p>
              <a:p>
                <a:pPr marL="177800" lvl="1" indent="0">
                  <a:buNone/>
                </a:pPr>
                <a:endParaRPr lang="en-GB" sz="2000" dirty="0"/>
              </a:p>
              <a:p>
                <a:pPr marL="0" indent="0">
                  <a:buNone/>
                </a:pPr>
                <a:endParaRPr lang="en-GB" sz="2000" noProof="0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39817" y="1341438"/>
                <a:ext cx="7742237" cy="4679951"/>
              </a:xfrm>
              <a:blipFill>
                <a:blip r:embed="rId3"/>
                <a:stretch>
                  <a:fillRect l="-1890" t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Measurements in SLS booster</a:t>
            </a:r>
            <a:endParaRPr lang="en-GB" noProof="0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8</a:t>
            </a:fld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3081377"/>
            <a:ext cx="4428874" cy="34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188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Non-adiabatic crossing</a:t>
            </a:r>
            <a:endParaRPr lang="en-GB" noProof="0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9</a:t>
            </a:fld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988" y="1341438"/>
            <a:ext cx="7921500" cy="4679951"/>
          </a:xfrm>
        </p:spPr>
        <p:txBody>
          <a:bodyPr/>
          <a:lstStyle/>
          <a:p>
            <a:endParaRPr lang="en-GB" sz="2000" dirty="0"/>
          </a:p>
          <a:p>
            <a:r>
              <a:rPr lang="en-GB" sz="2000" dirty="0" smtClean="0"/>
              <a:t>Mismatch between |C| and crossing speed </a:t>
            </a:r>
            <a:r>
              <a:rPr lang="en-GB" sz="2000" dirty="0" smtClean="0">
                <a:sym typeface="Wingdings" panose="05000000000000000000" pitchFamily="2" charset="2"/>
              </a:rPr>
              <a:t> </a:t>
            </a:r>
            <a:r>
              <a:rPr lang="en-GB" sz="2000" dirty="0" smtClean="0"/>
              <a:t>“Non-adiabatic exchange”</a:t>
            </a:r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994" y="2980488"/>
            <a:ext cx="3838961" cy="2857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0" y="2637611"/>
            <a:ext cx="4500687" cy="30004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0" y="2637611"/>
            <a:ext cx="4500687" cy="30004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36463" y="564832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Simulation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16216" y="5655936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Experiment</a:t>
            </a:r>
          </a:p>
        </p:txBody>
      </p:sp>
    </p:spTree>
    <p:extLst>
      <p:ext uri="{BB962C8B-B14F-4D97-AF65-F5344CB8AC3E}">
        <p14:creationId xmlns:p14="http://schemas.microsoft.com/office/powerpoint/2010/main" val="12876947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PSI-Powerpoint-Master Calibri V2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non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800" kern="1000" spc="30" dirty="0" smtClean="0">
            <a:latin typeface="+mn-lt"/>
            <a:cs typeface="Franklin Gothic Book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  <a:extLst>
    <a:ext uri="{05A4C25C-085E-4340-85A3-A5531E510DB2}">
      <thm15:themeFamily xmlns:thm15="http://schemas.microsoft.com/office/thememl/2012/main" name="PSI PowerPoint Master english 4_3.potx" id="{5765F3A5-C807-40A8-A02D-92727387B257}" vid="{056310D9-9A79-47DB-A30C-49EEDD3FB39B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ESLS2020_EmittanceExchange</Template>
  <TotalTime>0</TotalTime>
  <Words>1167</Words>
  <Application>Microsoft Office PowerPoint</Application>
  <PresentationFormat>On-screen Show (4:3)</PresentationFormat>
  <Paragraphs>221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ＭＳ Ｐゴシック</vt:lpstr>
      <vt:lpstr>Arial</vt:lpstr>
      <vt:lpstr>Arial Narrow</vt:lpstr>
      <vt:lpstr>Calibri</vt:lpstr>
      <vt:lpstr>Cambria Math</vt:lpstr>
      <vt:lpstr>Franklin Gothic Book</vt:lpstr>
      <vt:lpstr>Georgia</vt:lpstr>
      <vt:lpstr>Rockwell</vt:lpstr>
      <vt:lpstr>Symbol</vt:lpstr>
      <vt:lpstr>Times</vt:lpstr>
      <vt:lpstr>Wingdings</vt:lpstr>
      <vt:lpstr>ヒラギノ角ゴ Pro W3</vt:lpstr>
      <vt:lpstr>PSI-Powerpoint-Master Calibri V2</vt:lpstr>
      <vt:lpstr>Emittance exchange in electron booster synchrotron by coupling resonance crossing</vt:lpstr>
      <vt:lpstr>Why emittance exchange?</vt:lpstr>
      <vt:lpstr>Ways to  emittance exchange</vt:lpstr>
      <vt:lpstr>Why emittance exchange by coupling resonance crossing?</vt:lpstr>
      <vt:lpstr>Measurements in SLS booster</vt:lpstr>
      <vt:lpstr>Measurements in SLS booster</vt:lpstr>
      <vt:lpstr>Measurements in SLS booster</vt:lpstr>
      <vt:lpstr>Measurements in SLS booster</vt:lpstr>
      <vt:lpstr>Non-adiabatic crossing</vt:lpstr>
      <vt:lpstr>Outlook &amp; summary</vt:lpstr>
      <vt:lpstr>Thank for your attention!</vt:lpstr>
      <vt:lpstr>Extra slides</vt:lpstr>
      <vt:lpstr>More on non-adiabatic crossing</vt:lpstr>
      <vt:lpstr> and its relation to quantum mechanics</vt:lpstr>
      <vt:lpstr>Synchrotron radiation damping</vt:lpstr>
      <vt:lpstr>Synchrotron radiation damping</vt:lpstr>
    </vt:vector>
  </TitlesOfParts>
  <Company>PSI - Paul Scherrer Institut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Emittance exchange in electron booster synchrotron by coupling resonance crossing</dc:title>
  <dc:creator>Kallestrup Jonas</dc:creator>
  <cp:lastModifiedBy>LEAN Philippa</cp:lastModifiedBy>
  <cp:revision>37</cp:revision>
  <cp:lastPrinted>2015-07-23T13:50:07Z</cp:lastPrinted>
  <dcterms:created xsi:type="dcterms:W3CDTF">2020-12-07T07:27:07Z</dcterms:created>
  <dcterms:modified xsi:type="dcterms:W3CDTF">2020-12-15T16:50:37Z</dcterms:modified>
</cp:coreProperties>
</file>