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</p:sldMasterIdLst>
  <p:notesMasterIdLst>
    <p:notesMasterId r:id="rId24"/>
  </p:notesMasterIdLst>
  <p:sldIdLst>
    <p:sldId id="660" r:id="rId4"/>
    <p:sldId id="711" r:id="rId5"/>
    <p:sldId id="720" r:id="rId6"/>
    <p:sldId id="721" r:id="rId7"/>
    <p:sldId id="737" r:id="rId8"/>
    <p:sldId id="693" r:id="rId9"/>
    <p:sldId id="722" r:id="rId10"/>
    <p:sldId id="723" r:id="rId11"/>
    <p:sldId id="724" r:id="rId12"/>
    <p:sldId id="725" r:id="rId13"/>
    <p:sldId id="726" r:id="rId14"/>
    <p:sldId id="727" r:id="rId15"/>
    <p:sldId id="728" r:id="rId16"/>
    <p:sldId id="729" r:id="rId17"/>
    <p:sldId id="734" r:id="rId18"/>
    <p:sldId id="730" r:id="rId19"/>
    <p:sldId id="731" r:id="rId20"/>
    <p:sldId id="733" r:id="rId21"/>
    <p:sldId id="735" r:id="rId22"/>
    <p:sldId id="73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3">
          <p15:clr>
            <a:srgbClr val="A4A3A4"/>
          </p15:clr>
        </p15:guide>
        <p15:guide id="2" orient="horz" pos="289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916">
          <p15:clr>
            <a:srgbClr val="A4A3A4"/>
          </p15:clr>
        </p15:guide>
        <p15:guide id="5" pos="384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82"/>
    <a:srgbClr val="007A8A"/>
    <a:srgbClr val="006370"/>
    <a:srgbClr val="006F6C"/>
    <a:srgbClr val="008080"/>
    <a:srgbClr val="CC0000"/>
    <a:srgbClr val="008000"/>
    <a:srgbClr val="FF0000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6" autoAdjust="0"/>
    <p:restoredTop sz="89641" autoAdjust="0"/>
  </p:normalViewPr>
  <p:slideViewPr>
    <p:cSldViewPr>
      <p:cViewPr varScale="1">
        <p:scale>
          <a:sx n="92" d="100"/>
          <a:sy n="92" d="100"/>
        </p:scale>
        <p:origin x="1002" y="78"/>
      </p:cViewPr>
      <p:guideLst>
        <p:guide orient="horz" pos="1423"/>
        <p:guide orient="horz" pos="2897"/>
        <p:guide orient="horz" pos="2160"/>
        <p:guide pos="1916"/>
        <p:guide pos="38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70" y="84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7A13-DC7D-40FC-8088-29BDDBB8C3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D19-0ACB-460E-9992-5C43FB009B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8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71DF0-7C39-4C22-B53A-363DD25A514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50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102D2-1D75-4FD7-B3C2-A3A8C96D4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2D2-1D75-4FD7-B3C2-A3A8C96D481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909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2D2-1D75-4FD7-B3C2-A3A8C96D481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82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102D2-1D75-4FD7-B3C2-A3A8C96D481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1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2D2-1D75-4FD7-B3C2-A3A8C96D481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8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02D2-1D75-4FD7-B3C2-A3A8C96D481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4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0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228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7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76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4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87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83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71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23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7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14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93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57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546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7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96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17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42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6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915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31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39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50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6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7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5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24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CFDD-7495-4026-95F4-C67AECDD57FC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894C-F2BF-464F-BD53-239F5203A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1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CFDD-7495-4026-95F4-C67AECDD57FC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12/03/2019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894C-F2BF-464F-BD53-239F5203A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79A16-E06B-4501-B383-881BD2DD06BE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12.03.2019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41750-792B-483D-A301-D4B4AB0095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52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2C7A91"/>
            </a:gs>
            <a:gs pos="0">
              <a:srgbClr val="3287A0"/>
            </a:gs>
            <a:gs pos="75000">
              <a:srgbClr val="004372"/>
            </a:gs>
            <a:gs pos="97000">
              <a:srgbClr val="0040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4843"/>
            <a:ext cx="9144000" cy="1264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New frontiers in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geoscience</a:t>
            </a:r>
            <a:br>
              <a:rPr lang="en-US" sz="4800" b="1" dirty="0" smtClean="0">
                <a:solidFill>
                  <a:schemeClr val="bg1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with a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nanoscope</a:t>
            </a:r>
            <a:endParaRPr lang="en-US" sz="4800" b="1" dirty="0">
              <a:solidFill>
                <a:schemeClr val="bg1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1319395"/>
            <a:ext cx="82296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Catherine McCammon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Bayerisches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Geoinsitut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,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Universität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ea typeface="+mn-ea"/>
                <a:cs typeface="+mn-cs"/>
              </a:rPr>
              <a:t> Bayreuth, Germany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6147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EBS Workshop on Nuclear Resonance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Scattering</a:t>
            </a:r>
            <a:b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11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12 March 2019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68" t="-315" r="780" b="315"/>
          <a:stretch/>
        </p:blipFill>
        <p:spPr>
          <a:xfrm>
            <a:off x="1" y="2150888"/>
            <a:ext cx="9144000" cy="3843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569455" y="5716118"/>
            <a:ext cx="15630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http://istasounds.org/</a:t>
            </a:r>
          </a:p>
        </p:txBody>
      </p:sp>
    </p:spTree>
    <p:extLst>
      <p:ext uri="{BB962C8B-B14F-4D97-AF65-F5344CB8AC3E}">
        <p14:creationId xmlns:p14="http://schemas.microsoft.com/office/powerpoint/2010/main" val="254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35258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71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62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9</a:t>
                      </a:r>
                      <a:endParaRPr lang="en-GB" sz="4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29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63010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09" r="721"/>
          <a:stretch/>
        </p:blipFill>
        <p:spPr>
          <a:xfrm>
            <a:off x="-1" y="2105148"/>
            <a:ext cx="9144001" cy="3281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88" y="2105148"/>
            <a:ext cx="1985602" cy="32819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53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86064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71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62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9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29</a:t>
                      </a:r>
                      <a:endParaRPr lang="en-GB" sz="4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38456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7" t="20176" r="537"/>
          <a:stretch/>
        </p:blipFill>
        <p:spPr>
          <a:xfrm>
            <a:off x="0" y="2843935"/>
            <a:ext cx="9144000" cy="1396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687" y="2820785"/>
            <a:ext cx="2064038" cy="1396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1.squarespace.com/static/547e053ae4b04768d95052b5/t/566650b3b204d5891f0a7183/1449545907603/?format=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15" y="2012634"/>
            <a:ext cx="6399330" cy="47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902211"/>
            <a:ext cx="9144000" cy="4812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</a:t>
            </a:r>
            <a:r>
              <a:rPr lang="en-GB" sz="3600" dirty="0" smtClean="0">
                <a:solidFill>
                  <a:srgbClr val="FF0000"/>
                </a:solidFill>
              </a:rPr>
              <a:t>new</a:t>
            </a:r>
            <a:r>
              <a:rPr lang="en-GB" sz="3600" dirty="0" smtClean="0"/>
              <a:t> research questions?</a:t>
            </a:r>
            <a:endParaRPr lang="en-GB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03765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1530" y="2034714"/>
            <a:ext cx="6917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single phase -&gt; multiphase</a:t>
            </a:r>
          </a:p>
          <a:p>
            <a:r>
              <a:rPr lang="en-US" sz="3600" dirty="0" smtClean="0"/>
              <a:t>chemical reactions!</a:t>
            </a:r>
          </a:p>
          <a:p>
            <a:r>
              <a:rPr lang="en-US" sz="3600" i="1" dirty="0" smtClean="0"/>
              <a:t>post mortem</a:t>
            </a:r>
            <a:r>
              <a:rPr lang="en-US" sz="3600" dirty="0" smtClean="0"/>
              <a:t> from DAC (deep Earth)</a:t>
            </a:r>
            <a:endParaRPr lang="en-GB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80888" y="3804615"/>
            <a:ext cx="6961121" cy="2909750"/>
            <a:chOff x="1080888" y="3804615"/>
            <a:chExt cx="6961121" cy="2909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1991" y="4104075"/>
              <a:ext cx="6940018" cy="252230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134586" y="6345033"/>
              <a:ext cx="7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20 </a:t>
              </a:r>
              <a:r>
                <a:rPr lang="el-GR" dirty="0" smtClean="0">
                  <a:solidFill>
                    <a:schemeClr val="bg1"/>
                  </a:solidFill>
                </a:rPr>
                <a:t>μ</a:t>
              </a:r>
              <a:r>
                <a:rPr lang="en-US" dirty="0" smtClean="0">
                  <a:solidFill>
                    <a:schemeClr val="bg1"/>
                  </a:solidFill>
                </a:rPr>
                <a:t>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>
              <a:off x="4917173" y="6529699"/>
              <a:ext cx="285018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646675" y="6529699"/>
              <a:ext cx="2487911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80888" y="3804615"/>
              <a:ext cx="3501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 smtClean="0">
                  <a:solidFill>
                    <a:schemeClr val="tx2"/>
                  </a:solidFill>
                </a:rPr>
                <a:t>S. </a:t>
              </a:r>
              <a:r>
                <a:rPr lang="en-GB" sz="1600" i="1" dirty="0" err="1" smtClean="0">
                  <a:solidFill>
                    <a:schemeClr val="tx2"/>
                  </a:solidFill>
                </a:rPr>
                <a:t>Dominijanni</a:t>
              </a:r>
              <a:r>
                <a:rPr lang="en-GB" sz="1600" i="1" dirty="0" smtClean="0">
                  <a:solidFill>
                    <a:schemeClr val="tx2"/>
                  </a:solidFill>
                </a:rPr>
                <a:t> PhD project -&gt; see poster</a:t>
              </a:r>
              <a:endParaRPr lang="en-GB" sz="16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53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</a:t>
            </a:r>
            <a:r>
              <a:rPr lang="en-GB" sz="3600" dirty="0" smtClean="0">
                <a:solidFill>
                  <a:srgbClr val="FF0000"/>
                </a:solidFill>
              </a:rPr>
              <a:t>new</a:t>
            </a:r>
            <a:r>
              <a:rPr lang="en-GB" sz="3600" dirty="0" smtClean="0"/>
              <a:t> research questions?</a:t>
            </a:r>
            <a:endParaRPr lang="en-GB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06607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9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6586" r="7760" b="3971"/>
          <a:stretch/>
        </p:blipFill>
        <p:spPr bwMode="auto">
          <a:xfrm>
            <a:off x="5247075" y="1988840"/>
            <a:ext cx="3508823" cy="474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7315" y="6508484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Jae Liao</a:t>
            </a:r>
            <a:endParaRPr lang="en-GB" sz="1400" i="1" dirty="0"/>
          </a:p>
        </p:txBody>
      </p:sp>
      <p:pic>
        <p:nvPicPr>
          <p:cNvPr id="1026" name="Picture 2" descr="http://www.whoi.edu/cms/images/lstokey/2005/1/v42n2-shimizu2en_52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4" t="11431" r="22387"/>
          <a:stretch/>
        </p:blipFill>
        <p:spPr bwMode="auto">
          <a:xfrm rot="5400000">
            <a:off x="573317" y="2750221"/>
            <a:ext cx="3689896" cy="41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515" y="208432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inclusions are small; only a tiny fraction have been studied using </a:t>
            </a:r>
            <a:r>
              <a:rPr lang="en-US" sz="2000" dirty="0" err="1" smtClean="0"/>
              <a:t>Mössbauer</a:t>
            </a:r>
            <a:r>
              <a:rPr lang="en-US" sz="2000" dirty="0" smtClean="0"/>
              <a:t> spectroscopy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190" y="6354595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Nobu</a:t>
            </a:r>
            <a:r>
              <a:rPr lang="de-DE" sz="1400" i="1" dirty="0" smtClean="0"/>
              <a:t> Shimizu</a:t>
            </a:r>
            <a:endParaRPr lang="en-GB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6348" y="629304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50 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6545" y="6264315"/>
            <a:ext cx="58506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34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</a:t>
            </a:r>
            <a:r>
              <a:rPr lang="en-GB" sz="3600" dirty="0" smtClean="0">
                <a:solidFill>
                  <a:srgbClr val="FF0000"/>
                </a:solidFill>
              </a:rPr>
              <a:t>new</a:t>
            </a:r>
            <a:r>
              <a:rPr lang="en-GB" sz="3600" dirty="0" smtClean="0"/>
              <a:t> research questions?</a:t>
            </a:r>
            <a:endParaRPr lang="en-GB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43440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2005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Patterns in minerals can be read like a book to reveal Earth’s history</a:t>
            </a:r>
            <a:endParaRPr lang="en-GB" sz="2400" dirty="0"/>
          </a:p>
        </p:txBody>
      </p:sp>
      <p:pic>
        <p:nvPicPr>
          <p:cNvPr id="2050" name="Picture 2" descr="https://atrium.lib.uoguelph.ca/xmlui/bitstream/handle/10214/9443/Ch22_Fig_1c_Mukherjee.jpg?sequence=3&amp;isAllowed=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" y="2960507"/>
            <a:ext cx="3042849" cy="30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866" y="2978950"/>
            <a:ext cx="3065747" cy="3003667"/>
          </a:xfrm>
          <a:prstGeom prst="rect">
            <a:avLst/>
          </a:prstGeom>
        </p:spPr>
      </p:pic>
      <p:pic>
        <p:nvPicPr>
          <p:cNvPr id="2052" name="Picture 4" descr="Occurrences of jadeite in eclogites from south of the Motagua fault zone. (a)-(c) X-ray images (Mn, Ca, and Na) of prograde zoned garnet with abundant inclusions of jadeite in lawsonite eclogite (Type-I eclogite of Tsujimori et al., 2006). (d) Mg X-ray image of prograde zoned garnet in coarse-grained jadeite-lawsonite eclogite (Tsujimori et al ., 2005b; Tsujimori et al., 2006a). (e) Crossed-polarized light optical image of coarse-grained jadeitites in jadeite-lawsonite eclogite. (f) Al X-ray image of two generations of jadeititic pyroxenes in jadeite-lawsonite eclogite. Oscillatory growth bands parallel to growth faces are developed in the 1st generation impure jadeite (Jd-I, up to 75 mol% jadeite). The retrograde jadeites (Jd-II, up to 87 mol% jadeite) fill fractures of fragmented Jd-I (Tsujimori et al ., 2005b).Â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4" b="50202"/>
          <a:stretch/>
        </p:blipFill>
        <p:spPr bwMode="auto">
          <a:xfrm>
            <a:off x="3031152" y="2969729"/>
            <a:ext cx="3031714" cy="30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80279" y="56041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mm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72100" y="5610483"/>
            <a:ext cx="29253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4297" y="6174305"/>
            <a:ext cx="24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banded iron formations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42840" y="6174305"/>
            <a:ext cx="160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zoned minerals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94505" y="6174305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exsolution</a:t>
            </a:r>
            <a:r>
              <a:rPr lang="en-GB" dirty="0" smtClean="0"/>
              <a:t> lamellae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78136" y="5928142"/>
            <a:ext cx="181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 smtClean="0"/>
              <a:t>Tsujimori</a:t>
            </a:r>
            <a:r>
              <a:rPr lang="en-GB" sz="1200" i="1" dirty="0" smtClean="0"/>
              <a:t> &amp; Harlow (2012)</a:t>
            </a:r>
            <a:endParaRPr lang="en-GB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5449" y="5893417"/>
            <a:ext cx="1399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/>
              <a:t>Sumit</a:t>
            </a:r>
            <a:r>
              <a:rPr lang="en-GB" sz="1200" i="1" dirty="0"/>
              <a:t> K. Mukherjee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8184" y="5928141"/>
            <a:ext cx="1701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McCammon et al (2009)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6952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1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" y="436727"/>
            <a:ext cx="9027005" cy="6081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1953" y="6581001"/>
            <a:ext cx="115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 et al (2011)</a:t>
            </a:r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877" y="4722126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Phanerozoikum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0877" y="4513645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Archaikum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877" y="4296913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Protoerzoikum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4207" y="3500462"/>
            <a:ext cx="2443328" cy="2443328"/>
            <a:chOff x="-3303405" y="2608762"/>
            <a:chExt cx="2257726" cy="2257726"/>
          </a:xfrm>
        </p:grpSpPr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2338" l="9963" r="89913"/>
                      </a14:imgEffect>
                    </a14:imgLayer>
                  </a14:imgProps>
                </a:ext>
              </a:extLst>
            </a:blip>
            <a:srcRect l="16726" t="21668" r="14703" b="6882"/>
            <a:stretch/>
          </p:blipFill>
          <p:spPr>
            <a:xfrm>
              <a:off x="-3303405" y="2608762"/>
              <a:ext cx="2257726" cy="2257726"/>
            </a:xfrm>
            <a:prstGeom prst="rect">
              <a:avLst/>
            </a:prstGeom>
          </p:spPr>
        </p:pic>
        <p:sp>
          <p:nvSpPr>
            <p:cNvPr id="11" name="Pie 10"/>
            <p:cNvSpPr/>
            <p:nvPr/>
          </p:nvSpPr>
          <p:spPr>
            <a:xfrm>
              <a:off x="-3182220" y="2722980"/>
              <a:ext cx="2010235" cy="2010235"/>
            </a:xfrm>
            <a:prstGeom prst="pie">
              <a:avLst>
                <a:gd name="adj1" fmla="val 18984277"/>
                <a:gd name="adj2" fmla="val 4497782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ie 11"/>
            <p:cNvSpPr/>
            <p:nvPr/>
          </p:nvSpPr>
          <p:spPr>
            <a:xfrm>
              <a:off x="-3182221" y="2722979"/>
              <a:ext cx="2010235" cy="2010235"/>
            </a:xfrm>
            <a:prstGeom prst="pie">
              <a:avLst>
                <a:gd name="adj1" fmla="val 4511174"/>
                <a:gd name="adj2" fmla="val 13654816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-3172692" y="2722978"/>
              <a:ext cx="2010235" cy="2010235"/>
            </a:xfrm>
            <a:prstGeom prst="pie">
              <a:avLst>
                <a:gd name="adj1" fmla="val 13629739"/>
                <a:gd name="adj2" fmla="val 16148593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-3191750" y="2722976"/>
              <a:ext cx="2010235" cy="2010235"/>
            </a:xfrm>
            <a:prstGeom prst="pie">
              <a:avLst>
                <a:gd name="adj1" fmla="val 16210226"/>
                <a:gd name="adj2" fmla="val 189889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966797" y="3605066"/>
              <a:ext cx="614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Arch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959485" y="3794348"/>
              <a:ext cx="578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765125" y="28893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Phan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Earth’s rock record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96646" y="3229729"/>
            <a:ext cx="7135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7659" y="3561222"/>
            <a:ext cx="8899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541 My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810077" y="5809736"/>
            <a:ext cx="7759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2.5 </a:t>
            </a:r>
            <a:r>
              <a:rPr lang="en-GB" dirty="0" err="1" smtClean="0"/>
              <a:t>Gy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435623" y="3631689"/>
            <a:ext cx="6012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1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45" y="1570028"/>
            <a:ext cx="6399352" cy="3764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274" y="968745"/>
            <a:ext cx="5602094" cy="456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0135" y="5490292"/>
            <a:ext cx="4212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3.6 billion years old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Earth’s oldest rocks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404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45" y="892121"/>
            <a:ext cx="4473571" cy="295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17" y="650779"/>
            <a:ext cx="2886075" cy="2952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41995" y="3803094"/>
            <a:ext cx="4508321" cy="2956276"/>
            <a:chOff x="-1" y="590798"/>
            <a:chExt cx="4508321" cy="29562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590798"/>
              <a:ext cx="4508321" cy="29562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28490" y="769923"/>
              <a:ext cx="1338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/>
                <a:t>Ø 25 µm</a:t>
              </a:r>
              <a:endParaRPr lang="de-DE" sz="24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762719" y="1231588"/>
              <a:ext cx="500408" cy="7421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09746" y="1222818"/>
              <a:ext cx="175634" cy="8679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047076" y="1226095"/>
            <a:ext cx="2790310" cy="585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even older minerals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98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" y="436727"/>
            <a:ext cx="9027005" cy="6081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1953" y="6581001"/>
            <a:ext cx="115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 et al (2011)</a:t>
            </a:r>
            <a:endParaRPr kumimoji="0" lang="de-D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0877" y="4722126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Phanerozoikum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0877" y="4513645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Archaikum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877" y="4296913"/>
            <a:ext cx="16377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Protoerzoikum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4207" y="3500462"/>
            <a:ext cx="2443328" cy="2443328"/>
            <a:chOff x="-3303405" y="2608762"/>
            <a:chExt cx="2257726" cy="2257726"/>
          </a:xfrm>
        </p:grpSpPr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2338" l="9963" r="89913"/>
                      </a14:imgEffect>
                    </a14:imgLayer>
                  </a14:imgProps>
                </a:ext>
              </a:extLst>
            </a:blip>
            <a:srcRect l="16726" t="21668" r="14703" b="6882"/>
            <a:stretch/>
          </p:blipFill>
          <p:spPr>
            <a:xfrm>
              <a:off x="-3303405" y="2608762"/>
              <a:ext cx="2257726" cy="2257726"/>
            </a:xfrm>
            <a:prstGeom prst="rect">
              <a:avLst/>
            </a:prstGeom>
          </p:spPr>
        </p:pic>
        <p:sp>
          <p:nvSpPr>
            <p:cNvPr id="11" name="Pie 10"/>
            <p:cNvSpPr/>
            <p:nvPr/>
          </p:nvSpPr>
          <p:spPr>
            <a:xfrm>
              <a:off x="-3182220" y="2722980"/>
              <a:ext cx="2010235" cy="2010235"/>
            </a:xfrm>
            <a:prstGeom prst="pie">
              <a:avLst>
                <a:gd name="adj1" fmla="val 18984277"/>
                <a:gd name="adj2" fmla="val 4497782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Pie 11"/>
            <p:cNvSpPr/>
            <p:nvPr/>
          </p:nvSpPr>
          <p:spPr>
            <a:xfrm>
              <a:off x="-3182221" y="2722979"/>
              <a:ext cx="2010235" cy="2010235"/>
            </a:xfrm>
            <a:prstGeom prst="pie">
              <a:avLst>
                <a:gd name="adj1" fmla="val 4511174"/>
                <a:gd name="adj2" fmla="val 13654816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Pie 12"/>
            <p:cNvSpPr/>
            <p:nvPr/>
          </p:nvSpPr>
          <p:spPr>
            <a:xfrm>
              <a:off x="-3172692" y="2722978"/>
              <a:ext cx="2010235" cy="2010235"/>
            </a:xfrm>
            <a:prstGeom prst="pie">
              <a:avLst>
                <a:gd name="adj1" fmla="val 13629739"/>
                <a:gd name="adj2" fmla="val 16148593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Pie 13"/>
            <p:cNvSpPr/>
            <p:nvPr/>
          </p:nvSpPr>
          <p:spPr>
            <a:xfrm>
              <a:off x="-3191750" y="2722976"/>
              <a:ext cx="2010235" cy="2010235"/>
            </a:xfrm>
            <a:prstGeom prst="pie">
              <a:avLst>
                <a:gd name="adj1" fmla="val 16210226"/>
                <a:gd name="adj2" fmla="val 1898891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966797" y="3605066"/>
              <a:ext cx="614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Arch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959485" y="3794348"/>
              <a:ext cx="578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765125" y="2889332"/>
              <a:ext cx="657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Phan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5-Point Star 3"/>
          <p:cNvSpPr/>
          <p:nvPr/>
        </p:nvSpPr>
        <p:spPr>
          <a:xfrm>
            <a:off x="1773516" y="3865855"/>
            <a:ext cx="495055" cy="49505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Earth’s rock record revisited</a:t>
            </a:r>
            <a:endParaRPr lang="en-GB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6646" y="3229729"/>
            <a:ext cx="7135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7659" y="3561222"/>
            <a:ext cx="88998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560 My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810077" y="5809736"/>
            <a:ext cx="77598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2.5 </a:t>
            </a:r>
            <a:r>
              <a:rPr lang="en-GB" dirty="0" err="1" smtClean="0"/>
              <a:t>Gy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435623" y="3631689"/>
            <a:ext cx="60125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0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42" t="642" r="8284" b="1797"/>
          <a:stretch/>
        </p:blipFill>
        <p:spPr>
          <a:xfrm>
            <a:off x="0" y="0"/>
            <a:ext cx="91735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18904" y="6581001"/>
            <a:ext cx="3154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Image credit: Steve </a:t>
            </a:r>
            <a:r>
              <a:rPr lang="en-US" sz="1200" i="1" dirty="0" err="1" smtClean="0">
                <a:solidFill>
                  <a:schemeClr val="bg1"/>
                </a:solidFill>
              </a:rPr>
              <a:t>Munsinger</a:t>
            </a:r>
            <a:r>
              <a:rPr lang="en-US" sz="1200" i="1" dirty="0" smtClean="0">
                <a:solidFill>
                  <a:schemeClr val="bg1"/>
                </a:solidFill>
              </a:rPr>
              <a:t> | Science Source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source comparison #1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984"/>
          <a:stretch/>
        </p:blipFill>
        <p:spPr>
          <a:xfrm>
            <a:off x="0" y="2618647"/>
            <a:ext cx="4481990" cy="3123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895" y="700698"/>
            <a:ext cx="4059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a typeface="Calibri" panose="020F0502020204030204" pitchFamily="34" charset="0"/>
              </a:rPr>
              <a:t>(Fe</a:t>
            </a:r>
            <a:r>
              <a:rPr lang="en-GB" baseline="-25000" dirty="0" smtClean="0">
                <a:ea typeface="Calibri" panose="020F0502020204030204" pitchFamily="34" charset="0"/>
              </a:rPr>
              <a:t>0.1</a:t>
            </a:r>
            <a:r>
              <a:rPr lang="en-GB" dirty="0" smtClean="0">
                <a:ea typeface="Calibri" panose="020F0502020204030204" pitchFamily="34" charset="0"/>
              </a:rPr>
              <a:t>Mg</a:t>
            </a:r>
            <a:r>
              <a:rPr lang="en-GB" baseline="-25000" dirty="0" smtClean="0">
                <a:ea typeface="Calibri" panose="020F0502020204030204" pitchFamily="34" charset="0"/>
              </a:rPr>
              <a:t>0.9</a:t>
            </a:r>
            <a:r>
              <a:rPr lang="en-GB" dirty="0">
                <a:ea typeface="Calibri" panose="020F0502020204030204" pitchFamily="34" charset="0"/>
              </a:rPr>
              <a:t>)(Ca</a:t>
            </a:r>
            <a:r>
              <a:rPr lang="en-GB" baseline="-25000" dirty="0">
                <a:ea typeface="Calibri" panose="020F0502020204030204" pitchFamily="34" charset="0"/>
              </a:rPr>
              <a:t>0.7</a:t>
            </a:r>
            <a:r>
              <a:rPr lang="en-GB" dirty="0">
                <a:ea typeface="Calibri" panose="020F0502020204030204" pitchFamily="34" charset="0"/>
              </a:rPr>
              <a:t>Li</a:t>
            </a:r>
            <a:r>
              <a:rPr lang="en-GB" baseline="-25000" dirty="0">
                <a:ea typeface="Calibri" panose="020F0502020204030204" pitchFamily="34" charset="0"/>
              </a:rPr>
              <a:t>0.3</a:t>
            </a:r>
            <a:r>
              <a:rPr lang="en-GB" dirty="0">
                <a:ea typeface="Calibri" panose="020F0502020204030204" pitchFamily="34" charset="0"/>
              </a:rPr>
              <a:t>)Si</a:t>
            </a:r>
            <a:r>
              <a:rPr lang="en-GB" baseline="-25000" dirty="0">
                <a:ea typeface="Calibri" panose="020F0502020204030204" pitchFamily="34" charset="0"/>
              </a:rPr>
              <a:t>2</a:t>
            </a:r>
            <a:r>
              <a:rPr lang="en-GB" dirty="0">
                <a:ea typeface="Calibri" panose="020F0502020204030204" pitchFamily="34" charset="0"/>
              </a:rPr>
              <a:t>O</a:t>
            </a:r>
            <a:r>
              <a:rPr lang="en-GB" baseline="-25000" dirty="0">
                <a:ea typeface="Calibri" panose="020F0502020204030204" pitchFamily="34" charset="0"/>
              </a:rPr>
              <a:t>6</a:t>
            </a:r>
            <a:r>
              <a:rPr lang="en-GB" dirty="0">
                <a:ea typeface="Calibri" panose="020F0502020204030204" pitchFamily="34" charset="0"/>
              </a:rPr>
              <a:t> </a:t>
            </a:r>
            <a:r>
              <a:rPr lang="en-GB" dirty="0" err="1" smtClean="0">
                <a:ea typeface="Calibri" panose="020F0502020204030204" pitchFamily="34" charset="0"/>
              </a:rPr>
              <a:t>clinopyroxene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90" y="1401084"/>
            <a:ext cx="3216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radioactive conventional </a:t>
            </a:r>
            <a:r>
              <a:rPr lang="en-GB" b="1" dirty="0"/>
              <a:t>source</a:t>
            </a:r>
            <a:endParaRPr lang="en-GB" b="1" dirty="0" smtClean="0"/>
          </a:p>
          <a:p>
            <a:r>
              <a:rPr lang="en-GB" dirty="0" smtClean="0"/>
              <a:t>563 c/s</a:t>
            </a:r>
          </a:p>
          <a:p>
            <a:r>
              <a:rPr lang="en-GB" dirty="0" smtClean="0"/>
              <a:t>measured 26 hours</a:t>
            </a:r>
          </a:p>
          <a:p>
            <a:r>
              <a:rPr lang="en-GB" dirty="0" err="1" smtClean="0"/>
              <a:t>signal:noise</a:t>
            </a:r>
            <a:r>
              <a:rPr lang="en-GB" dirty="0" smtClean="0"/>
              <a:t> = 10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82390" y="667014"/>
            <a:ext cx="765085" cy="748082"/>
            <a:chOff x="7812360" y="708159"/>
            <a:chExt cx="765085" cy="748082"/>
          </a:xfrm>
        </p:grpSpPr>
        <p:sp>
          <p:nvSpPr>
            <p:cNvPr id="7" name="Rectangle 6"/>
            <p:cNvSpPr/>
            <p:nvPr/>
          </p:nvSpPr>
          <p:spPr>
            <a:xfrm>
              <a:off x="7812360" y="708159"/>
              <a:ext cx="765085" cy="748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085525" y="972823"/>
              <a:ext cx="218754" cy="21875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015930" y="136276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ø 3 mm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>
            <a:off x="4545505" y="2614696"/>
            <a:ext cx="4598495" cy="31233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1401084"/>
            <a:ext cx="2485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radioactive point source</a:t>
            </a:r>
          </a:p>
          <a:p>
            <a:r>
              <a:rPr lang="en-GB" dirty="0" smtClean="0"/>
              <a:t>5766 c/s</a:t>
            </a:r>
          </a:p>
          <a:p>
            <a:r>
              <a:rPr lang="en-GB" dirty="0" smtClean="0"/>
              <a:t>measured 26 hours</a:t>
            </a:r>
          </a:p>
          <a:p>
            <a:r>
              <a:rPr lang="en-GB" dirty="0" err="1" smtClean="0"/>
              <a:t>signal:noise</a:t>
            </a:r>
            <a:r>
              <a:rPr lang="en-GB" dirty="0" smtClean="0"/>
              <a:t> = 58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0185" y="5889013"/>
            <a:ext cx="810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How long do we need to measure with the conventional source to get the same S:N?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09473" y="6264315"/>
            <a:ext cx="112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36 days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5" y="993575"/>
            <a:ext cx="2446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V. </a:t>
            </a:r>
            <a:r>
              <a:rPr lang="en-GB" sz="1600" i="1" dirty="0" err="1" smtClean="0">
                <a:solidFill>
                  <a:schemeClr val="tx2"/>
                </a:solidFill>
              </a:rPr>
              <a:t>Cerantola</a:t>
            </a:r>
            <a:r>
              <a:rPr lang="en-GB" sz="1600" i="1" dirty="0" smtClean="0">
                <a:solidFill>
                  <a:schemeClr val="tx2"/>
                </a:solidFill>
              </a:rPr>
              <a:t> master project</a:t>
            </a:r>
            <a:endParaRPr lang="en-GB" sz="1600" i="1" dirty="0">
              <a:solidFill>
                <a:schemeClr val="tx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636785" y="1898830"/>
            <a:ext cx="540060" cy="405045"/>
            <a:chOff x="2636785" y="1898830"/>
            <a:chExt cx="540060" cy="40504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176845" y="1898830"/>
              <a:ext cx="0" cy="405045"/>
            </a:xfrm>
            <a:prstGeom prst="line">
              <a:avLst/>
            </a:prstGeom>
            <a:ln w="203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636785" y="2101352"/>
              <a:ext cx="540060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7008637" y="2023841"/>
            <a:ext cx="950794" cy="155021"/>
          </a:xfrm>
          <a:custGeom>
            <a:avLst/>
            <a:gdLst>
              <a:gd name="connsiteX0" fmla="*/ 0 w 949124"/>
              <a:gd name="connsiteY0" fmla="*/ 0 h 150471"/>
              <a:gd name="connsiteX1" fmla="*/ 763929 w 949124"/>
              <a:gd name="connsiteY1" fmla="*/ 0 h 150471"/>
              <a:gd name="connsiteX2" fmla="*/ 949124 w 949124"/>
              <a:gd name="connsiteY2" fmla="*/ 69448 h 150471"/>
              <a:gd name="connsiteX3" fmla="*/ 752354 w 949124"/>
              <a:gd name="connsiteY3" fmla="*/ 150471 h 150471"/>
              <a:gd name="connsiteX4" fmla="*/ 34724 w 949124"/>
              <a:gd name="connsiteY4" fmla="*/ 150471 h 150471"/>
              <a:gd name="connsiteX5" fmla="*/ 0 w 949124"/>
              <a:gd name="connsiteY5" fmla="*/ 0 h 150471"/>
              <a:gd name="connsiteX0" fmla="*/ 1670 w 950794"/>
              <a:gd name="connsiteY0" fmla="*/ 0 h 155021"/>
              <a:gd name="connsiteX1" fmla="*/ 765599 w 950794"/>
              <a:gd name="connsiteY1" fmla="*/ 0 h 155021"/>
              <a:gd name="connsiteX2" fmla="*/ 950794 w 950794"/>
              <a:gd name="connsiteY2" fmla="*/ 69448 h 155021"/>
              <a:gd name="connsiteX3" fmla="*/ 754024 w 950794"/>
              <a:gd name="connsiteY3" fmla="*/ 150471 h 155021"/>
              <a:gd name="connsiteX4" fmla="*/ 0 w 950794"/>
              <a:gd name="connsiteY4" fmla="*/ 155021 h 155021"/>
              <a:gd name="connsiteX5" fmla="*/ 1670 w 950794"/>
              <a:gd name="connsiteY5" fmla="*/ 0 h 155021"/>
              <a:gd name="connsiteX0" fmla="*/ 1670 w 950794"/>
              <a:gd name="connsiteY0" fmla="*/ 0 h 155021"/>
              <a:gd name="connsiteX1" fmla="*/ 765599 w 950794"/>
              <a:gd name="connsiteY1" fmla="*/ 0 h 155021"/>
              <a:gd name="connsiteX2" fmla="*/ 950794 w 950794"/>
              <a:gd name="connsiteY2" fmla="*/ 69448 h 155021"/>
              <a:gd name="connsiteX3" fmla="*/ 772221 w 950794"/>
              <a:gd name="connsiteY3" fmla="*/ 150471 h 155021"/>
              <a:gd name="connsiteX4" fmla="*/ 0 w 950794"/>
              <a:gd name="connsiteY4" fmla="*/ 155021 h 155021"/>
              <a:gd name="connsiteX5" fmla="*/ 1670 w 950794"/>
              <a:gd name="connsiteY5" fmla="*/ 0 h 15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0794" h="155021">
                <a:moveTo>
                  <a:pt x="1670" y="0"/>
                </a:moveTo>
                <a:lnTo>
                  <a:pt x="765599" y="0"/>
                </a:lnTo>
                <a:lnTo>
                  <a:pt x="950794" y="69448"/>
                </a:lnTo>
                <a:lnTo>
                  <a:pt x="772221" y="150471"/>
                </a:lnTo>
                <a:lnTo>
                  <a:pt x="0" y="155021"/>
                </a:lnTo>
                <a:cubicBezTo>
                  <a:pt x="557" y="103347"/>
                  <a:pt x="1113" y="51674"/>
                  <a:pt x="167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64" r="2534"/>
          <a:stretch/>
        </p:blipFill>
        <p:spPr>
          <a:xfrm>
            <a:off x="0" y="-1"/>
            <a:ext cx="9144000" cy="6876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8904" y="6581001"/>
            <a:ext cx="3154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Image </a:t>
            </a:r>
            <a:r>
              <a:rPr lang="fr-FR" sz="1200" i="1" dirty="0" err="1">
                <a:solidFill>
                  <a:schemeClr val="bg1"/>
                </a:solidFill>
              </a:rPr>
              <a:t>credit</a:t>
            </a:r>
            <a:r>
              <a:rPr lang="fr-FR" sz="1200" i="1" dirty="0">
                <a:solidFill>
                  <a:schemeClr val="bg1"/>
                </a:solidFill>
              </a:rPr>
              <a:t>: Don Dixon | cosmographica.com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source comparison #2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-8879" y="700698"/>
            <a:ext cx="4422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Fe</a:t>
            </a:r>
            <a:r>
              <a:rPr lang="en-GB" baseline="-25000" dirty="0" smtClean="0"/>
              <a:t>0.4</a:t>
            </a:r>
            <a:r>
              <a:rPr lang="en-GB" dirty="0" smtClean="0"/>
              <a:t>Mg</a:t>
            </a:r>
            <a:r>
              <a:rPr lang="en-GB" baseline="-25000" dirty="0" smtClean="0"/>
              <a:t>0.6</a:t>
            </a:r>
            <a:r>
              <a:rPr lang="en-GB" dirty="0" smtClean="0"/>
              <a:t>Si</a:t>
            </a:r>
            <a:r>
              <a:rPr lang="en-GB" baseline="-25000" dirty="0" smtClean="0"/>
              <a:t>0.63</a:t>
            </a:r>
            <a:r>
              <a:rPr lang="en-GB" dirty="0" smtClean="0"/>
              <a:t>Al</a:t>
            </a:r>
            <a:r>
              <a:rPr lang="en-GB" baseline="-25000" dirty="0" smtClean="0"/>
              <a:t>0.37</a:t>
            </a:r>
            <a:r>
              <a:rPr lang="en-GB" dirty="0" smtClean="0"/>
              <a:t>O</a:t>
            </a:r>
            <a:r>
              <a:rPr lang="en-GB" baseline="-25000" dirty="0" smtClean="0"/>
              <a:t>3</a:t>
            </a:r>
            <a:r>
              <a:rPr lang="en-GB" dirty="0" smtClean="0"/>
              <a:t> </a:t>
            </a:r>
            <a:r>
              <a:rPr lang="en-GB" dirty="0" err="1" smtClean="0"/>
              <a:t>bridgmanite</a:t>
            </a:r>
            <a:r>
              <a:rPr lang="en-GB" dirty="0" smtClean="0"/>
              <a:t> at 93 </a:t>
            </a:r>
            <a:r>
              <a:rPr lang="en-GB" dirty="0" err="1" smtClean="0"/>
              <a:t>GPa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90" y="1401084"/>
            <a:ext cx="24852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radioactive point source</a:t>
            </a:r>
          </a:p>
          <a:p>
            <a:r>
              <a:rPr lang="en-GB" dirty="0" smtClean="0"/>
              <a:t>160 c/s</a:t>
            </a:r>
          </a:p>
          <a:p>
            <a:r>
              <a:rPr lang="en-GB" dirty="0" smtClean="0"/>
              <a:t>measured 7 days</a:t>
            </a:r>
          </a:p>
          <a:p>
            <a:r>
              <a:rPr lang="en-GB" dirty="0" err="1" smtClean="0"/>
              <a:t>signal:noise</a:t>
            </a:r>
            <a:r>
              <a:rPr lang="en-GB" dirty="0" smtClean="0"/>
              <a:t> = 13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90161" y="1690117"/>
            <a:ext cx="95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ø 30 </a:t>
            </a:r>
            <a:r>
              <a:rPr lang="en-GB" dirty="0" err="1"/>
              <a:t>μ</a:t>
            </a:r>
            <a:r>
              <a:rPr lang="en-GB" dirty="0" err="1" smtClean="0"/>
              <a:t>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401084"/>
            <a:ext cx="2221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synchrotron source</a:t>
            </a:r>
          </a:p>
          <a:p>
            <a:r>
              <a:rPr lang="en-GB" dirty="0" smtClean="0"/>
              <a:t>5923 c/s</a:t>
            </a:r>
          </a:p>
          <a:p>
            <a:r>
              <a:rPr lang="en-GB" dirty="0" smtClean="0"/>
              <a:t>measured 10 minutes</a:t>
            </a:r>
          </a:p>
          <a:p>
            <a:r>
              <a:rPr lang="en-GB" dirty="0" err="1" smtClean="0"/>
              <a:t>signal:noise</a:t>
            </a:r>
            <a:r>
              <a:rPr lang="en-GB" dirty="0" smtClean="0"/>
              <a:t> = 98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70442" y="5889013"/>
            <a:ext cx="740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How long do we need to measure with the point source to get the same S:N?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931727" y="6264315"/>
            <a:ext cx="1280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397 days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986276" y="994369"/>
            <a:ext cx="765085" cy="748082"/>
            <a:chOff x="7812360" y="708159"/>
            <a:chExt cx="765085" cy="748082"/>
          </a:xfrm>
        </p:grpSpPr>
        <p:sp>
          <p:nvSpPr>
            <p:cNvPr id="7" name="Rectangle 6"/>
            <p:cNvSpPr/>
            <p:nvPr/>
          </p:nvSpPr>
          <p:spPr>
            <a:xfrm>
              <a:off x="7812360" y="708159"/>
              <a:ext cx="765085" cy="748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8085525" y="972823"/>
              <a:ext cx="218754" cy="21875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172042" y="10593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92"/>
          <a:stretch/>
        </p:blipFill>
        <p:spPr>
          <a:xfrm>
            <a:off x="-8879" y="2601413"/>
            <a:ext cx="4526995" cy="3121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03"/>
          <a:stretch/>
        </p:blipFill>
        <p:spPr>
          <a:xfrm>
            <a:off x="4588252" y="2601450"/>
            <a:ext cx="4553490" cy="31213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593" y="1029855"/>
            <a:ext cx="2124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V. </a:t>
            </a:r>
            <a:r>
              <a:rPr lang="en-GB" sz="1600" i="1" dirty="0" err="1" smtClean="0">
                <a:solidFill>
                  <a:schemeClr val="tx2"/>
                </a:solidFill>
              </a:rPr>
              <a:t>Potapkin</a:t>
            </a:r>
            <a:r>
              <a:rPr lang="en-GB" sz="1600" i="1" dirty="0" smtClean="0">
                <a:solidFill>
                  <a:schemeClr val="tx2"/>
                </a:solidFill>
              </a:rPr>
              <a:t> PhD project</a:t>
            </a:r>
            <a:endParaRPr lang="en-GB" sz="1600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Image result for diamond anvil ce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76" t="14383" r="17955" b="31648"/>
          <a:stretch/>
        </p:blipFill>
        <p:spPr bwMode="auto">
          <a:xfrm>
            <a:off x="6700032" y="992001"/>
            <a:ext cx="1159981" cy="7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5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source comparison #3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0990" y="700698"/>
            <a:ext cx="162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FeO</a:t>
            </a:r>
            <a:r>
              <a:rPr lang="en-GB" dirty="0" smtClean="0"/>
              <a:t> at 230 </a:t>
            </a:r>
            <a:r>
              <a:rPr lang="en-GB" dirty="0" err="1" smtClean="0"/>
              <a:t>GPa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990" y="1401084"/>
            <a:ext cx="2274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synchrotron source</a:t>
            </a:r>
          </a:p>
          <a:p>
            <a:r>
              <a:rPr lang="en-GB" dirty="0" smtClean="0"/>
              <a:t>measured 24 hours</a:t>
            </a:r>
          </a:p>
          <a:p>
            <a:r>
              <a:rPr lang="en-GB" dirty="0" err="1" smtClean="0"/>
              <a:t>signal:noise</a:t>
            </a:r>
            <a:r>
              <a:rPr lang="en-GB" dirty="0" smtClean="0"/>
              <a:t> = </a:t>
            </a:r>
            <a:r>
              <a:rPr lang="en-GB" dirty="0"/>
              <a:t>9</a:t>
            </a:r>
            <a:endParaRPr lang="en-GB" dirty="0" smtClean="0"/>
          </a:p>
          <a:p>
            <a:r>
              <a:rPr lang="en-GB" dirty="0" smtClean="0"/>
              <a:t>beam diameter 20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8780" y="2053218"/>
            <a:ext cx="84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ø 3 </a:t>
            </a:r>
            <a:r>
              <a:rPr lang="en-GB" dirty="0" err="1"/>
              <a:t>μ</a:t>
            </a:r>
            <a:r>
              <a:rPr lang="en-GB" dirty="0" err="1" smtClean="0"/>
              <a:t>m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401084"/>
            <a:ext cx="2157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EBS-ESRF </a:t>
            </a:r>
            <a:r>
              <a:rPr lang="en-GB" b="1" dirty="0" err="1" smtClean="0"/>
              <a:t>nanoscope</a:t>
            </a:r>
            <a:endParaRPr lang="en-GB" b="1" dirty="0" smtClean="0"/>
          </a:p>
          <a:p>
            <a:r>
              <a:rPr lang="en-GB" dirty="0" smtClean="0"/>
              <a:t>beam </a:t>
            </a:r>
            <a:r>
              <a:rPr lang="en-GB" dirty="0"/>
              <a:t>diameter </a:t>
            </a:r>
            <a:r>
              <a:rPr lang="en-GB" dirty="0" smtClean="0"/>
              <a:t>2 </a:t>
            </a:r>
            <a:r>
              <a:rPr lang="el-GR" dirty="0"/>
              <a:t>μ</a:t>
            </a:r>
            <a:r>
              <a:rPr lang="en-US" dirty="0" smtClean="0"/>
              <a:t>m</a:t>
            </a:r>
          </a:p>
          <a:p>
            <a:r>
              <a:rPr lang="en-US" dirty="0" smtClean="0"/>
              <a:t>adjust count rate for</a:t>
            </a:r>
          </a:p>
          <a:p>
            <a:r>
              <a:rPr lang="en-US" dirty="0"/>
              <a:t> </a:t>
            </a:r>
            <a:r>
              <a:rPr lang="en-US" dirty="0" smtClean="0"/>
              <a:t> beam diameter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285" y="818026"/>
            <a:ext cx="1823285" cy="129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0561"/>
            <a:ext cx="4469436" cy="34170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71998" y="2606253"/>
            <a:ext cx="4185465" cy="2933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600" dirty="0"/>
          </a:p>
        </p:txBody>
      </p:sp>
      <p:sp>
        <p:nvSpPr>
          <p:cNvPr id="15" name="TextBox 14"/>
          <p:cNvSpPr txBox="1"/>
          <p:nvPr/>
        </p:nvSpPr>
        <p:spPr>
          <a:xfrm>
            <a:off x="12593" y="973126"/>
            <a:ext cx="2349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tx2"/>
                </a:solidFill>
              </a:rPr>
              <a:t>courtesy of L. </a:t>
            </a:r>
            <a:r>
              <a:rPr lang="en-GB" sz="1600" i="1" dirty="0" err="1" smtClean="0">
                <a:solidFill>
                  <a:schemeClr val="tx2"/>
                </a:solidFill>
              </a:rPr>
              <a:t>Dubrovinsky</a:t>
            </a:r>
            <a:endParaRPr lang="en-GB" sz="1600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0971" y="6264315"/>
            <a:ext cx="142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5</a:t>
            </a:r>
            <a:r>
              <a:rPr lang="en-GB" sz="2400" dirty="0" smtClean="0">
                <a:solidFill>
                  <a:srgbClr val="FF0000"/>
                </a:solidFill>
              </a:rPr>
              <a:t> minutes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270" y="5973902"/>
            <a:ext cx="781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How long do we need to measure with EBS-ESRF to get ten times the S:N of SMS?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41454" y="3817574"/>
            <a:ext cx="21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come back in 2020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66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8" grpId="0" animBg="1"/>
      <p:bldP spid="17" grpId="0"/>
      <p:bldP spid="2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3532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6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49524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122895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722"/>
          <a:stretch/>
        </p:blipFill>
        <p:spPr>
          <a:xfrm>
            <a:off x="0" y="2275004"/>
            <a:ext cx="9144000" cy="2925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151" y="2275004"/>
            <a:ext cx="2141730" cy="2925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39076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71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08636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939"/>
          <a:stretch/>
        </p:blipFill>
        <p:spPr>
          <a:xfrm>
            <a:off x="371972" y="1901145"/>
            <a:ext cx="8400056" cy="3689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055" y="1935870"/>
            <a:ext cx="1955695" cy="35980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14493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71</a:t>
                      </a:r>
                      <a:endParaRPr lang="en-GB" sz="4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62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76522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919"/>
          <a:stretch/>
        </p:blipFill>
        <p:spPr>
          <a:xfrm>
            <a:off x="143380" y="1908917"/>
            <a:ext cx="8857239" cy="36811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380" y="1934618"/>
            <a:ext cx="2088360" cy="3564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2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259"/>
            <a:ext cx="91440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are the research questions?</a:t>
            </a:r>
            <a:endParaRPr lang="en-GB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7873"/>
              </p:ext>
            </p:extLst>
          </p:nvPr>
        </p:nvGraphicFramePr>
        <p:xfrm>
          <a:off x="0" y="5590070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63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71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62</a:t>
                      </a:r>
                      <a:endParaRPr lang="en-GB" sz="4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9</a:t>
                      </a:r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85196"/>
              </p:ext>
            </p:extLst>
          </p:nvPr>
        </p:nvGraphicFramePr>
        <p:xfrm>
          <a:off x="0" y="642072"/>
          <a:ext cx="9144000" cy="1260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987997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75726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54055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594692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861003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60322916"/>
                    </a:ext>
                  </a:extLst>
                </a:gridCol>
              </a:tblGrid>
              <a:tr h="126013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point</a:t>
                      </a:r>
                      <a:r>
                        <a:rPr lang="en-US" sz="1600" baseline="0" dirty="0" smtClean="0"/>
                        <a:t>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high pressure</a:t>
                      </a:r>
                    </a:p>
                    <a:p>
                      <a:pPr algn="ctr"/>
                      <a:r>
                        <a:rPr lang="en-US" sz="1600" dirty="0" smtClean="0"/>
                        <a:t>synchrotron source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quenched from high pressure</a:t>
                      </a:r>
                      <a:endParaRPr lang="en-GB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diamond inclusions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rare/unusual natural samples</a:t>
                      </a:r>
                      <a:endParaRPr lang="en-GB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heterogeneous samples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549843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8422" r="721"/>
          <a:stretch/>
        </p:blipFill>
        <p:spPr>
          <a:xfrm>
            <a:off x="0" y="2798930"/>
            <a:ext cx="9136015" cy="14152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500" y="2822080"/>
            <a:ext cx="2070230" cy="13501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1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646</Words>
  <Application>Microsoft Office PowerPoint</Application>
  <PresentationFormat>On-screen Show (4:3)</PresentationFormat>
  <Paragraphs>213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McCammon</dc:creator>
  <cp:lastModifiedBy>Catherine McCammon</cp:lastModifiedBy>
  <cp:revision>619</cp:revision>
  <dcterms:created xsi:type="dcterms:W3CDTF">2015-01-31T10:00:24Z</dcterms:created>
  <dcterms:modified xsi:type="dcterms:W3CDTF">2019-03-12T07:16:07Z</dcterms:modified>
</cp:coreProperties>
</file>