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80" r:id="rId2"/>
    <p:sldId id="266" r:id="rId3"/>
    <p:sldId id="306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2" r:id="rId16"/>
    <p:sldId id="298" r:id="rId17"/>
    <p:sldId id="294" r:id="rId18"/>
    <p:sldId id="295" r:id="rId19"/>
    <p:sldId id="296" r:id="rId20"/>
    <p:sldId id="297" r:id="rId21"/>
    <p:sldId id="300" r:id="rId22"/>
    <p:sldId id="299" r:id="rId23"/>
    <p:sldId id="302" r:id="rId24"/>
    <p:sldId id="301" r:id="rId25"/>
    <p:sldId id="303" r:id="rId26"/>
    <p:sldId id="304" r:id="rId27"/>
    <p:sldId id="305" r:id="rId28"/>
    <p:sldId id="307" r:id="rId29"/>
    <p:sldId id="308" r:id="rId30"/>
    <p:sldId id="309" r:id="rId31"/>
    <p:sldId id="263" r:id="rId32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577"/>
    <a:srgbClr val="C00000"/>
    <a:srgbClr val="FFFFFF"/>
    <a:srgbClr val="4E5B99"/>
    <a:srgbClr val="ED7703"/>
    <a:srgbClr val="B7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291" y="62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IMMW21 – Grenoble –  24-28 JUNE 2019 – Gaël Le Bec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 smtClean="0"/>
              <a:t>IMMW21 – Grenoble –  24-28 JUNE 2019 – Gaël Le Bec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IMMW21 – Grenoble –  24-28 JUNE 2019 – Gaël Le Bec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IMMW21 – Grenoble –  24-28 JUNE 2019 – Gaël Le Bec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913284"/>
            <a:ext cx="9144000" cy="12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</a:rPr>
              <a:t>Stretched wire measurement R&amp;D at the ESRF</a:t>
            </a:r>
            <a:br>
              <a:rPr lang="en-US" sz="2000" b="1" smtClean="0">
                <a:solidFill>
                  <a:srgbClr val="002060"/>
                </a:solidFill>
                <a:latin typeface="+mj-lt"/>
              </a:rPr>
            </a:br>
            <a:r>
              <a:rPr lang="en-US" sz="2000" b="1" smtClean="0">
                <a:solidFill>
                  <a:srgbClr val="002060"/>
                </a:solidFill>
                <a:latin typeface="+mj-lt"/>
              </a:rPr>
              <a:t>SW impedance and SW tomography</a:t>
            </a:r>
            <a:endParaRPr lang="en-US" sz="2000" b="1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smtClean="0">
                <a:solidFill>
                  <a:srgbClr val="C00000"/>
                </a:solidFill>
                <a:latin typeface="+mj-lt"/>
              </a:rPr>
              <a:t>Ga</a:t>
            </a:r>
            <a:r>
              <a:rPr lang="fr-FR" sz="2000" b="1" smtClean="0">
                <a:solidFill>
                  <a:srgbClr val="C00000"/>
                </a:solidFill>
                <a:latin typeface="+mj-lt"/>
              </a:rPr>
              <a:t>ël Le Bec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19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GB" sz="1600" b="1" kern="0" smtClean="0">
                <a:solidFill>
                  <a:srgbClr val="132577"/>
                </a:solidFill>
              </a:rPr>
              <a:t>21</a:t>
            </a:r>
            <a:r>
              <a:rPr lang="en-GB" sz="1600" b="1" kern="0" baseline="30000" smtClean="0">
                <a:solidFill>
                  <a:srgbClr val="132577"/>
                </a:solidFill>
              </a:rPr>
              <a:t>st</a:t>
            </a:r>
            <a:r>
              <a:rPr lang="en-GB" sz="1600" b="1" kern="0" smtClean="0">
                <a:solidFill>
                  <a:srgbClr val="132577"/>
                </a:solidFill>
              </a:rPr>
              <a:t> International Magnetic Measurement workshop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kumimoji="0" lang="en-GB" sz="1600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Grenoble</a:t>
            </a:r>
            <a:r>
              <a:rPr kumimoji="0" lang="en-GB" sz="1600" u="none" strike="noStrike" kern="0" cap="none" spc="0" normalizeH="0" baseline="0" noProof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GB" sz="1600" kern="0" smtClean="0">
                <a:solidFill>
                  <a:srgbClr val="132577"/>
                </a:solidFill>
              </a:rPr>
              <a:t>24-28</a:t>
            </a:r>
            <a:r>
              <a:rPr kumimoji="0" lang="en-GB" sz="1600" u="none" strike="noStrike" kern="0" cap="none" spc="0" normalizeH="0" baseline="0" noProof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 June </a:t>
            </a:r>
            <a:r>
              <a:rPr kumimoji="0" lang="en-GB" sz="1600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2019</a:t>
            </a:r>
            <a:endParaRPr lang="en-GB" sz="1600" kern="0" dirty="0" smtClean="0">
              <a:solidFill>
                <a:srgbClr val="132577"/>
              </a:solidFill>
            </a:endParaRPr>
          </a:p>
        </p:txBody>
      </p:sp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87771"/>
            <a:ext cx="2869698" cy="2514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18" y="2178064"/>
            <a:ext cx="2869698" cy="2514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1"/>
                <a:ext cx="8403152" cy="3060341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Equations of the wire impedance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Induced voltage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b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𝑥𝐵𝑑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i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≥0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≥0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1"/>
                <a:ext cx="8403152" cy="3060341"/>
              </a:xfrm>
              <a:blipFill>
                <a:blip r:embed="rId2"/>
                <a:stretch>
                  <a:fillRect l="-1668" t="-2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91680" y="2857500"/>
            <a:ext cx="7215560" cy="1676229"/>
            <a:chOff x="1907704" y="1705372"/>
            <a:chExt cx="6487770" cy="1676229"/>
          </a:xfrm>
        </p:grpSpPr>
        <p:sp>
          <p:nvSpPr>
            <p:cNvPr id="10" name="Rounded Rectangle 9"/>
            <p:cNvSpPr/>
            <p:nvPr/>
          </p:nvSpPr>
          <p:spPr>
            <a:xfrm>
              <a:off x="1907704" y="1705372"/>
              <a:ext cx="5472608" cy="100811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347864" y="2711289"/>
                  <a:ext cx="5047610" cy="67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Inductance of the wire</a:t>
                  </a:r>
                </a:p>
                <a:p>
                  <a:r>
                    <a:rPr lang="en-US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Depends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+ integrals of oscillation terms</a:t>
                  </a:r>
                  <a:endParaRPr lang="en-GB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711289"/>
                  <a:ext cx="5047610" cy="670312"/>
                </a:xfrm>
                <a:prstGeom prst="rect">
                  <a:avLst/>
                </a:prstGeom>
                <a:blipFill>
                  <a:blip r:embed="rId3"/>
                  <a:stretch>
                    <a:fillRect l="-869" t="-5455" r="-326"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6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0"/>
                <a:ext cx="7733232" cy="4356486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First tests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A (PM) quadrupole was installed on a stretched wire measurement bench</a:t>
                </a:r>
              </a:p>
              <a:p>
                <a:r>
                  <a:rPr lang="en-US" b="0" smtClean="0">
                    <a:solidFill>
                      <a:schemeClr val="tx1"/>
                    </a:solidFill>
                  </a:rPr>
                  <a:t>A 0.1 mm diameter Al</a:t>
                </a:r>
                <a:r>
                  <a:rPr lang="en-US" b="0" baseline="-25000" smtClean="0">
                    <a:solidFill>
                      <a:schemeClr val="tx1"/>
                    </a:solidFill>
                  </a:rPr>
                  <a:t>99</a:t>
                </a:r>
                <a:r>
                  <a:rPr lang="en-US" b="0" smtClean="0">
                    <a:solidFill>
                      <a:schemeClr val="tx1"/>
                    </a:solidFill>
                  </a:rPr>
                  <a:t>Si</a:t>
                </a:r>
                <a:r>
                  <a:rPr lang="en-US" b="0" baseline="-25000" smtClean="0">
                    <a:solidFill>
                      <a:schemeClr val="tx1"/>
                    </a:solidFill>
                  </a:rPr>
                  <a:t>1</a:t>
                </a:r>
                <a:r>
                  <a:rPr lang="en-US" b="0" smtClean="0">
                    <a:solidFill>
                      <a:schemeClr val="tx1"/>
                    </a:solidFill>
                  </a:rPr>
                  <a:t> wire was used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chemeClr val="accent1"/>
                    </a:solidFill>
                  </a:rPr>
                  <a:t>Impedance spectrum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Significant signal for the first harmonics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Weak signal for the higher harmonics</a:t>
                </a:r>
                <a:br>
                  <a:rPr lang="en-US" b="0" smtClean="0">
                    <a:solidFill>
                      <a:schemeClr val="tx1"/>
                    </a:solidFill>
                  </a:rPr>
                </a:br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b="0" smtClean="0">
                    <a:solidFill>
                      <a:schemeClr val="tx1"/>
                    </a:solidFill>
                  </a:rPr>
                  <a:t> </a:t>
                </a:r>
                <a:r>
                  <a:rPr lang="en-US" b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the magnet is not centered longitudinally</a:t>
                </a:r>
                <a:endParaRPr lang="en-US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0"/>
                <a:ext cx="7733232" cy="4356486"/>
              </a:xfrm>
              <a:blipFill>
                <a:blip r:embed="rId2"/>
                <a:stretch>
                  <a:fillRect l="-1812" t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570155" y="1345332"/>
            <a:ext cx="3573845" cy="3520927"/>
            <a:chOff x="492935" y="1364117"/>
            <a:chExt cx="3573845" cy="3520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674" y="2015346"/>
              <a:ext cx="3086106" cy="2869698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124690" y="4399864"/>
              <a:ext cx="288032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2935" y="4138254"/>
              <a:ext cx="700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DC</a:t>
              </a:r>
            </a:p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13.2 </a:t>
              </a:r>
              <a:r>
                <a:rPr lang="el-GR" sz="14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835696" y="1849388"/>
              <a:ext cx="144016" cy="21602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10126" y="1364117"/>
              <a:ext cx="651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smtClean="0">
                  <a:solidFill>
                    <a:schemeClr val="bg1">
                      <a:lumMod val="50000"/>
                    </a:schemeClr>
                  </a:solidFill>
                </a:rPr>
                <a:t>h</a:t>
              </a:r>
              <a:r>
                <a:rPr lang="en-US" sz="1400" baseline="-250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250 </a:t>
              </a:r>
              <a:r>
                <a:rPr lang="el-GR" sz="14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451719" y="3993718"/>
              <a:ext cx="144016" cy="21602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75778" y="3529764"/>
              <a:ext cx="700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smtClean="0">
                  <a:solidFill>
                    <a:schemeClr val="bg1">
                      <a:lumMod val="50000"/>
                    </a:schemeClr>
                  </a:solidFill>
                </a:rPr>
                <a:t>h</a:t>
              </a:r>
              <a:r>
                <a:rPr lang="en-US" sz="1400" baseline="-250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16.3 </a:t>
              </a:r>
              <a:r>
                <a:rPr lang="el-GR" sz="14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915816" y="3577580"/>
              <a:ext cx="72008" cy="36004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93390" y="3051582"/>
              <a:ext cx="700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smtClean="0">
                  <a:solidFill>
                    <a:schemeClr val="bg1">
                      <a:lumMod val="50000"/>
                    </a:schemeClr>
                  </a:solidFill>
                </a:rPr>
                <a:t>h</a:t>
              </a:r>
              <a:r>
                <a:rPr lang="en-US" sz="1400" baseline="-250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20.7 </a:t>
              </a:r>
              <a:r>
                <a:rPr lang="el-GR" sz="14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514049" y="4052984"/>
              <a:ext cx="1877" cy="22876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55020" y="3555179"/>
              <a:ext cx="700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smtClean="0">
                  <a:solidFill>
                    <a:schemeClr val="bg1">
                      <a:lumMod val="50000"/>
                    </a:schemeClr>
                  </a:solidFill>
                </a:rPr>
                <a:t>h</a:t>
              </a:r>
              <a:r>
                <a:rPr lang="en-US" sz="1400" baseline="-250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13.6 </a:t>
              </a:r>
              <a:r>
                <a:rPr lang="el-GR" sz="14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3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1993404"/>
            <a:ext cx="3086106" cy="2869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0"/>
                <a:ext cx="7733232" cy="4356486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First tests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A (PM) quadrupole was installed on a stretched wire measurement bench</a:t>
                </a:r>
              </a:p>
              <a:p>
                <a:r>
                  <a:rPr lang="en-US" b="0" smtClean="0">
                    <a:solidFill>
                      <a:schemeClr val="tx1"/>
                    </a:solidFill>
                  </a:rPr>
                  <a:t>A 0.1 mm  diameter Al</a:t>
                </a:r>
                <a:r>
                  <a:rPr lang="en-US" b="0" baseline="-25000" smtClean="0">
                    <a:solidFill>
                      <a:schemeClr val="tx1"/>
                    </a:solidFill>
                  </a:rPr>
                  <a:t>99</a:t>
                </a:r>
                <a:r>
                  <a:rPr lang="en-US" b="0" smtClean="0">
                    <a:solidFill>
                      <a:schemeClr val="tx1"/>
                    </a:solidFill>
                  </a:rPr>
                  <a:t>Si</a:t>
                </a:r>
                <a:r>
                  <a:rPr lang="en-US" b="0" baseline="-25000" smtClean="0">
                    <a:solidFill>
                      <a:schemeClr val="tx1"/>
                    </a:solidFill>
                  </a:rPr>
                  <a:t>1</a:t>
                </a:r>
                <a:r>
                  <a:rPr lang="en-US" b="0" smtClean="0">
                    <a:solidFill>
                      <a:schemeClr val="tx1"/>
                    </a:solidFill>
                  </a:rPr>
                  <a:t> wire was used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chemeClr val="accent1"/>
                    </a:solidFill>
                  </a:rPr>
                  <a:t>Impedance at first harmonic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Compared to standard SW measurements (squared)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smtClean="0">
                    <a:solidFill>
                      <a:schemeClr val="tx1"/>
                    </a:solidFill>
                  </a:rPr>
                  <a:t> dependence observed</a:t>
                </a:r>
              </a:p>
              <a:p>
                <a:pPr>
                  <a:spcAft>
                    <a:spcPts val="0"/>
                  </a:spcAft>
                </a:pPr>
                <a:endParaRPr lang="en-US" smtClean="0">
                  <a:solidFill>
                    <a:schemeClr val="accent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0"/>
                <a:ext cx="7733232" cy="4356486"/>
              </a:xfrm>
              <a:blipFill>
                <a:blip r:embed="rId3"/>
                <a:stretch>
                  <a:fillRect l="-1812" t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0"/>
            <a:ext cx="7877248" cy="435648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Possible applications</a:t>
            </a:r>
          </a:p>
          <a:p>
            <a:pPr>
              <a:spcAft>
                <a:spcPts val="0"/>
              </a:spcAft>
            </a:pPr>
            <a:r>
              <a:rPr lang="en-US" b="0" smtClean="0">
                <a:solidFill>
                  <a:srgbClr val="132577"/>
                </a:solidFill>
              </a:rPr>
              <a:t>Field measurements?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May be used to measure average field (</a:t>
            </a:r>
            <a:r>
              <a:rPr lang="en-US" b="0" i="1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1</a:t>
            </a:r>
            <a:r>
              <a:rPr lang="en-US" b="0">
                <a:solidFill>
                  <a:schemeClr val="tx1"/>
                </a:solidFill>
              </a:rPr>
              <a:t>) and gradient (</a:t>
            </a:r>
            <a:r>
              <a:rPr lang="en-US" b="0" i="1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Low longitudinal resolution expected (weak signal for higher harmonics)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Scale factor to be investigated in more </a:t>
            </a:r>
            <a:r>
              <a:rPr lang="en-US" b="0" smtClean="0">
                <a:solidFill>
                  <a:schemeClr val="tx1"/>
                </a:solidFill>
              </a:rPr>
              <a:t>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Polarizarion needed for weak field measurements</a:t>
            </a: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b="0" smtClean="0">
                <a:solidFill>
                  <a:schemeClr val="accent1"/>
                </a:solidFill>
              </a:rPr>
              <a:t>Provide additional information during moving or vibrating wire meas.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Very simple setup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May be used to lock-in the first wire modes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Sensitive to the longitudinal centering of the magnet (</a:t>
            </a:r>
            <a:r>
              <a:rPr lang="en-US" b="0" i="1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spcAft>
                <a:spcPts val="0"/>
              </a:spcAft>
              <a:buAutoNum type="romanU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Stretched wire impedance measurement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rgbClr val="132577"/>
                </a:solidFill>
              </a:rPr>
              <a:t>Stretched </a:t>
            </a:r>
            <a:r>
              <a:rPr lang="en-US">
                <a:solidFill>
                  <a:srgbClr val="132577"/>
                </a:solidFill>
              </a:rPr>
              <a:t>wire </a:t>
            </a:r>
            <a:r>
              <a:rPr lang="en-US" smtClean="0">
                <a:solidFill>
                  <a:srgbClr val="132577"/>
                </a:solidFill>
              </a:rPr>
              <a:t>tomography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rgbClr val="132577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7661224" cy="11161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Tomographic reconstruction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Widely used in medical CT-scans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Widely used in synchrotron light sources facilities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rgbClr val="132577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64" name="Arc 63"/>
          <p:cNvSpPr/>
          <p:nvPr/>
        </p:nvSpPr>
        <p:spPr>
          <a:xfrm rot="7584953">
            <a:off x="802884" y="488953"/>
            <a:ext cx="2571182" cy="3045377"/>
          </a:xfrm>
          <a:prstGeom prst="arc">
            <a:avLst>
              <a:gd name="adj1" fmla="val 17946703"/>
              <a:gd name="adj2" fmla="val 19371886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/>
          <p:cNvGrpSpPr/>
          <p:nvPr/>
        </p:nvGrpSpPr>
        <p:grpSpPr>
          <a:xfrm>
            <a:off x="314463" y="1832797"/>
            <a:ext cx="4176154" cy="1905389"/>
            <a:chOff x="314463" y="1832797"/>
            <a:chExt cx="4176154" cy="190538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600" y="2641476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n 6"/>
            <p:cNvSpPr/>
            <p:nvPr/>
          </p:nvSpPr>
          <p:spPr>
            <a:xfrm>
              <a:off x="1907704" y="2425816"/>
              <a:ext cx="914400" cy="640088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71600" y="2785492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71600" y="2497460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71600" y="2209428"/>
              <a:ext cx="2160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71600" y="2929508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3788977" y="1832797"/>
              <a:ext cx="701640" cy="1905389"/>
              <a:chOff x="4427984" y="1868232"/>
              <a:chExt cx="701640" cy="190538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572000" y="2137984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72000" y="3002080"/>
                <a:ext cx="0" cy="311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788024" y="249383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572000" y="2493832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572000" y="299788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5004048" y="1868232"/>
                <a:ext cx="0" cy="15841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4427984" y="3369098"/>
                <a:ext cx="64807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446424" y="3465844"/>
                <a:ext cx="683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Signal</a:t>
                </a:r>
                <a:endParaRPr lang="en-GB" sz="1400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>
              <a:off x="971600" y="2353444"/>
              <a:ext cx="2160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971600" y="3163640"/>
              <a:ext cx="2160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131840" y="2101042"/>
              <a:ext cx="576064" cy="1283072"/>
              <a:chOff x="3131840" y="2101042"/>
              <a:chExt cx="576064" cy="1283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131840" y="2103868"/>
                <a:ext cx="576064" cy="128024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2737463" y="2576492"/>
                <a:ext cx="1258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X-ray detecor</a:t>
                </a:r>
                <a:endParaRPr lang="en-GB" sz="140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14463" y="2002766"/>
              <a:ext cx="576064" cy="1280246"/>
              <a:chOff x="3131840" y="2103868"/>
              <a:chExt cx="576064" cy="128024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131840" y="2103868"/>
                <a:ext cx="576064" cy="128024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6200000">
                <a:off x="2767118" y="2576492"/>
                <a:ext cx="1199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X-ray source</a:t>
                </a:r>
                <a:endParaRPr lang="en-GB" sz="1400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V="1">
              <a:off x="2358464" y="1885210"/>
              <a:ext cx="0" cy="648436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358464" y="3059896"/>
              <a:ext cx="0" cy="648436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468727" y="3416973"/>
                  <a:ext cx="8975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GB" sz="1400" smtClean="0"/>
                    <a:t> angles</a:t>
                  </a:r>
                  <a:endParaRPr lang="en-GB" sz="140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727" y="3416973"/>
                  <a:ext cx="897553" cy="307777"/>
                </a:xfrm>
                <a:prstGeom prst="rect">
                  <a:avLst/>
                </a:prstGeom>
                <a:blipFill>
                  <a:blip r:embed="rId2"/>
                  <a:stretch>
                    <a:fillRect t="-4000" r="-1361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Down Arrow 71"/>
          <p:cNvSpPr/>
          <p:nvPr/>
        </p:nvSpPr>
        <p:spPr>
          <a:xfrm rot="16200000">
            <a:off x="4684252" y="2497642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53400" y="174776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position</a:t>
            </a:r>
            <a:endParaRPr lang="en-GB" sz="1400"/>
          </a:p>
        </p:txBody>
      </p:sp>
      <p:grpSp>
        <p:nvGrpSpPr>
          <p:cNvPr id="78" name="Group 77"/>
          <p:cNvGrpSpPr/>
          <p:nvPr/>
        </p:nvGrpSpPr>
        <p:grpSpPr>
          <a:xfrm>
            <a:off x="5394280" y="2075464"/>
            <a:ext cx="2202056" cy="1546733"/>
            <a:chOff x="5394280" y="2075464"/>
            <a:chExt cx="2202056" cy="1546733"/>
          </a:xfrm>
        </p:grpSpPr>
        <p:sp>
          <p:nvSpPr>
            <p:cNvPr id="73" name="Rectangle 72"/>
            <p:cNvSpPr/>
            <p:nvPr/>
          </p:nvSpPr>
          <p:spPr>
            <a:xfrm>
              <a:off x="5708272" y="2075464"/>
              <a:ext cx="1888064" cy="12586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5147257" y="2550913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p</a:t>
              </a:r>
              <a:r>
                <a:rPr lang="en-US" sz="1400" smtClean="0"/>
                <a:t>osition</a:t>
              </a:r>
              <a:endParaRPr lang="en-GB" sz="14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702056" y="2406069"/>
              <a:ext cx="1894279" cy="5296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07595" y="3314420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angle</a:t>
              </a:r>
              <a:endParaRPr lang="en-GB" sz="1400"/>
            </a:p>
          </p:txBody>
        </p:sp>
      </p:grpSp>
      <p:sp>
        <p:nvSpPr>
          <p:cNvPr id="79" name="Down Arrow 78"/>
          <p:cNvSpPr/>
          <p:nvPr/>
        </p:nvSpPr>
        <p:spPr>
          <a:xfrm>
            <a:off x="6469175" y="3664748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Can 79"/>
          <p:cNvSpPr/>
          <p:nvPr/>
        </p:nvSpPr>
        <p:spPr>
          <a:xfrm>
            <a:off x="6191995" y="4320094"/>
            <a:ext cx="914400" cy="640088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1714726" y="384392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Acquisition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06634" y="170613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Radon transform 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13355" y="44554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Reconstruction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7661224" cy="6840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Tomographic reconstruction</a:t>
            </a:r>
          </a:p>
          <a:p>
            <a:pPr>
              <a:spcAft>
                <a:spcPts val="0"/>
              </a:spcAft>
            </a:pPr>
            <a:r>
              <a:rPr lang="en-US" b="0" smtClean="0">
                <a:solidFill>
                  <a:schemeClr val="tx1"/>
                </a:solidFill>
              </a:rPr>
              <a:t>X-ray tomographs measure the Radon transform of an object</a:t>
            </a: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26643" y="2486466"/>
            <a:ext cx="1430094" cy="792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5254463" y="1561356"/>
            <a:ext cx="3270921" cy="3013303"/>
            <a:chOff x="5254463" y="1561356"/>
            <a:chExt cx="3270921" cy="3013303"/>
          </a:xfrm>
        </p:grpSpPr>
        <p:cxnSp>
          <p:nvCxnSpPr>
            <p:cNvPr id="92" name="Straight Arrow Connector 91"/>
            <p:cNvCxnSpPr/>
            <p:nvPr/>
          </p:nvCxnSpPr>
          <p:spPr>
            <a:xfrm flipV="1">
              <a:off x="5508104" y="1561356"/>
              <a:ext cx="0" cy="2664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508104" y="4224421"/>
              <a:ext cx="2727920" cy="1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7241" r="-13793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4286" r="-8571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71748" y="2686979"/>
                <a:ext cx="7398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48" y="2686979"/>
                <a:ext cx="739883" cy="276999"/>
              </a:xfrm>
              <a:prstGeom prst="rect">
                <a:avLst/>
              </a:prstGeom>
              <a:blipFill>
                <a:blip r:embed="rId4"/>
                <a:stretch>
                  <a:fillRect l="-9917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9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7661224" cy="6840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Tomographic reconstruction</a:t>
            </a:r>
          </a:p>
          <a:p>
            <a:pPr>
              <a:spcAft>
                <a:spcPts val="0"/>
              </a:spcAft>
            </a:pPr>
            <a:r>
              <a:rPr lang="en-US" b="0" smtClean="0">
                <a:solidFill>
                  <a:schemeClr val="tx1"/>
                </a:solidFill>
              </a:rPr>
              <a:t>X-ray tomographs measure the Radon transform of an object</a:t>
            </a: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26643" y="2486466"/>
            <a:ext cx="1430094" cy="792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00553" y="264147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00553" y="2785492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00553" y="2929508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219747" y="3073524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19747" y="3230380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00553" y="250085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H="1">
            <a:off x="3289723" y="2281436"/>
            <a:ext cx="677142" cy="1224136"/>
            <a:chOff x="3289723" y="2281436"/>
            <a:chExt cx="677142" cy="1224136"/>
          </a:xfrm>
        </p:grpSpPr>
        <p:sp>
          <p:nvSpPr>
            <p:cNvPr id="19" name="Oval 18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06825" y="2353444"/>
              <a:ext cx="36004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19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07993" y="196292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Projection, i.e. integrals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00070" y="3495573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70" y="3495573"/>
                <a:ext cx="309315" cy="276999"/>
              </a:xfrm>
              <a:prstGeom prst="rect">
                <a:avLst/>
              </a:prstGeom>
              <a:blipFill>
                <a:blip r:embed="rId2"/>
                <a:stretch>
                  <a:fillRect l="-10000" r="-6000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3606824" y="177738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619098" y="1786838"/>
                <a:ext cx="176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098" y="1786838"/>
                <a:ext cx="176267" cy="276999"/>
              </a:xfrm>
              <a:prstGeom prst="rect">
                <a:avLst/>
              </a:prstGeom>
              <a:blipFill>
                <a:blip r:embed="rId3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757023" y="2054681"/>
                <a:ext cx="9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023" y="2054681"/>
                <a:ext cx="980461" cy="276999"/>
              </a:xfrm>
              <a:prstGeom prst="rect">
                <a:avLst/>
              </a:prstGeom>
              <a:blipFill>
                <a:blip r:embed="rId4"/>
                <a:stretch>
                  <a:fillRect l="-7453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5254463" y="1561356"/>
            <a:ext cx="3270921" cy="3013303"/>
            <a:chOff x="5254463" y="1561356"/>
            <a:chExt cx="3270921" cy="3013303"/>
          </a:xfrm>
        </p:grpSpPr>
        <p:cxnSp>
          <p:nvCxnSpPr>
            <p:cNvPr id="92" name="Straight Arrow Connector 91"/>
            <p:cNvCxnSpPr/>
            <p:nvPr/>
          </p:nvCxnSpPr>
          <p:spPr>
            <a:xfrm flipV="1">
              <a:off x="5508104" y="1561356"/>
              <a:ext cx="0" cy="2664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508104" y="4224421"/>
              <a:ext cx="2727920" cy="1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1" r="-13793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286" r="-8571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/>
          <p:cNvGrpSpPr/>
          <p:nvPr/>
        </p:nvGrpSpPr>
        <p:grpSpPr>
          <a:xfrm flipH="1">
            <a:off x="5880795" y="2253733"/>
            <a:ext cx="677142" cy="1224136"/>
            <a:chOff x="3289723" y="2281436"/>
            <a:chExt cx="677142" cy="1224136"/>
          </a:xfrm>
        </p:grpSpPr>
        <p:sp>
          <p:nvSpPr>
            <p:cNvPr id="97" name="Oval 96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606825" y="2353444"/>
              <a:ext cx="36004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Connector 98"/>
            <p:cNvCxnSpPr>
              <a:stCxn id="97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1200553" y="2363443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19747" y="3368159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298250" y="2235900"/>
            <a:ext cx="511775" cy="1284104"/>
            <a:chOff x="3224923" y="2281436"/>
            <a:chExt cx="699005" cy="1240100"/>
          </a:xfrm>
        </p:grpSpPr>
        <p:sp>
          <p:nvSpPr>
            <p:cNvPr id="42" name="Oval 41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24923" y="2369408"/>
              <a:ext cx="360039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/>
            <p:cNvCxnSpPr>
              <a:stCxn id="42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7661224" cy="6840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Tomographic reconstruction</a:t>
            </a:r>
          </a:p>
          <a:p>
            <a:pPr>
              <a:spcAft>
                <a:spcPts val="0"/>
              </a:spcAft>
            </a:pPr>
            <a:r>
              <a:rPr lang="en-US" b="0" smtClean="0">
                <a:solidFill>
                  <a:schemeClr val="tx1"/>
                </a:solidFill>
              </a:rPr>
              <a:t>X-ray tomographs measure the Radon transform of an object</a:t>
            </a: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26643" y="2486466"/>
            <a:ext cx="1430094" cy="792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Connector 66"/>
          <p:cNvCxnSpPr/>
          <p:nvPr/>
        </p:nvCxnSpPr>
        <p:spPr>
          <a:xfrm>
            <a:off x="1364470" y="2451758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98421" y="3446972"/>
                <a:ext cx="303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21" y="3446972"/>
                <a:ext cx="303993" cy="276999"/>
              </a:xfrm>
              <a:prstGeom prst="rect">
                <a:avLst/>
              </a:prstGeom>
              <a:blipFill>
                <a:blip r:embed="rId2"/>
                <a:stretch>
                  <a:fillRect l="-10000" r="-4000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1298421" y="2579781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45173" y="2707740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81752" y="2829931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22149" y="2969521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1084" y="3099022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1224150">
            <a:off x="3587949" y="1979487"/>
            <a:ext cx="511775" cy="1806046"/>
            <a:chOff x="3224923" y="1777380"/>
            <a:chExt cx="699005" cy="1744156"/>
          </a:xfrm>
        </p:grpSpPr>
        <p:grpSp>
          <p:nvGrpSpPr>
            <p:cNvPr id="46" name="Group 45"/>
            <p:cNvGrpSpPr/>
            <p:nvPr/>
          </p:nvGrpSpPr>
          <p:grpSpPr>
            <a:xfrm>
              <a:off x="3224923" y="2281436"/>
              <a:ext cx="699005" cy="1240100"/>
              <a:chOff x="3224923" y="2281436"/>
              <a:chExt cx="699005" cy="12401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289723" y="2500856"/>
                <a:ext cx="634205" cy="76330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24923" y="2369408"/>
                <a:ext cx="360039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1" name="Straight Connector 50"/>
              <p:cNvCxnSpPr>
                <a:stCxn id="49" idx="0"/>
              </p:cNvCxnSpPr>
              <p:nvPr/>
            </p:nvCxnSpPr>
            <p:spPr>
              <a:xfrm flipH="1" flipV="1">
                <a:off x="3606825" y="2281436"/>
                <a:ext cx="1" cy="2194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3606824" y="3258449"/>
                <a:ext cx="1" cy="2194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3606824" y="1777380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619098" y="1786838"/>
                  <a:ext cx="1762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9098" y="1786838"/>
                  <a:ext cx="17626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8919" r="-8108" b="-18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273337" y="2380997"/>
                <a:ext cx="975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337" y="2380997"/>
                <a:ext cx="975139" cy="276999"/>
              </a:xfrm>
              <a:prstGeom prst="rect">
                <a:avLst/>
              </a:prstGeom>
              <a:blipFill>
                <a:blip r:embed="rId4"/>
                <a:stretch>
                  <a:fillRect l="-7500"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5254463" y="1561356"/>
            <a:ext cx="3270921" cy="3013303"/>
            <a:chOff x="5254463" y="1561356"/>
            <a:chExt cx="3270921" cy="3013303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5508104" y="1561356"/>
              <a:ext cx="0" cy="2664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508104" y="4224421"/>
              <a:ext cx="2727920" cy="1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1" r="-13793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286" r="-8571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 flipH="1">
            <a:off x="5880795" y="2253733"/>
            <a:ext cx="677142" cy="1224136"/>
            <a:chOff x="3289723" y="2281436"/>
            <a:chExt cx="677142" cy="1224136"/>
          </a:xfrm>
        </p:grpSpPr>
        <p:sp>
          <p:nvSpPr>
            <p:cNvPr id="56" name="Oval 55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06825" y="2353444"/>
              <a:ext cx="36004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/>
            <p:cNvCxnSpPr>
              <a:stCxn id="56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>
            <a:off x="1416576" y="2322078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20884" y="3251034"/>
            <a:ext cx="1931287" cy="2846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6546385" cy="6840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Tomographic reconstruction</a:t>
            </a:r>
          </a:p>
          <a:p>
            <a:pPr>
              <a:spcAft>
                <a:spcPts val="0"/>
              </a:spcAft>
            </a:pPr>
            <a:r>
              <a:rPr lang="en-US" b="0" smtClean="0">
                <a:solidFill>
                  <a:schemeClr val="tx1"/>
                </a:solidFill>
              </a:rPr>
              <a:t>X-ray tomographs measure the Radon transform of an object</a:t>
            </a: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26643" y="2486466"/>
            <a:ext cx="1430094" cy="792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6339" y="2983010"/>
                <a:ext cx="319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39" y="2983010"/>
                <a:ext cx="319062" cy="276999"/>
              </a:xfrm>
              <a:prstGeom prst="rect">
                <a:avLst/>
              </a:prstGeom>
              <a:blipFill>
                <a:blip r:embed="rId2"/>
                <a:stretch>
                  <a:fillRect l="-9615" r="-5769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1426643" y="2255009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 rot="5362485">
            <a:off x="1993629" y="2748140"/>
            <a:ext cx="340073" cy="2242347"/>
            <a:chOff x="3224338" y="2281436"/>
            <a:chExt cx="699590" cy="1196433"/>
          </a:xfrm>
        </p:grpSpPr>
        <p:sp>
          <p:nvSpPr>
            <p:cNvPr id="49" name="Oval 48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24338" y="2310225"/>
              <a:ext cx="360041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>
              <a:stCxn id="49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046640" y="3466173"/>
                <a:ext cx="9902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640" y="3466173"/>
                <a:ext cx="990206" cy="276999"/>
              </a:xfrm>
              <a:prstGeom prst="rect">
                <a:avLst/>
              </a:prstGeom>
              <a:blipFill>
                <a:blip r:embed="rId3"/>
                <a:stretch>
                  <a:fillRect l="-7407"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1619672" y="2262585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35696" y="2278428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051720" y="2277363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67744" y="2277363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483768" y="2294001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99792" y="2301848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15816" y="2301848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527884" y="3888392"/>
                <a:ext cx="176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3888392"/>
                <a:ext cx="176267" cy="276999"/>
              </a:xfrm>
              <a:prstGeom prst="rect">
                <a:avLst/>
              </a:prstGeom>
              <a:blipFill>
                <a:blip r:embed="rId4"/>
                <a:stretch>
                  <a:fillRect l="-17241" r="-13793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452123" y="388839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036130" y="1773112"/>
            <a:ext cx="329162" cy="2297010"/>
            <a:chOff x="3246784" y="2281436"/>
            <a:chExt cx="677144" cy="1225599"/>
          </a:xfrm>
        </p:grpSpPr>
        <p:sp>
          <p:nvSpPr>
            <p:cNvPr id="61" name="Oval 60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46784" y="2354907"/>
              <a:ext cx="360041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>
              <a:stCxn id="61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6934502" y="2817833"/>
            <a:ext cx="33908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254463" y="1561356"/>
            <a:ext cx="3270921" cy="3013303"/>
            <a:chOff x="5254463" y="1561356"/>
            <a:chExt cx="3270921" cy="3013303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508104" y="1561356"/>
              <a:ext cx="0" cy="2664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508104" y="4224421"/>
              <a:ext cx="2727920" cy="1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1" r="-13793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286" r="-8571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298250" y="2235900"/>
            <a:ext cx="511775" cy="1284104"/>
            <a:chOff x="3224923" y="2281436"/>
            <a:chExt cx="699005" cy="1240100"/>
          </a:xfrm>
        </p:grpSpPr>
        <p:sp>
          <p:nvSpPr>
            <p:cNvPr id="47" name="Oval 46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24923" y="2369408"/>
              <a:ext cx="360039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Straight Connector 64"/>
            <p:cNvCxnSpPr>
              <a:stCxn id="47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flipH="1">
            <a:off x="5880795" y="2253733"/>
            <a:ext cx="677142" cy="1224136"/>
            <a:chOff x="3289723" y="2281436"/>
            <a:chExt cx="677142" cy="1224136"/>
          </a:xfrm>
        </p:grpSpPr>
        <p:sp>
          <p:nvSpPr>
            <p:cNvPr id="73" name="Oval 72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06825" y="2353444"/>
              <a:ext cx="36004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Connector 74"/>
            <p:cNvCxnSpPr>
              <a:stCxn id="73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>
            <a:off x="1260938" y="2262585"/>
            <a:ext cx="0" cy="12398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spcAft>
                <a:spcPts val="0"/>
              </a:spcAft>
              <a:buAutoNum type="romanUcPeriod"/>
            </a:pPr>
            <a:r>
              <a:rPr lang="en-US" smtClean="0">
                <a:solidFill>
                  <a:srgbClr val="132577"/>
                </a:solidFill>
              </a:rPr>
              <a:t>Stretched wire impedance measurement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rgbClr val="132577"/>
                </a:solidFill>
              </a:rPr>
              <a:t>Stretched </a:t>
            </a:r>
            <a:r>
              <a:rPr lang="en-US">
                <a:solidFill>
                  <a:srgbClr val="132577"/>
                </a:solidFill>
              </a:rPr>
              <a:t>wire </a:t>
            </a:r>
            <a:r>
              <a:rPr lang="en-US" smtClean="0">
                <a:solidFill>
                  <a:srgbClr val="132577"/>
                </a:solidFill>
              </a:rPr>
              <a:t>tomography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rgbClr val="132577"/>
                </a:solidFill>
              </a:rPr>
              <a:t>Conclusion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rgbClr val="132577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7661224" cy="6840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Tomographic reconstruction</a:t>
            </a:r>
          </a:p>
          <a:p>
            <a:pPr>
              <a:spcAft>
                <a:spcPts val="0"/>
              </a:spcAft>
            </a:pPr>
            <a:r>
              <a:rPr lang="en-US" b="0" smtClean="0">
                <a:solidFill>
                  <a:schemeClr val="tx1"/>
                </a:solidFill>
              </a:rPr>
              <a:t>X-ray tomographs measure the Radon transform of an object</a:t>
            </a: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26643" y="2486466"/>
            <a:ext cx="1430094" cy="792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5254463" y="1561356"/>
            <a:ext cx="3270921" cy="3013303"/>
            <a:chOff x="5254463" y="1561356"/>
            <a:chExt cx="3270921" cy="3013303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508104" y="1561356"/>
              <a:ext cx="0" cy="2664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508104" y="4224421"/>
              <a:ext cx="2727920" cy="1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4463" y="1651708"/>
                  <a:ext cx="176267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7241" r="-13793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16" y="4297660"/>
                  <a:ext cx="20896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4286" r="-8571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Oval 44"/>
          <p:cNvSpPr/>
          <p:nvPr/>
        </p:nvSpPr>
        <p:spPr>
          <a:xfrm>
            <a:off x="640745" y="2546140"/>
            <a:ext cx="634205" cy="763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957847" y="2398728"/>
            <a:ext cx="36004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>
            <a:stCxn id="45" idx="0"/>
          </p:cNvCxnSpPr>
          <p:nvPr/>
        </p:nvCxnSpPr>
        <p:spPr>
          <a:xfrm flipH="1" flipV="1">
            <a:off x="957847" y="2326720"/>
            <a:ext cx="1" cy="219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957846" y="3303733"/>
            <a:ext cx="1" cy="219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957846" y="1822664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70120" y="1832122"/>
                <a:ext cx="176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20" y="1832122"/>
                <a:ext cx="176267" cy="276999"/>
              </a:xfrm>
              <a:prstGeom prst="rect">
                <a:avLst/>
              </a:prstGeom>
              <a:blipFill>
                <a:blip r:embed="rId4"/>
                <a:stretch>
                  <a:fillRect l="-17241" r="-13793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221507" y="1873520"/>
                <a:ext cx="1232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07" y="1873520"/>
                <a:ext cx="1232838" cy="276999"/>
              </a:xfrm>
              <a:prstGeom prst="rect">
                <a:avLst/>
              </a:prstGeom>
              <a:blipFill>
                <a:blip r:embed="rId5"/>
                <a:stretch>
                  <a:fillRect l="-5911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383526" y="3370491"/>
                <a:ext cx="561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26" y="3370491"/>
                <a:ext cx="561692" cy="276999"/>
              </a:xfrm>
              <a:prstGeom prst="rect">
                <a:avLst/>
              </a:prstGeom>
              <a:blipFill>
                <a:blip r:embed="rId6"/>
                <a:stretch>
                  <a:fillRect l="-4348" r="-3261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>
            <a:off x="1200553" y="250085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187624" y="265325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87624" y="280565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187624" y="295805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87624" y="311045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187624" y="3262856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867" y="4176490"/>
                <a:ext cx="2164118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67" y="4176490"/>
                <a:ext cx="2164118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4279" y="387972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Definition of the Radon transform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0087" y="4865921"/>
                <a:ext cx="1617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mtClean="0">
                    <a:solidFill>
                      <a:schemeClr val="bg1">
                        <a:lumMod val="50000"/>
                      </a:schemeClr>
                    </a:solidFill>
                  </a:rPr>
                  <a:t> straight line</a:t>
                </a:r>
                <a:endParaRPr lang="en-GB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7" y="4865921"/>
                <a:ext cx="1617687" cy="369332"/>
              </a:xfrm>
              <a:prstGeom prst="rect">
                <a:avLst/>
              </a:prstGeom>
              <a:blipFill>
                <a:blip r:embed="rId8"/>
                <a:stretch>
                  <a:fillRect t="-8197" r="-301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036130" y="1773112"/>
            <a:ext cx="329162" cy="2297010"/>
            <a:chOff x="3246784" y="2281436"/>
            <a:chExt cx="677144" cy="1225599"/>
          </a:xfrm>
        </p:grpSpPr>
        <p:sp>
          <p:nvSpPr>
            <p:cNvPr id="51" name="Oval 50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46784" y="2354907"/>
              <a:ext cx="360041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/>
            <p:cNvCxnSpPr>
              <a:stCxn id="51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6934502" y="2817833"/>
            <a:ext cx="33908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298250" y="2235900"/>
            <a:ext cx="511775" cy="1284104"/>
            <a:chOff x="3224923" y="2281436"/>
            <a:chExt cx="699005" cy="1240100"/>
          </a:xfrm>
        </p:grpSpPr>
        <p:sp>
          <p:nvSpPr>
            <p:cNvPr id="57" name="Oval 56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224923" y="2369408"/>
              <a:ext cx="360039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/>
            <p:cNvCxnSpPr>
              <a:stCxn id="57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 flipH="1">
            <a:off x="5880795" y="2253733"/>
            <a:ext cx="677142" cy="1224136"/>
            <a:chOff x="3289723" y="2281436"/>
            <a:chExt cx="677142" cy="1224136"/>
          </a:xfrm>
        </p:grpSpPr>
        <p:sp>
          <p:nvSpPr>
            <p:cNvPr id="90" name="Oval 89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06825" y="2353444"/>
              <a:ext cx="36004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Straight Connector 91"/>
            <p:cNvCxnSpPr>
              <a:stCxn id="90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flipH="1">
            <a:off x="7662892" y="2244816"/>
            <a:ext cx="677142" cy="1224136"/>
            <a:chOff x="3289723" y="2281436"/>
            <a:chExt cx="677142" cy="1224136"/>
          </a:xfrm>
        </p:grpSpPr>
        <p:sp>
          <p:nvSpPr>
            <p:cNvPr id="95" name="Oval 94"/>
            <p:cNvSpPr/>
            <p:nvPr/>
          </p:nvSpPr>
          <p:spPr>
            <a:xfrm>
              <a:off x="3289723" y="2500856"/>
              <a:ext cx="634205" cy="763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606825" y="2353444"/>
              <a:ext cx="36004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flipH="1" flipV="1">
              <a:off x="3606825" y="2281436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3606824" y="3258449"/>
              <a:ext cx="1" cy="219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>
            <a:off x="7586994" y="2826179"/>
            <a:ext cx="33908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200553" y="3441249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200553" y="2346645"/>
            <a:ext cx="1882274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7661224" cy="224324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Tomographic reconstruction</a:t>
            </a:r>
          </a:p>
          <a:p>
            <a:r>
              <a:rPr lang="en-US" b="0" smtClean="0">
                <a:solidFill>
                  <a:schemeClr val="tx1"/>
                </a:solidFill>
              </a:rPr>
              <a:t>X-ray tomographs measure the Radon transform of an object</a:t>
            </a:r>
          </a:p>
          <a:p>
            <a:pPr>
              <a:spcAft>
                <a:spcPts val="0"/>
              </a:spcAft>
            </a:pPr>
            <a:r>
              <a:rPr lang="en-US" smtClean="0">
                <a:solidFill>
                  <a:schemeClr val="accent1"/>
                </a:solidFill>
              </a:rPr>
              <a:t>Reconstruction methods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Ill-posed problem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Filtered Backprojection (standard function in Matlab, Mathematica, etc.)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Iterative methods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…</a:t>
            </a:r>
          </a:p>
          <a:p>
            <a:pPr>
              <a:spcAft>
                <a:spcPts val="0"/>
              </a:spcAft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71600" y="3505571"/>
                <a:ext cx="7056784" cy="189721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/>
                  <a:t>Stretched wire induced voltage: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nary>
                        <m:nary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b="1" smtClean="0"/>
              </a:p>
              <a:p>
                <a:pPr algn="ctr"/>
                <a:r>
                  <a:rPr lang="en-US" b="1" smtClean="0"/>
                  <a:t>This is a projection of the field! Local values of the field can be computed from a set of SW measurements.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5571"/>
                <a:ext cx="7056784" cy="18972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2"/>
          <p:cNvSpPr txBox="1">
            <a:spLocks/>
          </p:cNvSpPr>
          <p:nvPr/>
        </p:nvSpPr>
        <p:spPr bwMode="gray">
          <a:xfrm>
            <a:off x="727200" y="3151293"/>
            <a:ext cx="7661224" cy="426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mtClean="0">
                <a:solidFill>
                  <a:schemeClr val="accent1"/>
                </a:solidFill>
              </a:rPr>
              <a:t>But what is the link with stretched wire magnetic measurements?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3"/>
            <a:ext cx="5572992" cy="20522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Simulation of a SW tomography experiment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Modelization of a PM block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b="0" smtClean="0">
                <a:solidFill>
                  <a:schemeClr val="tx1"/>
                </a:solidFill>
              </a:rPr>
              <a:t>with the Radia code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Assumption: </a:t>
            </a:r>
            <a:r>
              <a:rPr lang="en-US" b="0" i="1" smtClean="0">
                <a:solidFill>
                  <a:schemeClr val="tx1"/>
                </a:solidFill>
              </a:rPr>
              <a:t>easy-axis</a:t>
            </a:r>
            <a:r>
              <a:rPr lang="en-US" b="0" smtClean="0">
                <a:solidFill>
                  <a:schemeClr val="tx1"/>
                </a:solidFill>
              </a:rPr>
              <a:t> distribution dominated by the field applied during die pressing</a:t>
            </a:r>
            <a:br>
              <a:rPr lang="en-US" b="0" smtClean="0">
                <a:solidFill>
                  <a:schemeClr val="tx1"/>
                </a:solidFill>
              </a:rPr>
            </a:b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b="0" i="1" smtClean="0">
                <a:solidFill>
                  <a:schemeClr val="tx1"/>
                </a:solidFill>
                <a:sym typeface="Wingdings" panose="05000000000000000000" pitchFamily="2" charset="2"/>
              </a:rPr>
              <a:t>easy-axes</a:t>
            </a: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 follows field lines</a:t>
            </a:r>
            <a:b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 A 2</a:t>
            </a:r>
            <a:r>
              <a:rPr lang="en-US" b="0" baseline="30000" smtClean="0">
                <a:solidFill>
                  <a:schemeClr val="tx1"/>
                </a:solidFill>
                <a:sym typeface="Wingdings" panose="05000000000000000000" pitchFamily="2" charset="2"/>
              </a:rPr>
              <a:t>nd</a:t>
            </a: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 order model of the applied field was used (16 parameters)</a:t>
            </a: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724440"/>
            <a:ext cx="2374741" cy="1929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8224" y="2644870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View of the 3D model of the PM block.</a:t>
            </a:r>
            <a:endParaRPr lang="en-GB" sz="1400" b="1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524328" y="1426786"/>
            <a:ext cx="39464" cy="4140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1578" y="14267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463" y="2195662"/>
            <a:ext cx="8842293" cy="2985258"/>
            <a:chOff x="37463" y="2195662"/>
            <a:chExt cx="8842293" cy="2985258"/>
          </a:xfrm>
        </p:grpSpPr>
        <p:grpSp>
          <p:nvGrpSpPr>
            <p:cNvPr id="8" name="Group 7"/>
            <p:cNvGrpSpPr/>
            <p:nvPr/>
          </p:nvGrpSpPr>
          <p:grpSpPr>
            <a:xfrm>
              <a:off x="37463" y="2195662"/>
              <a:ext cx="8842293" cy="2985258"/>
              <a:chOff x="37463" y="2195662"/>
              <a:chExt cx="8842293" cy="298525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463" y="2200226"/>
                <a:ext cx="8842293" cy="2980694"/>
                <a:chOff x="37463" y="2200226"/>
                <a:chExt cx="8842293" cy="2980694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7463" y="2200226"/>
                  <a:ext cx="8842293" cy="2538822"/>
                  <a:chOff x="37463" y="2200226"/>
                  <a:chExt cx="8842293" cy="2538822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463" y="2209428"/>
                    <a:ext cx="2886833" cy="2529620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32328" y="2209933"/>
                    <a:ext cx="2869698" cy="2514605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10058" y="2200226"/>
                    <a:ext cx="2869698" cy="251460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450604" y="4657700"/>
                  <a:ext cx="20882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Direct field computation (Radia)</a:t>
                  </a:r>
                  <a:endParaRPr lang="en-GB" sz="1400" b="1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306356" y="4657700"/>
                  <a:ext cx="2318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Set of field integrals, i.e. Radon transform </a:t>
                  </a:r>
                  <a:endParaRPr lang="en-GB" sz="1400" b="1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285786" y="4657700"/>
                  <a:ext cx="2318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Inverse Radon transform (filtered backprojection)</a:t>
                  </a:r>
                  <a:endParaRPr lang="en-GB" sz="1400" b="1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2780300" y="2195662"/>
                <a:ext cx="351540" cy="3017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796136" y="2209428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52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5068936" cy="30603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Simulation of a SW tomography experiment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Reconstruction of a 2D field map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Needs a lot of angles for reconstruction</a:t>
            </a:r>
          </a:p>
          <a:p>
            <a:r>
              <a:rPr lang="en-US" b="0" smtClean="0">
                <a:solidFill>
                  <a:schemeClr val="tx1"/>
                </a:solidFill>
              </a:rPr>
              <a:t>	</a:t>
            </a: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 Long acquisition time!</a:t>
            </a:r>
          </a:p>
          <a:p>
            <a:pPr>
              <a:spcAft>
                <a:spcPts val="0"/>
              </a:spcAft>
            </a:pPr>
            <a:r>
              <a:rPr lang="en-US" smtClean="0">
                <a:solidFill>
                  <a:schemeClr val="accent1"/>
                </a:solidFill>
                <a:sym typeface="Wingdings" panose="05000000000000000000" pitchFamily="2" charset="2"/>
              </a:rPr>
              <a:t>Identification of model parameters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Reduced number of angles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Magnet dimensions known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smtClean="0">
                <a:solidFill>
                  <a:schemeClr val="tx1"/>
                </a:solidFill>
                <a:sym typeface="Wingdings" panose="05000000000000000000" pitchFamily="2" charset="2"/>
              </a:rPr>
              <a:t>Easy-axis</a:t>
            </a:r>
            <a:r>
              <a:rPr lang="en-US" b="0" smtClean="0">
                <a:solidFill>
                  <a:schemeClr val="tx1"/>
                </a:solidFill>
                <a:sym typeface="Wingdings" panose="05000000000000000000" pitchFamily="2" charset="2"/>
              </a:rPr>
              <a:t> distribution in the PM block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724440"/>
            <a:ext cx="2374741" cy="1929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8224" y="2644870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View of the 3D model of the PM block.</a:t>
            </a:r>
            <a:endParaRPr lang="en-GB" sz="1400" b="1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524328" y="1426786"/>
            <a:ext cx="39464" cy="4140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1578" y="14267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4181" y="1921396"/>
            <a:ext cx="8739819" cy="3185503"/>
            <a:chOff x="100968" y="2194206"/>
            <a:chExt cx="8739819" cy="3185503"/>
          </a:xfrm>
        </p:grpSpPr>
        <p:sp>
          <p:nvSpPr>
            <p:cNvPr id="27" name="Rectangle 26"/>
            <p:cNvSpPr/>
            <p:nvPr/>
          </p:nvSpPr>
          <p:spPr>
            <a:xfrm>
              <a:off x="2963536" y="2194206"/>
              <a:ext cx="2868583" cy="2429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0968" y="2194206"/>
              <a:ext cx="8739819" cy="3185503"/>
              <a:chOff x="79129" y="2017145"/>
              <a:chExt cx="8739819" cy="318550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9129" y="2017145"/>
                <a:ext cx="2886833" cy="2970059"/>
                <a:chOff x="79129" y="2017145"/>
                <a:chExt cx="2886833" cy="2970059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29" y="2017145"/>
                  <a:ext cx="2886833" cy="2529620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478429" y="4463984"/>
                  <a:ext cx="20882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Direct field computation (Radia)</a:t>
                  </a:r>
                  <a:endParaRPr lang="en-GB" sz="1400" b="1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957981" y="2644870"/>
                <a:ext cx="2869698" cy="2269045"/>
                <a:chOff x="2957981" y="2644870"/>
                <a:chExt cx="2869698" cy="2269045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7981" y="2644870"/>
                  <a:ext cx="2869698" cy="1257303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3331314" y="4390695"/>
                  <a:ext cx="20882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SW measurements at 3 angles</a:t>
                  </a:r>
                  <a:endParaRPr lang="en-GB" sz="1400" b="1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949250" y="2039433"/>
                <a:ext cx="2869698" cy="3163215"/>
                <a:chOff x="5949250" y="2039433"/>
                <a:chExt cx="2869698" cy="3163215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9250" y="2039433"/>
                  <a:ext cx="2869698" cy="2514605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6300192" y="4463984"/>
                  <a:ext cx="219289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Reconstruction from parameters</a:t>
                  </a:r>
                  <a:r>
                    <a:rPr lang="en-US" sz="1400" b="1" i="1" smtClean="0"/>
                    <a:t> (easy-axis)</a:t>
                  </a:r>
                  <a:r>
                    <a:rPr lang="en-US" sz="1400" b="1" smtClean="0"/>
                    <a:t> identification </a:t>
                  </a:r>
                  <a:endParaRPr lang="en-GB" sz="1400" b="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450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3656738" cy="4284476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First tests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rgbClr val="132577"/>
                    </a:solidFill>
                  </a:rPr>
                  <a:t>Acquisition sequence</a:t>
                </a: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b="0" smtClean="0">
                    <a:solidFill>
                      <a:schemeClr val="tx1"/>
                    </a:solidFill>
                  </a:rPr>
                  <a:t>Go to initial position</a:t>
                </a: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b="0" smtClean="0">
                    <a:solidFill>
                      <a:schemeClr val="tx1"/>
                    </a:solidFill>
                  </a:rPr>
                  <a:t>Rotate the stage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b="0" smtClean="0">
                    <a:solidFill>
                      <a:schemeClr val="tx1"/>
                    </a:solidFill>
                  </a:rPr>
                  <a:t>Translate and acquire the voltage</a:t>
                </a: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b="0" smtClean="0">
                    <a:solidFill>
                      <a:schemeClr val="tx1"/>
                    </a:solidFill>
                  </a:rPr>
                  <a:t>Rotate the stage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rgbClr val="132577"/>
                    </a:solidFill>
                  </a:rPr>
                  <a:t>Main parameters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b="0" smtClean="0">
                    <a:solidFill>
                      <a:schemeClr val="tx1"/>
                    </a:solidFill>
                  </a:rPr>
                  <a:t> samples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±100 mm translation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Sample to wire: 4 mm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rgbClr val="132577"/>
                    </a:solidFill>
                  </a:rPr>
                  <a:t>Hardware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Newport stages and drivers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Keithley K2182 voltmeter</a:t>
                </a: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>
                  <a:spcAft>
                    <a:spcPts val="0"/>
                  </a:spcAft>
                </a:pPr>
                <a:endParaRPr lang="en-US" b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3656738" cy="4284476"/>
              </a:xfrm>
              <a:blipFill>
                <a:blip r:embed="rId2"/>
                <a:stretch>
                  <a:fillRect l="-3833" t="-1849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355976" y="811056"/>
            <a:ext cx="4464496" cy="2840943"/>
            <a:chOff x="4355976" y="811056"/>
            <a:chExt cx="4464496" cy="2840943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7524328" y="1426786"/>
              <a:ext cx="39464" cy="41409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31578" y="142678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M</a:t>
              </a:r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436096" y="936328"/>
              <a:ext cx="3384376" cy="2279544"/>
              <a:chOff x="1259632" y="2027473"/>
              <a:chExt cx="3384376" cy="2279544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1763688" y="2473906"/>
                <a:ext cx="2074044" cy="1787994"/>
              </a:xfrm>
              <a:prstGeom prst="cube">
                <a:avLst>
                  <a:gd name="adj" fmla="val 77771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Can 34"/>
              <p:cNvSpPr/>
              <p:nvPr/>
            </p:nvSpPr>
            <p:spPr>
              <a:xfrm>
                <a:off x="2457735" y="2749774"/>
                <a:ext cx="608606" cy="618129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259632" y="2425452"/>
                <a:ext cx="33843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Left-Right Arrow 38"/>
              <p:cNvSpPr/>
              <p:nvPr/>
            </p:nvSpPr>
            <p:spPr>
              <a:xfrm rot="18880403">
                <a:off x="3098803" y="3289274"/>
                <a:ext cx="873630" cy="293486"/>
              </a:xfrm>
              <a:prstGeom prst="leftRightArrow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Arc 41"/>
              <p:cNvSpPr/>
              <p:nvPr/>
            </p:nvSpPr>
            <p:spPr>
              <a:xfrm rot="7217597">
                <a:off x="2343510" y="3392617"/>
                <a:ext cx="914400" cy="914400"/>
              </a:xfrm>
              <a:prstGeom prst="arc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09461" y="2027473"/>
                <a:ext cx="1329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>
                    <a:solidFill>
                      <a:schemeClr val="bg1">
                        <a:lumMod val="50000"/>
                      </a:schemeClr>
                    </a:solidFill>
                  </a:rPr>
                  <a:t>Stretched wire</a:t>
                </a:r>
                <a:endParaRPr lang="en-GB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5940152" y="1705372"/>
              <a:ext cx="576064" cy="22569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763414" y="1403795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Rotating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377185" y="2854836"/>
              <a:ext cx="466716" cy="8442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355976" y="2416017"/>
              <a:ext cx="1168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Linear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83070" y="3344222"/>
              <a:ext cx="1835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Experimental setup</a:t>
              </a:r>
              <a:endParaRPr lang="en-GB" sz="1400" b="1"/>
            </a:p>
          </p:txBody>
        </p:sp>
        <p:sp>
          <p:nvSpPr>
            <p:cNvPr id="64" name="Cube 63"/>
            <p:cNvSpPr/>
            <p:nvPr/>
          </p:nvSpPr>
          <p:spPr>
            <a:xfrm>
              <a:off x="6806449" y="1701844"/>
              <a:ext cx="227173" cy="158924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6516216" y="1169448"/>
              <a:ext cx="290233" cy="41251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814726" y="811056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PM sample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3"/>
            <a:ext cx="3656738" cy="46041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First tests</a:t>
            </a: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26883" y="1106698"/>
            <a:ext cx="4354951" cy="1468313"/>
            <a:chOff x="4161469" y="1306087"/>
            <a:chExt cx="4354951" cy="1468313"/>
          </a:xfrm>
        </p:grpSpPr>
        <p:sp>
          <p:nvSpPr>
            <p:cNvPr id="23" name="TextBox 22"/>
            <p:cNvSpPr txBox="1"/>
            <p:nvPr/>
          </p:nvSpPr>
          <p:spPr>
            <a:xfrm>
              <a:off x="5214358" y="2466623"/>
              <a:ext cx="22317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Measured field integrals</a:t>
              </a:r>
              <a:endParaRPr lang="en-GB" sz="1400" b="1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48974"/>
              <a:ext cx="3944420" cy="78253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177763" y="1306087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smtClean="0">
                  <a:solidFill>
                    <a:schemeClr val="bg1">
                      <a:lumMod val="50000"/>
                    </a:schemeClr>
                  </a:solidFill>
                </a:rPr>
                <a:t>Angles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572000" y="1587701"/>
              <a:ext cx="394442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492736" y="1648974"/>
              <a:ext cx="0" cy="78253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3859143" y="1906552"/>
              <a:ext cx="912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smtClean="0">
                  <a:solidFill>
                    <a:schemeClr val="bg1">
                      <a:lumMod val="50000"/>
                    </a:schemeClr>
                  </a:solidFill>
                </a:rPr>
                <a:t>Positions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225" y="2838414"/>
            <a:ext cx="2298570" cy="2461737"/>
            <a:chOff x="5902543" y="2767610"/>
            <a:chExt cx="2298570" cy="24617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175" y="2767610"/>
              <a:ext cx="1911306" cy="191130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902543" y="4706127"/>
              <a:ext cx="2298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smtClean="0"/>
                <a:t>Magnetic field map (filtered backprojection)</a:t>
              </a:r>
              <a:endParaRPr lang="en-GB" sz="1400" b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55976" y="811056"/>
            <a:ext cx="4464496" cy="2840943"/>
            <a:chOff x="4355976" y="811056"/>
            <a:chExt cx="4464496" cy="2840943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7524328" y="1426786"/>
              <a:ext cx="39464" cy="41409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631578" y="142678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M</a:t>
              </a:r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36096" y="936328"/>
              <a:ext cx="3384376" cy="2279544"/>
              <a:chOff x="1259632" y="2027473"/>
              <a:chExt cx="3384376" cy="2279544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1763688" y="2473906"/>
                <a:ext cx="2074044" cy="1787994"/>
              </a:xfrm>
              <a:prstGeom prst="cube">
                <a:avLst>
                  <a:gd name="adj" fmla="val 77771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2457735" y="2749774"/>
                <a:ext cx="608606" cy="618129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1259632" y="2425452"/>
                <a:ext cx="33843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Left-Right Arrow 53"/>
              <p:cNvSpPr/>
              <p:nvPr/>
            </p:nvSpPr>
            <p:spPr>
              <a:xfrm rot="18880403">
                <a:off x="3098803" y="3289274"/>
                <a:ext cx="873630" cy="293486"/>
              </a:xfrm>
              <a:prstGeom prst="leftRightArrow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Arc 55"/>
              <p:cNvSpPr/>
              <p:nvPr/>
            </p:nvSpPr>
            <p:spPr>
              <a:xfrm rot="7217597">
                <a:off x="2343510" y="3392617"/>
                <a:ext cx="914400" cy="914400"/>
              </a:xfrm>
              <a:prstGeom prst="arc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009461" y="2027473"/>
                <a:ext cx="1329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>
                    <a:solidFill>
                      <a:schemeClr val="bg1">
                        <a:lumMod val="50000"/>
                      </a:schemeClr>
                    </a:solidFill>
                  </a:rPr>
                  <a:t>Stretched wire</a:t>
                </a:r>
                <a:endParaRPr lang="en-GB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5940152" y="1705372"/>
              <a:ext cx="576064" cy="22569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63414" y="1403795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Rotating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377185" y="2854836"/>
              <a:ext cx="466716" cy="8442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55976" y="2416017"/>
              <a:ext cx="1168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Linear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3070" y="3344222"/>
              <a:ext cx="1835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Experimental setup</a:t>
              </a:r>
              <a:endParaRPr lang="en-GB" sz="1400" b="1"/>
            </a:p>
          </p:txBody>
        </p:sp>
        <p:sp>
          <p:nvSpPr>
            <p:cNvPr id="47" name="Cube 46"/>
            <p:cNvSpPr/>
            <p:nvPr/>
          </p:nvSpPr>
          <p:spPr>
            <a:xfrm>
              <a:off x="6806449" y="1701844"/>
              <a:ext cx="227173" cy="158924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516216" y="1169448"/>
              <a:ext cx="290233" cy="41251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814726" y="811056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PM sample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5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3656738" cy="35643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 do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Extract the position and orientation of the sample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Try the parameter identification based reconstruction on real samples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Refine the magnetization distribution model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Design a dedicated bench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…</a:t>
            </a: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rgbClr val="132577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rgbClr val="132577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355976" y="811056"/>
            <a:ext cx="4464496" cy="2840943"/>
            <a:chOff x="4355976" y="811056"/>
            <a:chExt cx="4464496" cy="2840943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7524328" y="1426786"/>
              <a:ext cx="39464" cy="41409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631578" y="142678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M</a:t>
              </a:r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36096" y="936328"/>
              <a:ext cx="3384376" cy="2279544"/>
              <a:chOff x="1259632" y="2027473"/>
              <a:chExt cx="3384376" cy="2279544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1763688" y="2473906"/>
                <a:ext cx="2074044" cy="1787994"/>
              </a:xfrm>
              <a:prstGeom prst="cube">
                <a:avLst>
                  <a:gd name="adj" fmla="val 77771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2457735" y="2749774"/>
                <a:ext cx="608606" cy="618129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1259632" y="2425452"/>
                <a:ext cx="33843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Left-Right Arrow 53"/>
              <p:cNvSpPr/>
              <p:nvPr/>
            </p:nvSpPr>
            <p:spPr>
              <a:xfrm rot="18880403">
                <a:off x="3098803" y="3289274"/>
                <a:ext cx="873630" cy="293486"/>
              </a:xfrm>
              <a:prstGeom prst="leftRightArrow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Arc 55"/>
              <p:cNvSpPr/>
              <p:nvPr/>
            </p:nvSpPr>
            <p:spPr>
              <a:xfrm rot="7217597">
                <a:off x="2343510" y="3392617"/>
                <a:ext cx="914400" cy="914400"/>
              </a:xfrm>
              <a:prstGeom prst="arc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009461" y="2027473"/>
                <a:ext cx="1329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>
                    <a:solidFill>
                      <a:schemeClr val="bg1">
                        <a:lumMod val="50000"/>
                      </a:schemeClr>
                    </a:solidFill>
                  </a:rPr>
                  <a:t>Stretched wire</a:t>
                </a:r>
                <a:endParaRPr lang="en-GB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5940152" y="1705372"/>
              <a:ext cx="576064" cy="22569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63414" y="1403795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Rotating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377185" y="2854836"/>
              <a:ext cx="466716" cy="8442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55976" y="2416017"/>
              <a:ext cx="1168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Linear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3070" y="3344222"/>
              <a:ext cx="1835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Experimental setup</a:t>
              </a:r>
              <a:endParaRPr lang="en-GB" sz="1400" b="1"/>
            </a:p>
          </p:txBody>
        </p:sp>
        <p:sp>
          <p:nvSpPr>
            <p:cNvPr id="47" name="Cube 46"/>
            <p:cNvSpPr/>
            <p:nvPr/>
          </p:nvSpPr>
          <p:spPr>
            <a:xfrm>
              <a:off x="6806449" y="1701844"/>
              <a:ext cx="227173" cy="158924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516216" y="1169448"/>
              <a:ext cx="290233" cy="41251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814726" y="811056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PM sample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8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Stretched wire tomography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3656738" cy="35643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To do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Extract the position and orientation of the sample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Try the parameter identification based reconstruction on real samples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Refine the magnetization distribution model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Design a dedicated bench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…</a:t>
            </a: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rgbClr val="132577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rgbClr val="132577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355976" y="811056"/>
            <a:ext cx="4464496" cy="2840943"/>
            <a:chOff x="4355976" y="811056"/>
            <a:chExt cx="4464496" cy="2840943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7524328" y="1426786"/>
              <a:ext cx="39464" cy="41409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631578" y="142678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M</a:t>
              </a:r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36096" y="936328"/>
              <a:ext cx="3384376" cy="2279544"/>
              <a:chOff x="1259632" y="2027473"/>
              <a:chExt cx="3384376" cy="2279544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1763688" y="2473906"/>
                <a:ext cx="2074044" cy="1787994"/>
              </a:xfrm>
              <a:prstGeom prst="cube">
                <a:avLst>
                  <a:gd name="adj" fmla="val 77771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2457735" y="2749774"/>
                <a:ext cx="608606" cy="618129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1259632" y="2425452"/>
                <a:ext cx="33843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Left-Right Arrow 53"/>
              <p:cNvSpPr/>
              <p:nvPr/>
            </p:nvSpPr>
            <p:spPr>
              <a:xfrm rot="18880403">
                <a:off x="3098803" y="3289274"/>
                <a:ext cx="873630" cy="293486"/>
              </a:xfrm>
              <a:prstGeom prst="leftRightArrow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Arc 55"/>
              <p:cNvSpPr/>
              <p:nvPr/>
            </p:nvSpPr>
            <p:spPr>
              <a:xfrm rot="7217597">
                <a:off x="2343510" y="3392617"/>
                <a:ext cx="914400" cy="914400"/>
              </a:xfrm>
              <a:prstGeom prst="arc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009461" y="2027473"/>
                <a:ext cx="1329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>
                    <a:solidFill>
                      <a:schemeClr val="bg1">
                        <a:lumMod val="50000"/>
                      </a:schemeClr>
                    </a:solidFill>
                  </a:rPr>
                  <a:t>Stretched wire</a:t>
                </a:r>
                <a:endParaRPr lang="en-GB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5940152" y="1705372"/>
              <a:ext cx="576064" cy="22569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63414" y="1403795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Rotating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377185" y="2854836"/>
              <a:ext cx="466716" cy="8442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55976" y="2416017"/>
              <a:ext cx="1168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Linear stage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3070" y="3344222"/>
              <a:ext cx="1835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Experimental setup</a:t>
              </a:r>
              <a:endParaRPr lang="en-GB" sz="1400" b="1"/>
            </a:p>
          </p:txBody>
        </p:sp>
        <p:sp>
          <p:nvSpPr>
            <p:cNvPr id="47" name="Cube 46"/>
            <p:cNvSpPr/>
            <p:nvPr/>
          </p:nvSpPr>
          <p:spPr>
            <a:xfrm>
              <a:off x="6806449" y="1701844"/>
              <a:ext cx="227173" cy="158924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516216" y="1169448"/>
              <a:ext cx="290233" cy="41251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814726" y="811056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</a:rPr>
                <a:t>PM sample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7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spcAft>
                <a:spcPts val="0"/>
              </a:spcAft>
              <a:buAutoNum type="romanU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Stretched wire impedance measurement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Stretched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wire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tomography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chemeClr val="accent1"/>
                </a:solidFill>
              </a:rPr>
              <a:t>Conclusion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rgbClr val="132577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4852912" cy="450050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Two measurement methods developed</a:t>
                </a:r>
              </a:p>
              <a:p>
                <a:pPr>
                  <a:spcAft>
                    <a:spcPts val="0"/>
                  </a:spcAft>
                </a:pPr>
                <a:endParaRPr lang="en-US">
                  <a:solidFill>
                    <a:srgbClr val="132577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Stretched wire impedance 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The wire impedance varies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Demonstrated experimentally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Low longitudinal resolution, but almost for free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b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chemeClr val="accent1"/>
                    </a:solidFill>
                  </a:rPr>
                  <a:t>Stretched wire tomography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SW meas are projections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Radon transforms of the field can be measured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Demonstrated experimentally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May give information on magnetization distribution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smtClean="0">
                    <a:solidFill>
                      <a:schemeClr val="tx1"/>
                    </a:solidFill>
                  </a:rPr>
                  <a:t>Data processing to be further developped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smtClean="0">
                  <a:solidFill>
                    <a:srgbClr val="132577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smtClean="0">
                  <a:solidFill>
                    <a:srgbClr val="132577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>
                  <a:spcAft>
                    <a:spcPts val="0"/>
                  </a:spcAft>
                </a:pPr>
                <a:endParaRPr lang="en-US" b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4852912" cy="4500500"/>
              </a:xfrm>
              <a:blipFill>
                <a:blip r:embed="rId2"/>
                <a:stretch>
                  <a:fillRect l="-2889" t="-1762" b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82" y="640007"/>
            <a:ext cx="2455890" cy="22836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18" y="3134059"/>
            <a:ext cx="1998463" cy="19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spcAft>
                <a:spcPts val="0"/>
              </a:spcAft>
              <a:buAutoNum type="romanUcPeriod"/>
            </a:pPr>
            <a:r>
              <a:rPr lang="en-US" smtClean="0">
                <a:solidFill>
                  <a:srgbClr val="132577"/>
                </a:solidFill>
              </a:rPr>
              <a:t>Stretched wire impedance measurement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Stretched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wire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tomography</a:t>
            </a:r>
          </a:p>
          <a:p>
            <a:pPr marL="400050" indent="-400050">
              <a:spcAft>
                <a:spcPts val="0"/>
              </a:spcAft>
              <a:buFont typeface="Arial" pitchFamily="34" charset="0"/>
              <a:buAutoNum type="romanU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rgbClr val="132577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4852912" cy="45005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Insertion devices and magnet group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Christophe Penel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Marceau Neufselle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Joel Chavanne</a:t>
            </a: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rgbClr val="132577"/>
              </a:solidFill>
            </a:endParaRPr>
          </a:p>
          <a:p>
            <a:pPr>
              <a:spcAft>
                <a:spcPts val="0"/>
              </a:spcAft>
            </a:pPr>
            <a:endParaRPr lang="en-US" smtClean="0">
              <a:solidFill>
                <a:srgbClr val="132577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Many thanks for your attention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pic>
        <p:nvPicPr>
          <p:cNvPr id="1026" name="Picture 2" descr="http://ebs.esrf.fr/wp-content/uploads/2015/09/esrf-header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30" y="1129308"/>
            <a:ext cx="838574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2260624" cy="39604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Principle</a:t>
            </a: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71192" y="1345332"/>
            <a:ext cx="158417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Coil</a:t>
            </a:r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2447256" y="2131814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835188" y="2677350"/>
            <a:ext cx="158417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Induced voltage</a:t>
            </a:r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447256" y="3493421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816164" y="4039896"/>
            <a:ext cx="158417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Magnetic flux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635896" y="2131814"/>
            <a:ext cx="432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Time-varying fields and/or coil motion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99992" y="2718422"/>
            <a:ext cx="2889947" cy="14709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Fluxmeters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Search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Rotating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Moving stretched wire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481" y="2070449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Time-varying flux</a:t>
            </a:r>
          </a:p>
        </p:txBody>
      </p:sp>
    </p:spTree>
    <p:extLst>
      <p:ext uri="{BB962C8B-B14F-4D97-AF65-F5344CB8AC3E}">
        <p14:creationId xmlns:p14="http://schemas.microsoft.com/office/powerpoint/2010/main" val="27426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2260624" cy="39604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Principle</a:t>
            </a:r>
          </a:p>
          <a:p>
            <a:pPr>
              <a:spcAft>
                <a:spcPts val="0"/>
              </a:spcAft>
            </a:pP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71192" y="1345332"/>
            <a:ext cx="158417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Coil</a:t>
            </a:r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2447256" y="2131814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6481" y="2070449"/>
            <a:ext cx="193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Time-varying flux</a:t>
            </a:r>
          </a:p>
          <a:p>
            <a:r>
              <a:rPr lang="en-US" b="1" smtClean="0">
                <a:solidFill>
                  <a:schemeClr val="bg1">
                    <a:lumMod val="50000"/>
                  </a:schemeClr>
                </a:solidFill>
              </a:rPr>
              <a:t>Static field</a:t>
            </a:r>
            <a:endParaRPr lang="en-GB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35188" y="2677350"/>
            <a:ext cx="158417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Induced voltage</a:t>
            </a:r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447256" y="3493421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816164" y="4039896"/>
            <a:ext cx="158417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Magnetic flux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408348" y="213181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Coil motion</a:t>
            </a:r>
          </a:p>
          <a:p>
            <a:r>
              <a:rPr lang="en-US" b="1" smtClean="0">
                <a:solidFill>
                  <a:schemeClr val="bg1">
                    <a:lumMod val="50000"/>
                  </a:schemeClr>
                </a:solidFill>
              </a:rPr>
              <a:t>Local meas.</a:t>
            </a:r>
            <a:endParaRPr lang="en-GB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92523" y="1528116"/>
            <a:ext cx="4045929" cy="16394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Accurate displacement of a coil?</a:t>
            </a:r>
          </a:p>
          <a:p>
            <a:r>
              <a:rPr lang="en-US" smtClean="0"/>
              <a:t>(e.g. installed on  an undulator bench)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Needs side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Integrators, etc…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29168" y="3446092"/>
            <a:ext cx="3972637" cy="62778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Current driven coil deformation?</a:t>
            </a:r>
            <a:endParaRPr lang="en-US" smtClean="0"/>
          </a:p>
        </p:txBody>
      </p:sp>
      <p:sp>
        <p:nvSpPr>
          <p:cNvPr id="16" name="Rounded Rectangle 15"/>
          <p:cNvSpPr/>
          <p:nvPr/>
        </p:nvSpPr>
        <p:spPr>
          <a:xfrm>
            <a:off x="5029168" y="4352410"/>
            <a:ext cx="2820997" cy="8620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Use a vibrating wire!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9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1"/>
            <a:ext cx="7733232" cy="2501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Principle</a:t>
            </a: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2992018" y="792818"/>
            <a:ext cx="5971982" cy="1908992"/>
            <a:chOff x="3011623" y="1752595"/>
            <a:chExt cx="5971982" cy="1908992"/>
          </a:xfrm>
        </p:grpSpPr>
        <p:grpSp>
          <p:nvGrpSpPr>
            <p:cNvPr id="67" name="Group 66"/>
            <p:cNvGrpSpPr/>
            <p:nvPr/>
          </p:nvGrpSpPr>
          <p:grpSpPr>
            <a:xfrm>
              <a:off x="3011623" y="2412299"/>
              <a:ext cx="5971982" cy="1249288"/>
              <a:chOff x="2339752" y="2368352"/>
              <a:chExt cx="5971982" cy="124928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339752" y="2368352"/>
                <a:ext cx="5971982" cy="1249288"/>
                <a:chOff x="683568" y="1849388"/>
                <a:chExt cx="5971982" cy="1249288"/>
              </a:xfrm>
            </p:grpSpPr>
            <p:cxnSp>
              <p:nvCxnSpPr>
                <p:cNvPr id="33" name="Straight Connector 32"/>
                <p:cNvCxnSpPr>
                  <a:stCxn id="13" idx="0"/>
                  <a:endCxn id="13" idx="4"/>
                </p:cNvCxnSpPr>
                <p:nvPr/>
              </p:nvCxnSpPr>
              <p:spPr>
                <a:xfrm>
                  <a:off x="1907704" y="1994032"/>
                  <a:ext cx="4747846" cy="5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Freeform 12"/>
                <p:cNvSpPr/>
                <p:nvPr/>
              </p:nvSpPr>
              <p:spPr>
                <a:xfrm>
                  <a:off x="1907704" y="1849388"/>
                  <a:ext cx="4747846" cy="290353"/>
                </a:xfrm>
                <a:custGeom>
                  <a:avLst/>
                  <a:gdLst>
                    <a:gd name="connsiteX0" fmla="*/ 0 w 4747846"/>
                    <a:gd name="connsiteY0" fmla="*/ 144644 h 290353"/>
                    <a:gd name="connsiteX1" fmla="*/ 803868 w 4747846"/>
                    <a:gd name="connsiteY1" fmla="*/ 14016 h 290353"/>
                    <a:gd name="connsiteX2" fmla="*/ 2386483 w 4747846"/>
                    <a:gd name="connsiteY2" fmla="*/ 290345 h 290353"/>
                    <a:gd name="connsiteX3" fmla="*/ 3974123 w 4747846"/>
                    <a:gd name="connsiteY3" fmla="*/ 3967 h 290353"/>
                    <a:gd name="connsiteX4" fmla="*/ 4747846 w 4747846"/>
                    <a:gd name="connsiteY4" fmla="*/ 149668 h 29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7846" h="290353">
                      <a:moveTo>
                        <a:pt x="0" y="144644"/>
                      </a:moveTo>
                      <a:cubicBezTo>
                        <a:pt x="203060" y="67188"/>
                        <a:pt x="406121" y="-10267"/>
                        <a:pt x="803868" y="14016"/>
                      </a:cubicBezTo>
                      <a:cubicBezTo>
                        <a:pt x="1201615" y="38299"/>
                        <a:pt x="1858107" y="292020"/>
                        <a:pt x="2386483" y="290345"/>
                      </a:cubicBezTo>
                      <a:cubicBezTo>
                        <a:pt x="2914859" y="288670"/>
                        <a:pt x="3580563" y="27413"/>
                        <a:pt x="3974123" y="3967"/>
                      </a:cubicBezTo>
                      <a:cubicBezTo>
                        <a:pt x="4367683" y="-19479"/>
                        <a:pt x="4557764" y="65094"/>
                        <a:pt x="4747846" y="149668"/>
                      </a:cubicBezTo>
                    </a:path>
                  </a:pathLst>
                </a:custGeom>
                <a:noFill/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2" name="Straight Connector 41"/>
                <p:cNvCxnSpPr>
                  <a:stCxn id="13" idx="0"/>
                </p:cNvCxnSpPr>
                <p:nvPr/>
              </p:nvCxnSpPr>
              <p:spPr>
                <a:xfrm flipH="1">
                  <a:off x="683568" y="1994032"/>
                  <a:ext cx="1224136" cy="863468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83568" y="2857500"/>
                  <a:ext cx="2088232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5431414" y="1994032"/>
                  <a:ext cx="1224136" cy="863468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53" idx="6"/>
                </p:cNvCxnSpPr>
                <p:nvPr/>
              </p:nvCxnSpPr>
              <p:spPr>
                <a:xfrm>
                  <a:off x="3275856" y="2857500"/>
                  <a:ext cx="2155558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2771800" y="2616324"/>
                  <a:ext cx="504056" cy="482352"/>
                </a:xfrm>
                <a:prstGeom prst="ellipse">
                  <a:avLst/>
                </a:prstGeom>
                <a:noFill/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2838058" y="2735353"/>
                  <a:ext cx="360040" cy="244294"/>
                </a:xfrm>
                <a:custGeom>
                  <a:avLst/>
                  <a:gdLst>
                    <a:gd name="connsiteX0" fmla="*/ 0 w 3456633"/>
                    <a:gd name="connsiteY0" fmla="*/ 226729 h 438385"/>
                    <a:gd name="connsiteX1" fmla="*/ 869182 w 3456633"/>
                    <a:gd name="connsiteY1" fmla="*/ 5665 h 438385"/>
                    <a:gd name="connsiteX2" fmla="*/ 2602523 w 3456633"/>
                    <a:gd name="connsiteY2" fmla="*/ 432720 h 438385"/>
                    <a:gd name="connsiteX3" fmla="*/ 3456633 w 3456633"/>
                    <a:gd name="connsiteY3" fmla="*/ 211656 h 43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633" h="438385">
                      <a:moveTo>
                        <a:pt x="0" y="226729"/>
                      </a:moveTo>
                      <a:cubicBezTo>
                        <a:pt x="217714" y="99031"/>
                        <a:pt x="435428" y="-28667"/>
                        <a:pt x="869182" y="5665"/>
                      </a:cubicBezTo>
                      <a:cubicBezTo>
                        <a:pt x="1302936" y="39997"/>
                        <a:pt x="2171281" y="398388"/>
                        <a:pt x="2602523" y="432720"/>
                      </a:cubicBezTo>
                      <a:cubicBezTo>
                        <a:pt x="3033765" y="467052"/>
                        <a:pt x="3245199" y="339354"/>
                        <a:pt x="3456633" y="211656"/>
                      </a:cubicBezTo>
                    </a:path>
                  </a:pathLst>
                </a:cu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65" name="Straight Arrow Connector 64"/>
              <p:cNvCxnSpPr/>
              <p:nvPr/>
            </p:nvCxnSpPr>
            <p:spPr>
              <a:xfrm flipH="1">
                <a:off x="3563888" y="3376464"/>
                <a:ext cx="216024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497313" y="295062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smtClean="0">
                    <a:solidFill>
                      <a:schemeClr val="accent6"/>
                    </a:solidFill>
                  </a:rPr>
                  <a:t>I</a:t>
                </a:r>
                <a:endParaRPr lang="en-GB" sz="1400" i="1">
                  <a:solidFill>
                    <a:schemeClr val="accent6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940152" y="1849386"/>
                  <a:ext cx="11524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849386"/>
                  <a:ext cx="1152431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/>
            <p:nvPr/>
          </p:nvCxnSpPr>
          <p:spPr>
            <a:xfrm flipV="1">
              <a:off x="5958918" y="1752595"/>
              <a:ext cx="0" cy="5629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Down Arrow 75"/>
          <p:cNvSpPr/>
          <p:nvPr/>
        </p:nvSpPr>
        <p:spPr>
          <a:xfrm>
            <a:off x="2513418" y="3823765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76"/>
          <p:cNvSpPr/>
          <p:nvPr/>
        </p:nvSpPr>
        <p:spPr>
          <a:xfrm>
            <a:off x="727200" y="3126174"/>
            <a:ext cx="3932477" cy="5808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Mechanical deformation of the </a:t>
            </a:r>
            <a:r>
              <a:rPr lang="en-US" smtClean="0"/>
              <a:t>wire</a:t>
            </a:r>
            <a:endParaRPr lang="en-GB" b="1"/>
          </a:p>
        </p:txBody>
      </p:sp>
      <p:sp>
        <p:nvSpPr>
          <p:cNvPr id="78" name="Rounded Rectangle 77"/>
          <p:cNvSpPr/>
          <p:nvPr/>
        </p:nvSpPr>
        <p:spPr>
          <a:xfrm>
            <a:off x="757451" y="4372560"/>
            <a:ext cx="3932477" cy="5808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Vibrating and pulsed wire methods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013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1"/>
            <a:ext cx="7733232" cy="2501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mtClean="0">
                <a:solidFill>
                  <a:srgbClr val="132577"/>
                </a:solidFill>
              </a:rPr>
              <a:t>Principle</a:t>
            </a:r>
            <a:endParaRPr lang="en-US" b="0" smtClean="0">
              <a:solidFill>
                <a:schemeClr val="tx1"/>
              </a:solidFill>
            </a:endParaRPr>
          </a:p>
          <a:p>
            <a:r>
              <a:rPr lang="en-US"/>
              <a:t/>
            </a:r>
            <a:br>
              <a:rPr lang="en-US"/>
            </a:b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2992018" y="792818"/>
            <a:ext cx="5971982" cy="1908992"/>
            <a:chOff x="3011623" y="1752595"/>
            <a:chExt cx="5971982" cy="1908992"/>
          </a:xfrm>
        </p:grpSpPr>
        <p:grpSp>
          <p:nvGrpSpPr>
            <p:cNvPr id="67" name="Group 66"/>
            <p:cNvGrpSpPr/>
            <p:nvPr/>
          </p:nvGrpSpPr>
          <p:grpSpPr>
            <a:xfrm>
              <a:off x="3011623" y="2412299"/>
              <a:ext cx="5971982" cy="1249288"/>
              <a:chOff x="2339752" y="2368352"/>
              <a:chExt cx="5971982" cy="124928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339752" y="2368352"/>
                <a:ext cx="5971982" cy="1249288"/>
                <a:chOff x="683568" y="1849388"/>
                <a:chExt cx="5971982" cy="1249288"/>
              </a:xfrm>
            </p:grpSpPr>
            <p:cxnSp>
              <p:nvCxnSpPr>
                <p:cNvPr id="33" name="Straight Connector 32"/>
                <p:cNvCxnSpPr>
                  <a:stCxn id="13" idx="0"/>
                  <a:endCxn id="13" idx="4"/>
                </p:cNvCxnSpPr>
                <p:nvPr/>
              </p:nvCxnSpPr>
              <p:spPr>
                <a:xfrm>
                  <a:off x="1907704" y="1994032"/>
                  <a:ext cx="4747846" cy="5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Freeform 12"/>
                <p:cNvSpPr/>
                <p:nvPr/>
              </p:nvSpPr>
              <p:spPr>
                <a:xfrm>
                  <a:off x="1907704" y="1849388"/>
                  <a:ext cx="4747846" cy="290353"/>
                </a:xfrm>
                <a:custGeom>
                  <a:avLst/>
                  <a:gdLst>
                    <a:gd name="connsiteX0" fmla="*/ 0 w 4747846"/>
                    <a:gd name="connsiteY0" fmla="*/ 144644 h 290353"/>
                    <a:gd name="connsiteX1" fmla="*/ 803868 w 4747846"/>
                    <a:gd name="connsiteY1" fmla="*/ 14016 h 290353"/>
                    <a:gd name="connsiteX2" fmla="*/ 2386483 w 4747846"/>
                    <a:gd name="connsiteY2" fmla="*/ 290345 h 290353"/>
                    <a:gd name="connsiteX3" fmla="*/ 3974123 w 4747846"/>
                    <a:gd name="connsiteY3" fmla="*/ 3967 h 290353"/>
                    <a:gd name="connsiteX4" fmla="*/ 4747846 w 4747846"/>
                    <a:gd name="connsiteY4" fmla="*/ 149668 h 29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7846" h="290353">
                      <a:moveTo>
                        <a:pt x="0" y="144644"/>
                      </a:moveTo>
                      <a:cubicBezTo>
                        <a:pt x="203060" y="67188"/>
                        <a:pt x="406121" y="-10267"/>
                        <a:pt x="803868" y="14016"/>
                      </a:cubicBezTo>
                      <a:cubicBezTo>
                        <a:pt x="1201615" y="38299"/>
                        <a:pt x="1858107" y="292020"/>
                        <a:pt x="2386483" y="290345"/>
                      </a:cubicBezTo>
                      <a:cubicBezTo>
                        <a:pt x="2914859" y="288670"/>
                        <a:pt x="3580563" y="27413"/>
                        <a:pt x="3974123" y="3967"/>
                      </a:cubicBezTo>
                      <a:cubicBezTo>
                        <a:pt x="4367683" y="-19479"/>
                        <a:pt x="4557764" y="65094"/>
                        <a:pt x="4747846" y="149668"/>
                      </a:cubicBezTo>
                    </a:path>
                  </a:pathLst>
                </a:custGeom>
                <a:noFill/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2" name="Straight Connector 41"/>
                <p:cNvCxnSpPr>
                  <a:stCxn id="13" idx="0"/>
                </p:cNvCxnSpPr>
                <p:nvPr/>
              </p:nvCxnSpPr>
              <p:spPr>
                <a:xfrm flipH="1">
                  <a:off x="683568" y="1994032"/>
                  <a:ext cx="1224136" cy="863468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83568" y="2857500"/>
                  <a:ext cx="2088232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5431414" y="1994032"/>
                  <a:ext cx="1224136" cy="863468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53" idx="6"/>
                </p:cNvCxnSpPr>
                <p:nvPr/>
              </p:nvCxnSpPr>
              <p:spPr>
                <a:xfrm>
                  <a:off x="3275856" y="2857500"/>
                  <a:ext cx="2155558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2771800" y="2616324"/>
                  <a:ext cx="504056" cy="482352"/>
                </a:xfrm>
                <a:prstGeom prst="ellipse">
                  <a:avLst/>
                </a:prstGeom>
                <a:noFill/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2838058" y="2735353"/>
                  <a:ext cx="360040" cy="244294"/>
                </a:xfrm>
                <a:custGeom>
                  <a:avLst/>
                  <a:gdLst>
                    <a:gd name="connsiteX0" fmla="*/ 0 w 3456633"/>
                    <a:gd name="connsiteY0" fmla="*/ 226729 h 438385"/>
                    <a:gd name="connsiteX1" fmla="*/ 869182 w 3456633"/>
                    <a:gd name="connsiteY1" fmla="*/ 5665 h 438385"/>
                    <a:gd name="connsiteX2" fmla="*/ 2602523 w 3456633"/>
                    <a:gd name="connsiteY2" fmla="*/ 432720 h 438385"/>
                    <a:gd name="connsiteX3" fmla="*/ 3456633 w 3456633"/>
                    <a:gd name="connsiteY3" fmla="*/ 211656 h 43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633" h="438385">
                      <a:moveTo>
                        <a:pt x="0" y="226729"/>
                      </a:moveTo>
                      <a:cubicBezTo>
                        <a:pt x="217714" y="99031"/>
                        <a:pt x="435428" y="-28667"/>
                        <a:pt x="869182" y="5665"/>
                      </a:cubicBezTo>
                      <a:cubicBezTo>
                        <a:pt x="1302936" y="39997"/>
                        <a:pt x="2171281" y="398388"/>
                        <a:pt x="2602523" y="432720"/>
                      </a:cubicBezTo>
                      <a:cubicBezTo>
                        <a:pt x="3033765" y="467052"/>
                        <a:pt x="3245199" y="339354"/>
                        <a:pt x="3456633" y="211656"/>
                      </a:cubicBezTo>
                    </a:path>
                  </a:pathLst>
                </a:cu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65" name="Straight Arrow Connector 64"/>
              <p:cNvCxnSpPr/>
              <p:nvPr/>
            </p:nvCxnSpPr>
            <p:spPr>
              <a:xfrm flipH="1">
                <a:off x="3563888" y="3376464"/>
                <a:ext cx="216024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497313" y="295062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smtClean="0">
                    <a:solidFill>
                      <a:schemeClr val="accent6"/>
                    </a:solidFill>
                  </a:rPr>
                  <a:t>I</a:t>
                </a:r>
                <a:endParaRPr lang="en-GB" sz="1400" i="1">
                  <a:solidFill>
                    <a:schemeClr val="accent6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940152" y="1849386"/>
                  <a:ext cx="11524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849386"/>
                  <a:ext cx="1152431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/>
            <p:nvPr/>
          </p:nvCxnSpPr>
          <p:spPr>
            <a:xfrm flipV="1">
              <a:off x="5958918" y="1752595"/>
              <a:ext cx="0" cy="5629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Down Arrow 22"/>
          <p:cNvSpPr/>
          <p:nvPr/>
        </p:nvSpPr>
        <p:spPr>
          <a:xfrm>
            <a:off x="2513418" y="3823765"/>
            <a:ext cx="360040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27200" y="3126174"/>
            <a:ext cx="3932477" cy="5808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Current and voltage measurements</a:t>
            </a:r>
            <a:endParaRPr lang="en-GB" b="1"/>
          </a:p>
        </p:txBody>
      </p:sp>
      <p:sp>
        <p:nvSpPr>
          <p:cNvPr id="25" name="Rounded Rectangle 24"/>
          <p:cNvSpPr/>
          <p:nvPr/>
        </p:nvSpPr>
        <p:spPr>
          <a:xfrm>
            <a:off x="757451" y="4372560"/>
            <a:ext cx="3932477" cy="5808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Stretched wire impedance method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6263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1"/>
                <a:ext cx="4564880" cy="205222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Principle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Faraday’s law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b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Area cut by the wire motion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𝐵𝐼</m:t>
                    </m:r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r>
                  <a:rPr lang="en-US"/>
                  <a:t/>
                </a:r>
                <a:br>
                  <a:rPr lang="en-US"/>
                </a:br>
                <a:r>
                  <a:rPr lang="en-US" b="0" smtClean="0">
                    <a:solidFill>
                      <a:schemeClr val="tx1"/>
                    </a:solidFill>
                  </a:rPr>
                  <a:t>Induced voltage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1"/>
                <a:ext cx="4564880" cy="2052229"/>
              </a:xfrm>
              <a:blipFill>
                <a:blip r:embed="rId2"/>
                <a:stretch>
                  <a:fillRect l="-3071" t="-3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750512" y="3011577"/>
                <a:ext cx="7997952" cy="13998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The wire as an inductive behavior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Its impedance varies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Impedances measured at different wire modes may give information on the field variations along the wire</a:t>
                </a:r>
                <a:endParaRPr lang="en-GB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2" y="3011577"/>
                <a:ext cx="7997952" cy="13998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41934" y="4657700"/>
            <a:ext cx="606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Can we measure this effect? Is it completely negligeable?</a:t>
            </a:r>
            <a:endParaRPr lang="en-GB"/>
          </a:p>
        </p:txBody>
      </p:sp>
      <p:pic>
        <p:nvPicPr>
          <p:cNvPr id="7" name="Picture 6" descr="C:\Users\lebec\AppData\Local\Microsoft\Windows\INetCache\Content.Word\ImpWire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8123"/>
            <a:ext cx="2717863" cy="1064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3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Streched wire impedance Measurement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1"/>
                <a:ext cx="8403152" cy="4140461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mtClean="0">
                    <a:solidFill>
                      <a:srgbClr val="132577"/>
                    </a:solidFill>
                  </a:rPr>
                  <a:t>Equations of the wire impedance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Field along the wire: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r>
                  <a:rPr lang="en-US" b="0" smtClean="0">
                    <a:solidFill>
                      <a:schemeClr val="bg1">
                        <a:lumMod val="50000"/>
                      </a:schemeClr>
                    </a:solidFill>
                  </a:rPr>
                  <a:t>(considering only one field component, neglecting transverse field variations, neglecting dispersion)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Wire’s transverse position: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/>
                        </m:ra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/>
                                    </m:rad>
                                  </m:sup>
                                </m:sSup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/>
                                    </m:rad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/>
                        </m:rad>
                      </m:e>
                    </m:func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</m:oMath>
                </a14:m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en-US" b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400" b="0" smtClean="0">
                    <a:solidFill>
                      <a:schemeClr val="bg1">
                        <a:lumMod val="50000"/>
                      </a:schemeClr>
                    </a:solidFill>
                  </a:rPr>
                  <a:t>(see [Temnykh, NIMA, 1997] for the vibrating wire equations, [Le Bec, IMMW19, 2015]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b="0" smtClean="0">
                    <a:solidFill>
                      <a:schemeClr val="bg1">
                        <a:lumMod val="50000"/>
                      </a:schemeClr>
                    </a:solidFill>
                  </a:rPr>
                  <a:t> terms)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1"/>
                <a:ext cx="8403152" cy="4140461"/>
              </a:xfrm>
              <a:blipFill>
                <a:blip r:embed="rId2"/>
                <a:stretch>
                  <a:fillRect l="-1668" t="-3387" b="-10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IMMW21 – Grenoble –  24-28 JUNE 2019 – Gaël Le Bec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26968" y="3649588"/>
                <a:ext cx="31678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1400" smtClean="0">
                    <a:solidFill>
                      <a:schemeClr val="bg1">
                        <a:lumMod val="50000"/>
                      </a:schemeClr>
                    </a:solidFill>
                  </a:rPr>
                  <a:t> wire length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GB" sz="1400">
                    <a:solidFill>
                      <a:schemeClr val="bg1">
                        <a:lumMod val="50000"/>
                      </a:schemeClr>
                    </a:solidFill>
                  </a:rPr>
                  <a:t>wire </a:t>
                </a:r>
                <a:r>
                  <a:rPr lang="en-GB" sz="1400" smtClean="0">
                    <a:solidFill>
                      <a:schemeClr val="bg1">
                        <a:lumMod val="50000"/>
                      </a:schemeClr>
                    </a:solidFill>
                  </a:rPr>
                  <a:t>tension</a:t>
                </a:r>
                <a:endParaRPr lang="en-GB" sz="1400" i="1" smtClean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1400" smtClean="0">
                    <a:solidFill>
                      <a:schemeClr val="bg1">
                        <a:lumMod val="50000"/>
                      </a:schemeClr>
                    </a:solidFill>
                  </a:rPr>
                  <a:t> linear mass density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140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GB" sz="1400" smtClean="0">
                    <a:solidFill>
                      <a:schemeClr val="bg1">
                        <a:lumMod val="50000"/>
                      </a:schemeClr>
                    </a:solidFill>
                  </a:rPr>
                  <a:t>damping coef. x linear mass dens.</a:t>
                </a:r>
                <a:endParaRPr lang="en-GB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68" y="3649588"/>
                <a:ext cx="3167864" cy="954107"/>
              </a:xfrm>
              <a:prstGeom prst="rect">
                <a:avLst/>
              </a:prstGeom>
              <a:blipFill>
                <a:blip r:embed="rId3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843808" y="2213916"/>
            <a:ext cx="5459838" cy="1219648"/>
            <a:chOff x="2843808" y="2213916"/>
            <a:chExt cx="5459838" cy="1219648"/>
          </a:xfrm>
        </p:grpSpPr>
        <p:grpSp>
          <p:nvGrpSpPr>
            <p:cNvPr id="12" name="Group 11"/>
            <p:cNvGrpSpPr/>
            <p:nvPr/>
          </p:nvGrpSpPr>
          <p:grpSpPr>
            <a:xfrm>
              <a:off x="2843808" y="2220461"/>
              <a:ext cx="2808312" cy="1213103"/>
              <a:chOff x="2843808" y="2220461"/>
              <a:chExt cx="2808312" cy="121310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843808" y="2497460"/>
                <a:ext cx="2808312" cy="936104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627508" y="2220461"/>
                    <a:ext cx="7037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oMath>
                      </m:oMathPara>
                    </a14:m>
                    <a:endParaRPr lang="en-GB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508" y="2220461"/>
                    <a:ext cx="70371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034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5940152" y="2220461"/>
              <a:ext cx="1139158" cy="1213103"/>
              <a:chOff x="2843808" y="2220461"/>
              <a:chExt cx="3934107" cy="121310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843808" y="2497460"/>
                <a:ext cx="2808312" cy="936104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627507" y="2220461"/>
                    <a:ext cx="21504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en-GB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507" y="2220461"/>
                    <a:ext cx="215040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863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7380313" y="2213916"/>
              <a:ext cx="923333" cy="1219648"/>
              <a:chOff x="3128396" y="2213916"/>
              <a:chExt cx="1815443" cy="1219648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128396" y="2497460"/>
                <a:ext cx="1557391" cy="936104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694718" y="2213916"/>
                    <a:ext cx="12491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en-GB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4718" y="2213916"/>
                    <a:ext cx="1249121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692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311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975</Words>
  <Application>Microsoft Office PowerPoint</Application>
  <PresentationFormat>On-screen Show (16:10)</PresentationFormat>
  <Paragraphs>396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ITCOfficinaSans LT Book</vt:lpstr>
      <vt:lpstr>Wingdings</vt:lpstr>
      <vt:lpstr>wide-screen</vt:lpstr>
      <vt:lpstr>PowerPoint Presentation</vt:lpstr>
      <vt:lpstr>Outline</vt:lpstr>
      <vt:lpstr>Outline</vt:lpstr>
      <vt:lpstr>Streched wire impedance Measurement</vt:lpstr>
      <vt:lpstr>Streched wire impedance Measurement</vt:lpstr>
      <vt:lpstr>Streched wire impedance Measurement</vt:lpstr>
      <vt:lpstr>Streched wire impedance Measurement</vt:lpstr>
      <vt:lpstr>Streched wire impedance Measurement</vt:lpstr>
      <vt:lpstr>Streched wire impedance Measurement</vt:lpstr>
      <vt:lpstr>Streched wire impedance Measurement</vt:lpstr>
      <vt:lpstr>Streched wire impedance Measurement</vt:lpstr>
      <vt:lpstr>Streched wire impedance Measurement</vt:lpstr>
      <vt:lpstr>Streched wire impedance Measurement</vt:lpstr>
      <vt:lpstr>Outline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Stretched wire tomography</vt:lpstr>
      <vt:lpstr>Outline</vt:lpstr>
      <vt:lpstr>Conclusion</vt:lpstr>
      <vt:lpstr>Acknowledgments</vt:lpstr>
      <vt:lpstr>Many thanks for your attention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LE BEC Gael</cp:lastModifiedBy>
  <cp:revision>314</cp:revision>
  <dcterms:created xsi:type="dcterms:W3CDTF">2014-01-17T08:20:57Z</dcterms:created>
  <dcterms:modified xsi:type="dcterms:W3CDTF">2019-06-26T06:33:16Z</dcterms:modified>
</cp:coreProperties>
</file>