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2CAF-5644-4262-9923-89BAEA37B956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7069-3080-4146-9A73-3C3C7351A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6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2CAF-5644-4262-9923-89BAEA37B956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7069-3080-4146-9A73-3C3C7351A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3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2CAF-5644-4262-9923-89BAEA37B956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7069-3080-4146-9A73-3C3C7351A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98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2CAF-5644-4262-9923-89BAEA37B956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7069-3080-4146-9A73-3C3C7351A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94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2CAF-5644-4262-9923-89BAEA37B956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7069-3080-4146-9A73-3C3C7351A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2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2CAF-5644-4262-9923-89BAEA37B956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7069-3080-4146-9A73-3C3C7351A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44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2CAF-5644-4262-9923-89BAEA37B956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7069-3080-4146-9A73-3C3C7351A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62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2CAF-5644-4262-9923-89BAEA37B956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7069-3080-4146-9A73-3C3C7351A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8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2CAF-5644-4262-9923-89BAEA37B956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7069-3080-4146-9A73-3C3C7351A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0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2CAF-5644-4262-9923-89BAEA37B956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7069-3080-4146-9A73-3C3C7351A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7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2CAF-5644-4262-9923-89BAEA37B956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7069-3080-4146-9A73-3C3C7351A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2CAF-5644-4262-9923-89BAEA37B956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87069-3080-4146-9A73-3C3C7351A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9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HC-2585: Probing Shock Melting of Mo via Laser-Driven Compression Combined with EXAFS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ESRF: Richard Briggs</a:t>
            </a:r>
          </a:p>
          <a:p>
            <a:r>
              <a:rPr lang="en-US" dirty="0" smtClean="0"/>
              <a:t>University of Edinburgh: Prof. Malcolm McMahon</a:t>
            </a:r>
          </a:p>
          <a:p>
            <a:r>
              <a:rPr lang="en-US" dirty="0" smtClean="0"/>
              <a:t>LLNL: Ray Smith, Yuan Ping, Federica </a:t>
            </a:r>
            <a:r>
              <a:rPr lang="en-US" dirty="0" err="1" smtClean="0"/>
              <a:t>Coppari</a:t>
            </a:r>
            <a:r>
              <a:rPr lang="en-US" dirty="0" smtClean="0"/>
              <a:t>, Rip Collins, Jon </a:t>
            </a:r>
            <a:r>
              <a:rPr lang="en-US" dirty="0" err="1" smtClean="0"/>
              <a:t>Eggert</a:t>
            </a:r>
            <a:endParaRPr lang="en-GB" dirty="0"/>
          </a:p>
        </p:txBody>
      </p:sp>
      <p:pic>
        <p:nvPicPr>
          <p:cNvPr id="1026" name="Picture 2" descr="http://intranet.esrf.fr/files/live/sites/intranet/files/Directorate/CommunicationUnit/BrandGuidelines/logo%202014/screen/ESRF-Logo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9" y="125766"/>
            <a:ext cx="1143157" cy="124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5" y="0"/>
            <a:ext cx="10515600" cy="708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Scientific background: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8" y="708338"/>
            <a:ext cx="3825887" cy="3436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2755" y="750382"/>
            <a:ext cx="75083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Melting curve from LH-DAC &lt; 3500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Shock melting observed above 350 GPa and ~ 10,000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Abrupt change in sound velocity above 210 GPa (usually indicative of melting) and at 390 GPa from previous shock data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shock data (with XRD) and </a:t>
            </a:r>
            <a:r>
              <a:rPr lang="en-US" i="1" dirty="0" smtClean="0"/>
              <a:t>ab initio </a:t>
            </a:r>
            <a:r>
              <a:rPr lang="en-US" dirty="0" smtClean="0"/>
              <a:t>MD calculations now suggest no kink at 210 GPa, agree with a kink at 390 GPa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357" y="2781707"/>
            <a:ext cx="3418843" cy="3917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91" y="2823751"/>
            <a:ext cx="3447171" cy="3878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47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43" y="5071275"/>
            <a:ext cx="2319161" cy="1707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" b="4225"/>
          <a:stretch/>
        </p:blipFill>
        <p:spPr>
          <a:xfrm>
            <a:off x="91225" y="648578"/>
            <a:ext cx="6116392" cy="4404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20" y="4980168"/>
            <a:ext cx="6059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Steady shock? Would need </a:t>
            </a:r>
            <a:r>
              <a:rPr lang="en-US" dirty="0" err="1" smtClean="0"/>
              <a:t>Al|Mo|LiF</a:t>
            </a:r>
            <a:r>
              <a:rPr lang="en-US" dirty="0" smtClean="0"/>
              <a:t> shots with VISAR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release wave at the </a:t>
            </a:r>
            <a:r>
              <a:rPr lang="en-US" dirty="0" err="1" smtClean="0"/>
              <a:t>Mo|Window</a:t>
            </a:r>
            <a:r>
              <a:rPr lang="en-US" dirty="0" smtClean="0"/>
              <a:t> interface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LiF</a:t>
            </a:r>
            <a:r>
              <a:rPr lang="en-US" dirty="0" smtClean="0"/>
              <a:t>, C, CH, Al will all induce a large drop in 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Release wave will reduce pressure rapidly within the Mo; no confinement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779" y="2698163"/>
            <a:ext cx="234000" cy="468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372269" y="2326475"/>
            <a:ext cx="21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ns timing window*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2779" y="2698163"/>
            <a:ext cx="128790" cy="4680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310339" y="2698163"/>
            <a:ext cx="128790" cy="4680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80499" y="247290"/>
            <a:ext cx="5137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 | Mo | Al (for window demonstration)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87" y="0"/>
            <a:ext cx="4391696" cy="3944967"/>
          </a:xfrm>
          <a:prstGeom prst="rect">
            <a:avLst/>
          </a:prstGeom>
        </p:spPr>
      </p:pic>
      <p:sp>
        <p:nvSpPr>
          <p:cNvPr id="17" name="5-Point Star 16"/>
          <p:cNvSpPr/>
          <p:nvPr/>
        </p:nvSpPr>
        <p:spPr>
          <a:xfrm>
            <a:off x="9583025" y="1653629"/>
            <a:ext cx="527484" cy="53092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5-Point Star 17"/>
          <p:cNvSpPr/>
          <p:nvPr/>
        </p:nvSpPr>
        <p:spPr>
          <a:xfrm>
            <a:off x="8786286" y="2039959"/>
            <a:ext cx="197878" cy="20540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8496907" y="177333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&lt;10%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47668" y="1418486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&lt;90%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7924340" y="3081002"/>
            <a:ext cx="197878" cy="205406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634961" y="2814373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&lt;10%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2188" y="3855676"/>
            <a:ext cx="432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 amount of material either </a:t>
            </a:r>
            <a:r>
              <a:rPr lang="en-US" dirty="0" smtClean="0">
                <a:solidFill>
                  <a:srgbClr val="00B050"/>
                </a:solidFill>
              </a:rPr>
              <a:t>ambient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released to a lower pressure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4913" y="4536197"/>
            <a:ext cx="299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would XANES/EXAFS signal look like with &lt; 10 % material at different P?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b="3849"/>
          <a:stretch/>
        </p:blipFill>
        <p:spPr>
          <a:xfrm>
            <a:off x="6111079" y="568749"/>
            <a:ext cx="5689719" cy="4096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" b="4413"/>
          <a:stretch/>
        </p:blipFill>
        <p:spPr>
          <a:xfrm>
            <a:off x="207134" y="579549"/>
            <a:ext cx="5755783" cy="4135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54" y="4892896"/>
            <a:ext cx="4133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 layer would still result in a small release in the Mo, but much smaller P drop.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Reduced signal for XAS.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70597" y="2053838"/>
            <a:ext cx="219600" cy="61919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346512" y="1723143"/>
            <a:ext cx="21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ns timing window*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29411" y="1997962"/>
            <a:ext cx="216000" cy="61919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192448" y="1667267"/>
            <a:ext cx="21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ns timing window*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1248" y="2053838"/>
            <a:ext cx="164443" cy="619192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8745411" y="1998626"/>
            <a:ext cx="164443" cy="619192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687711" y="168639"/>
            <a:ext cx="2794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 | Mo | 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8624" y="168639"/>
            <a:ext cx="2794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 | Mo | Au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14" y="4683546"/>
            <a:ext cx="2469226" cy="18177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61" y="4382795"/>
            <a:ext cx="2755498" cy="2475205"/>
          </a:xfrm>
          <a:prstGeom prst="rect">
            <a:avLst/>
          </a:prstGeom>
        </p:spPr>
      </p:pic>
      <p:sp>
        <p:nvSpPr>
          <p:cNvPr id="20" name="5-Point Star 19"/>
          <p:cNvSpPr/>
          <p:nvPr/>
        </p:nvSpPr>
        <p:spPr>
          <a:xfrm>
            <a:off x="8895151" y="5493060"/>
            <a:ext cx="430317" cy="4331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8928718" y="5739608"/>
            <a:ext cx="89491" cy="9289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569242" y="5686027"/>
            <a:ext cx="4017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FF0000"/>
                </a:solidFill>
              </a:rPr>
              <a:t>&lt;10%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37931" y="5483044"/>
            <a:ext cx="74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&lt;90%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225" y="0"/>
            <a:ext cx="10515600" cy="708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P-T coverage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" y="553792"/>
            <a:ext cx="7054571" cy="633697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9909"/>
              </p:ext>
            </p:extLst>
          </p:nvPr>
        </p:nvGraphicFramePr>
        <p:xfrm>
          <a:off x="7827911" y="1004552"/>
          <a:ext cx="3580488" cy="1709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244"/>
                <a:gridCol w="1790244"/>
              </a:tblGrid>
              <a:tr h="3380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Laser</a:t>
                      </a:r>
                      <a:r>
                        <a:rPr lang="en-US" sz="1200" baseline="0" dirty="0" smtClean="0"/>
                        <a:t> intensity (TW/cm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Pressure (Mbar)</a:t>
                      </a:r>
                      <a:endParaRPr lang="en-US" sz="1200" dirty="0"/>
                    </a:p>
                  </a:txBody>
                  <a:tcPr/>
                </a:tc>
              </a:tr>
              <a:tr h="202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</a:t>
                      </a:r>
                      <a:endParaRPr lang="en-US" sz="1200" dirty="0"/>
                    </a:p>
                  </a:txBody>
                  <a:tcPr/>
                </a:tc>
              </a:tr>
              <a:tr h="202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</a:t>
                      </a:r>
                      <a:endParaRPr lang="en-US" sz="1200" dirty="0"/>
                    </a:p>
                  </a:txBody>
                  <a:tcPr/>
                </a:tc>
              </a:tr>
              <a:tr h="202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0.95</a:t>
                      </a:r>
                      <a:endParaRPr lang="en-US" sz="1200" dirty="0"/>
                    </a:p>
                  </a:txBody>
                  <a:tcPr/>
                </a:tc>
              </a:tr>
              <a:tr h="202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</a:t>
                      </a:r>
                      <a:endParaRPr lang="en-US" sz="1200" dirty="0"/>
                    </a:p>
                  </a:txBody>
                  <a:tcPr/>
                </a:tc>
              </a:tr>
              <a:tr h="202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86786" y="600945"/>
            <a:ext cx="217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 µm (phase plate)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87896"/>
              </p:ext>
            </p:extLst>
          </p:nvPr>
        </p:nvGraphicFramePr>
        <p:xfrm>
          <a:off x="7811860" y="3349502"/>
          <a:ext cx="3580488" cy="886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244"/>
                <a:gridCol w="1790244"/>
              </a:tblGrid>
              <a:tr h="3380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Laser</a:t>
                      </a:r>
                      <a:r>
                        <a:rPr lang="en-US" sz="1200" baseline="0" dirty="0" smtClean="0"/>
                        <a:t> intensity (TW/cm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Pressure (Mbar)</a:t>
                      </a:r>
                      <a:endParaRPr lang="en-US" sz="1200" dirty="0"/>
                    </a:p>
                  </a:txBody>
                  <a:tcPr/>
                </a:tc>
              </a:tr>
              <a:tr h="202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 (~ 35 J)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202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 (~ 16 J)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93461" y="2883303"/>
            <a:ext cx="227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 µm focused beam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30475" y="309093"/>
            <a:ext cx="299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30 um CH + Al Flash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84145" y="4778061"/>
            <a:ext cx="309093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554116" y="4235003"/>
            <a:ext cx="309093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992450" y="3773791"/>
            <a:ext cx="309093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494726" y="3265076"/>
            <a:ext cx="309093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318197" y="5112912"/>
            <a:ext cx="309093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930461" y="2733118"/>
            <a:ext cx="309093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625920" y="2240923"/>
            <a:ext cx="309093" cy="33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1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" y="553792"/>
            <a:ext cx="7054571" cy="633697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9909"/>
              </p:ext>
            </p:extLst>
          </p:nvPr>
        </p:nvGraphicFramePr>
        <p:xfrm>
          <a:off x="7827911" y="1004552"/>
          <a:ext cx="3580488" cy="1709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244"/>
                <a:gridCol w="1790244"/>
              </a:tblGrid>
              <a:tr h="3380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Laser</a:t>
                      </a:r>
                      <a:r>
                        <a:rPr lang="en-US" sz="1200" baseline="0" dirty="0" smtClean="0"/>
                        <a:t> intensity (TW/cm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Pressure (Mbar)</a:t>
                      </a:r>
                      <a:endParaRPr lang="en-US" sz="1200" dirty="0"/>
                    </a:p>
                  </a:txBody>
                  <a:tcPr/>
                </a:tc>
              </a:tr>
              <a:tr h="202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</a:t>
                      </a:r>
                      <a:endParaRPr lang="en-US" sz="1200" dirty="0"/>
                    </a:p>
                  </a:txBody>
                  <a:tcPr/>
                </a:tc>
              </a:tr>
              <a:tr h="202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</a:t>
                      </a:r>
                      <a:endParaRPr lang="en-US" sz="1200" dirty="0"/>
                    </a:p>
                  </a:txBody>
                  <a:tcPr/>
                </a:tc>
              </a:tr>
              <a:tr h="202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0.95</a:t>
                      </a:r>
                      <a:endParaRPr lang="en-US" sz="1200" dirty="0"/>
                    </a:p>
                  </a:txBody>
                  <a:tcPr/>
                </a:tc>
              </a:tr>
              <a:tr h="202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</a:t>
                      </a:r>
                      <a:endParaRPr lang="en-US" sz="1200" dirty="0"/>
                    </a:p>
                  </a:txBody>
                  <a:tcPr/>
                </a:tc>
              </a:tr>
              <a:tr h="202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86786" y="600945"/>
            <a:ext cx="217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 µm (phase plate)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87896"/>
              </p:ext>
            </p:extLst>
          </p:nvPr>
        </p:nvGraphicFramePr>
        <p:xfrm>
          <a:off x="7811860" y="3349502"/>
          <a:ext cx="3580488" cy="886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244"/>
                <a:gridCol w="1790244"/>
              </a:tblGrid>
              <a:tr h="3380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Laser</a:t>
                      </a:r>
                      <a:r>
                        <a:rPr lang="en-US" sz="1200" baseline="0" dirty="0" smtClean="0"/>
                        <a:t> intensity (TW/cm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Pressure (Mbar)</a:t>
                      </a:r>
                      <a:endParaRPr lang="en-US" sz="1200" dirty="0"/>
                    </a:p>
                  </a:txBody>
                  <a:tcPr/>
                </a:tc>
              </a:tr>
              <a:tr h="202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 (~ 35 J)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202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 (~ 16 J)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93461" y="2883303"/>
            <a:ext cx="227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 µm focused beam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30475" y="309093"/>
            <a:ext cx="299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30 um CH + Al Flash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84145" y="4778061"/>
            <a:ext cx="309093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554116" y="4235003"/>
            <a:ext cx="309093" cy="3348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92450" y="3773791"/>
            <a:ext cx="309093" cy="3348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94726" y="3265076"/>
            <a:ext cx="309093" cy="3348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18197" y="5112912"/>
            <a:ext cx="309093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930461" y="2733118"/>
            <a:ext cx="309093" cy="3348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25920" y="2240923"/>
            <a:ext cx="309093" cy="33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1225" y="0"/>
            <a:ext cx="10515600" cy="708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P-T coverage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441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370</Words>
  <Application>Microsoft Macintosh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HC-2585: Probing Shock Melting of Mo via Laser-Driven Compression Combined with EXAFS</vt:lpstr>
      <vt:lpstr>Scientific background:</vt:lpstr>
      <vt:lpstr>PowerPoint Presentation</vt:lpstr>
      <vt:lpstr>PowerPoint Presentation</vt:lpstr>
      <vt:lpstr>P-T coverage</vt:lpstr>
      <vt:lpstr>P-T coverage</vt:lpstr>
    </vt:vector>
  </TitlesOfParts>
  <Company>ESRF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 compression of molybdenum to 5 Mbar</dc:title>
  <dc:creator>BRIGGS Richard</dc:creator>
  <cp:lastModifiedBy>BRIGGS Richard</cp:lastModifiedBy>
  <cp:revision>19</cp:revision>
  <dcterms:created xsi:type="dcterms:W3CDTF">2016-01-18T10:59:13Z</dcterms:created>
  <dcterms:modified xsi:type="dcterms:W3CDTF">2016-02-08T08:16:02Z</dcterms:modified>
</cp:coreProperties>
</file>