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6"/>
  </p:notesMasterIdLst>
  <p:sldIdLst>
    <p:sldId id="256" r:id="rId2"/>
    <p:sldId id="257" r:id="rId3"/>
    <p:sldId id="285" r:id="rId4"/>
    <p:sldId id="286" r:id="rId5"/>
  </p:sldIdLst>
  <p:sldSz cx="9144000" cy="6858000" type="screen4x3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703"/>
    <a:srgbClr val="800000"/>
    <a:srgbClr val="132577"/>
    <a:srgbClr val="F4F4F4"/>
    <a:srgbClr val="D1D2D4"/>
    <a:srgbClr val="B7B9BA"/>
    <a:srgbClr val="AF007C"/>
    <a:srgbClr val="0098D4"/>
    <a:srgbClr val="51A026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1272" y="72"/>
      </p:cViewPr>
      <p:guideLst>
        <p:guide orient="horz" pos="2160"/>
        <p:guide orient="horz" pos="346"/>
        <p:guide orient="horz" pos="3974"/>
        <p:guide orient="horz" pos="1026"/>
        <p:guide pos="2880"/>
        <p:guide pos="521"/>
        <p:guide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20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19/01/2016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1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my name is Olivier </a:t>
            </a:r>
            <a:r>
              <a:rPr lang="en-US" dirty="0" err="1" smtClean="0"/>
              <a:t>Mathon</a:t>
            </a:r>
            <a:r>
              <a:rPr lang="en-US" dirty="0" smtClean="0"/>
              <a:t>. I am working at the European Synchrotron Facility and I originally proposed a talk </a:t>
            </a:r>
            <a:r>
              <a:rPr lang="en-US" dirty="0" err="1" smtClean="0"/>
              <a:t>entiteled</a:t>
            </a:r>
            <a:r>
              <a:rPr lang="en-US" dirty="0" smtClean="0"/>
              <a:t> X-ray Absorption under Extremes. Extremes means extreme conditions of Pressure Temperature and magnetic field. But as I am in a session dedicated to “time resolved methods”, I am  going to slightly change my proposal and to talk about XAS under extremes…. Using time resolved techniques….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17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logo_cou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2000" y="1990800"/>
            <a:ext cx="7200000" cy="2880000"/>
          </a:xfrm>
          <a:prstGeom prst="rect">
            <a:avLst/>
          </a:prstGeom>
        </p:spPr>
      </p:pic>
      <p:pic>
        <p:nvPicPr>
          <p:cNvPr id="3" name="Image 14" descr="logo_couv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2000" y="1990800"/>
            <a:ext cx="7200000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3351600" y="1098000"/>
            <a:ext cx="5612400" cy="3564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1098000"/>
            <a:ext cx="2574000" cy="3564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XAS under extremes l SRI2015 – New-York – 10/07/2015 l O. Mathon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727688" y="764704"/>
            <a:ext cx="8236800" cy="54000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XAS under extremes l SRI2015 – New-York – 10/07/2015 l O. Mathon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XAS under extremes l SRI2015 – New-York – 10/07/2015 l O. Mathon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5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ESRF COLOUR PALETTE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XAS under extremes l SRI2015 – New-York – 10/07/2015 l O. Mathon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751223" y="1016732"/>
            <a:ext cx="6421177" cy="4780955"/>
            <a:chOff x="977503" y="761588"/>
            <a:chExt cx="6421177" cy="4780955"/>
          </a:xfrm>
        </p:grpSpPr>
        <p:sp>
          <p:nvSpPr>
            <p:cNvPr id="6" name="Oval 5"/>
            <p:cNvSpPr/>
            <p:nvPr/>
          </p:nvSpPr>
          <p:spPr>
            <a:xfrm>
              <a:off x="2803893" y="1812730"/>
              <a:ext cx="2628292" cy="26282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175956" y="1016392"/>
              <a:ext cx="576404" cy="576404"/>
            </a:xfrm>
            <a:prstGeom prst="ellipse">
              <a:avLst/>
            </a:prstGeom>
            <a:solidFill>
              <a:srgbClr val="ED77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5003708" y="1393465"/>
              <a:ext cx="576404" cy="576404"/>
            </a:xfrm>
            <a:prstGeom prst="ellipse">
              <a:avLst/>
            </a:prstGeom>
            <a:solidFill>
              <a:srgbClr val="F4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5507764" y="1980062"/>
              <a:ext cx="576404" cy="576404"/>
            </a:xfrm>
            <a:prstGeom prst="ellipse">
              <a:avLst/>
            </a:prstGeom>
            <a:solidFill>
              <a:srgbClr val="FF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688124" y="2740535"/>
              <a:ext cx="576404" cy="576404"/>
            </a:xfrm>
            <a:prstGeom prst="ellipse">
              <a:avLst/>
            </a:prstGeom>
            <a:solidFill>
              <a:srgbClr val="51A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580282" y="3501008"/>
              <a:ext cx="576404" cy="576404"/>
            </a:xfrm>
            <a:prstGeom prst="ellipse">
              <a:avLst/>
            </a:prstGeom>
            <a:solidFill>
              <a:srgbClr val="00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064" y="4169035"/>
              <a:ext cx="576404" cy="576404"/>
            </a:xfrm>
            <a:prstGeom prst="ellipse">
              <a:avLst/>
            </a:prstGeom>
            <a:solidFill>
              <a:srgbClr val="AF00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367594" y="1709154"/>
              <a:ext cx="576404" cy="576404"/>
            </a:xfrm>
            <a:prstGeom prst="ellipse">
              <a:avLst/>
            </a:prstGeom>
            <a:solidFill>
              <a:srgbClr val="13257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2079392" y="2433493"/>
              <a:ext cx="576404" cy="576404"/>
            </a:xfrm>
            <a:prstGeom prst="ellipse">
              <a:avLst/>
            </a:prstGeom>
            <a:solidFill>
              <a:srgbClr val="132577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491370" y="4689140"/>
              <a:ext cx="576404" cy="576404"/>
            </a:xfrm>
            <a:prstGeom prst="ellipse">
              <a:avLst/>
            </a:prstGeom>
            <a:solidFill>
              <a:srgbClr val="B7B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2706262" y="4329100"/>
              <a:ext cx="576404" cy="576404"/>
            </a:xfrm>
            <a:prstGeom prst="ellipse">
              <a:avLst/>
            </a:prstGeom>
            <a:solidFill>
              <a:srgbClr val="D1D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2113415" y="3746995"/>
              <a:ext cx="576404" cy="576404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45461" y="3053707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solidFill>
                    <a:schemeClr val="bg1"/>
                  </a:solidFill>
                </a:rPr>
                <a:t>R019G037B119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39537" y="761588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R237G119B003</a:t>
              </a:r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73712" y="116293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R244G163B000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5966" y="1756869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R255G221B000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4168" y="257054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R081G160B038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4168" y="3409385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R000G152B212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7172" y="4159448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R175G000B124</a:t>
              </a:r>
              <a:endParaRPr lang="en-GB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12568" y="1497250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ESRF </a:t>
              </a:r>
              <a:r>
                <a:rPr lang="fr-FR" sz="1200" dirty="0" err="1" smtClean="0"/>
                <a:t>blue</a:t>
              </a:r>
              <a:r>
                <a:rPr lang="fr-FR" sz="1200" dirty="0" smtClean="0"/>
                <a:t> 75%</a:t>
              </a:r>
              <a:endParaRPr lang="en-GB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7503" y="227946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ESRF </a:t>
              </a:r>
              <a:r>
                <a:rPr lang="fr-FR" sz="1200" dirty="0" err="1" smtClean="0"/>
                <a:t>blue</a:t>
              </a:r>
              <a:r>
                <a:rPr lang="fr-FR" sz="1200" dirty="0" smtClean="0"/>
                <a:t> 50%</a:t>
              </a:r>
              <a:endParaRPr lang="en-GB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78263" y="5265544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R183G185B186</a:t>
              </a:r>
              <a:endParaRPr lang="en-GB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68154" y="4899336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R209G210B212</a:t>
              </a:r>
              <a:endParaRPr lang="en-GB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38010" y="431192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R244G244B244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485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_tex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4000" y="6210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fr-FR" dirty="0" smtClean="0"/>
              <a:t>CLICK TO MODIFY THE STYLE OF THE 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764704"/>
            <a:ext cx="8236800" cy="54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modify</a:t>
            </a:r>
            <a:r>
              <a:rPr lang="fr-FR" dirty="0" smtClean="0"/>
              <a:t> </a:t>
            </a:r>
            <a:r>
              <a:rPr lang="fr-FR" dirty="0" err="1" smtClean="0"/>
              <a:t>attributes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719572" y="6483349"/>
            <a:ext cx="6120000" cy="21248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XAS under extremes l SRI2015 – New-York – 10/07/2015 l O. Mathon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79512" y="6483438"/>
            <a:ext cx="413559" cy="212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8" descr="logo_tex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4000" y="6210000"/>
            <a:ext cx="1975944" cy="64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accent6"/>
        </a:buClr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113" userDrawn="1">
          <p15:clr>
            <a:srgbClr val="F26B43"/>
          </p15:clr>
        </p15:guide>
        <p15:guide id="3" orient="horz" pos="482" userDrawn="1">
          <p15:clr>
            <a:srgbClr val="F26B43"/>
          </p15:clr>
        </p15:guide>
        <p15:guide id="4" pos="453" userDrawn="1">
          <p15:clr>
            <a:srgbClr val="F26B43"/>
          </p15:clr>
        </p15:guide>
        <p15:guide id="5" pos="56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4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600" y="1484784"/>
            <a:ext cx="5612400" cy="3564000"/>
          </a:xfrm>
        </p:spPr>
        <p:txBody>
          <a:bodyPr/>
          <a:lstStyle/>
          <a:p>
            <a:pPr algn="ctr"/>
            <a:r>
              <a:rPr lang="en-US" dirty="0"/>
              <a:t>Investigation of local structure of laser </a:t>
            </a:r>
            <a:r>
              <a:rPr lang="en-US" dirty="0" smtClean="0"/>
              <a:t>shocked GeO</a:t>
            </a:r>
            <a:r>
              <a:rPr lang="en-US" baseline="-25000" dirty="0" smtClean="0"/>
              <a:t>2</a:t>
            </a:r>
          </a:p>
          <a:p>
            <a:pPr algn="ctr"/>
            <a:endParaRPr lang="en-GB" b="0" baseline="-25000" dirty="0"/>
          </a:p>
          <a:p>
            <a:pPr algn="ctr"/>
            <a:endParaRPr lang="en-GB" b="0" baseline="-25000" dirty="0" smtClean="0"/>
          </a:p>
          <a:p>
            <a:pPr algn="ctr"/>
            <a:endParaRPr lang="en-US" baseline="-25000" dirty="0" smtClean="0"/>
          </a:p>
        </p:txBody>
      </p:sp>
      <p:pic>
        <p:nvPicPr>
          <p:cNvPr id="7" name="Picture Placeholder 6" descr="ESRF AERIAL VIEWS_MOREL_MAY 2015_LR_03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l="25990" r="25990"/>
          <a:stretch>
            <a:fillRect/>
          </a:stretch>
        </p:blipFill>
        <p:spPr>
          <a:xfrm>
            <a:off x="727200" y="1484784"/>
            <a:ext cx="2574000" cy="3564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/>
          <a:srcRect r="72088"/>
          <a:stretch/>
        </p:blipFill>
        <p:spPr>
          <a:xfrm>
            <a:off x="5303818" y="3222862"/>
            <a:ext cx="833214" cy="8459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0296" y="3266784"/>
            <a:ext cx="912243" cy="72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273050" y="338835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CELIA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8000" y="3811576"/>
            <a:ext cx="402683" cy="3537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34740" y="3811576"/>
            <a:ext cx="457740" cy="3537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4248" y="3811576"/>
            <a:ext cx="1171575" cy="3619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33400" y="4173526"/>
            <a:ext cx="13981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GB" sz="1400" dirty="0" err="1" smtClean="0">
                <a:solidFill>
                  <a:schemeClr val="bg1"/>
                </a:solidFill>
              </a:rPr>
              <a:t>Benuzzi</a:t>
            </a:r>
            <a:endParaRPr lang="en-GB" sz="1400" dirty="0" smtClean="0">
              <a:solidFill>
                <a:schemeClr val="bg1"/>
              </a:solidFill>
            </a:endParaRPr>
          </a:p>
          <a:p>
            <a:pPr marL="342900" indent="-342900">
              <a:buAutoNum type="alphaUcPeriod"/>
            </a:pPr>
            <a:r>
              <a:rPr lang="en-GB" sz="1400" dirty="0" smtClean="0">
                <a:solidFill>
                  <a:schemeClr val="bg1"/>
                </a:solidFill>
              </a:rPr>
              <a:t>T. Vinci</a:t>
            </a:r>
          </a:p>
          <a:p>
            <a:pPr marL="342900" indent="-342900">
              <a:buAutoNum type="alphaUcPeriod"/>
            </a:pPr>
            <a:r>
              <a:rPr lang="en-GB" sz="1400" dirty="0" smtClean="0">
                <a:solidFill>
                  <a:schemeClr val="bg1"/>
                </a:solidFill>
              </a:rPr>
              <a:t>A. </a:t>
            </a:r>
            <a:r>
              <a:rPr lang="en-GB" sz="1400" dirty="0" err="1" smtClean="0">
                <a:solidFill>
                  <a:schemeClr val="bg1"/>
                </a:solidFill>
              </a:rPr>
              <a:t>Ravasio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74001" y="4189124"/>
            <a:ext cx="11817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R. </a:t>
            </a:r>
            <a:r>
              <a:rPr lang="en-GB" sz="1400" dirty="0" err="1" smtClean="0">
                <a:solidFill>
                  <a:schemeClr val="bg1"/>
                </a:solidFill>
              </a:rPr>
              <a:t>Torchio</a:t>
            </a:r>
            <a:endParaRPr lang="en-GB" sz="1400" dirty="0" smtClean="0">
              <a:solidFill>
                <a:schemeClr val="bg1"/>
              </a:solidFill>
            </a:endParaRPr>
          </a:p>
          <a:p>
            <a:r>
              <a:rPr lang="en-GB" sz="1400" dirty="0">
                <a:solidFill>
                  <a:schemeClr val="bg1"/>
                </a:solidFill>
              </a:rPr>
              <a:t>O. </a:t>
            </a:r>
            <a:r>
              <a:rPr lang="en-GB" sz="1400" dirty="0" err="1">
                <a:solidFill>
                  <a:schemeClr val="bg1"/>
                </a:solidFill>
              </a:rPr>
              <a:t>Mathon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S. </a:t>
            </a:r>
            <a:r>
              <a:rPr lang="en-GB" sz="1400" dirty="0" err="1" smtClean="0">
                <a:solidFill>
                  <a:schemeClr val="bg1"/>
                </a:solidFill>
              </a:rPr>
              <a:t>Pascarelli</a:t>
            </a:r>
            <a:endParaRPr lang="en-GB" sz="14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0272" y="4542858"/>
            <a:ext cx="1080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F. </a:t>
            </a:r>
            <a:r>
              <a:rPr lang="en-GB" sz="1400" dirty="0" err="1" smtClean="0">
                <a:solidFill>
                  <a:schemeClr val="bg1"/>
                </a:solidFill>
              </a:rPr>
              <a:t>Dorchies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scientific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grpSp>
        <p:nvGrpSpPr>
          <p:cNvPr id="6" name="Group 5"/>
          <p:cNvGrpSpPr/>
          <p:nvPr/>
        </p:nvGrpSpPr>
        <p:grpSpPr>
          <a:xfrm>
            <a:off x="178687" y="3380705"/>
            <a:ext cx="3736889" cy="2776403"/>
            <a:chOff x="2624382" y="1273158"/>
            <a:chExt cx="5981700" cy="41052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24382" y="1273158"/>
              <a:ext cx="5981700" cy="4105275"/>
            </a:xfrm>
            <a:prstGeom prst="rect">
              <a:avLst/>
            </a:prstGeom>
          </p:spPr>
        </p:pic>
        <p:sp>
          <p:nvSpPr>
            <p:cNvPr id="8" name="Freeform 7"/>
            <p:cNvSpPr/>
            <p:nvPr/>
          </p:nvSpPr>
          <p:spPr>
            <a:xfrm>
              <a:off x="3497344" y="3185742"/>
              <a:ext cx="4788817" cy="1706769"/>
            </a:xfrm>
            <a:custGeom>
              <a:avLst/>
              <a:gdLst>
                <a:gd name="connsiteX0" fmla="*/ 0 w 4788817"/>
                <a:gd name="connsiteY0" fmla="*/ 1706769 h 1706769"/>
                <a:gd name="connsiteX1" fmla="*/ 47134 w 4788817"/>
                <a:gd name="connsiteY1" fmla="*/ 1697343 h 1706769"/>
                <a:gd name="connsiteX2" fmla="*/ 179110 w 4788817"/>
                <a:gd name="connsiteY2" fmla="*/ 1659635 h 1706769"/>
                <a:gd name="connsiteX3" fmla="*/ 226244 w 4788817"/>
                <a:gd name="connsiteY3" fmla="*/ 1650209 h 1706769"/>
                <a:gd name="connsiteX4" fmla="*/ 292231 w 4788817"/>
                <a:gd name="connsiteY4" fmla="*/ 1640782 h 1706769"/>
                <a:gd name="connsiteX5" fmla="*/ 329938 w 4788817"/>
                <a:gd name="connsiteY5" fmla="*/ 1631355 h 1706769"/>
                <a:gd name="connsiteX6" fmla="*/ 395926 w 4788817"/>
                <a:gd name="connsiteY6" fmla="*/ 1621928 h 1706769"/>
                <a:gd name="connsiteX7" fmla="*/ 452487 w 4788817"/>
                <a:gd name="connsiteY7" fmla="*/ 1603074 h 1706769"/>
                <a:gd name="connsiteX8" fmla="*/ 490194 w 4788817"/>
                <a:gd name="connsiteY8" fmla="*/ 1593648 h 1706769"/>
                <a:gd name="connsiteX9" fmla="*/ 546755 w 4788817"/>
                <a:gd name="connsiteY9" fmla="*/ 1574794 h 1706769"/>
                <a:gd name="connsiteX10" fmla="*/ 575035 w 4788817"/>
                <a:gd name="connsiteY10" fmla="*/ 1565367 h 1706769"/>
                <a:gd name="connsiteX11" fmla="*/ 650450 w 4788817"/>
                <a:gd name="connsiteY11" fmla="*/ 1546514 h 1706769"/>
                <a:gd name="connsiteX12" fmla="*/ 688157 w 4788817"/>
                <a:gd name="connsiteY12" fmla="*/ 1537087 h 1706769"/>
                <a:gd name="connsiteX13" fmla="*/ 782425 w 4788817"/>
                <a:gd name="connsiteY13" fmla="*/ 1518233 h 1706769"/>
                <a:gd name="connsiteX14" fmla="*/ 838986 w 4788817"/>
                <a:gd name="connsiteY14" fmla="*/ 1508806 h 1706769"/>
                <a:gd name="connsiteX15" fmla="*/ 904974 w 4788817"/>
                <a:gd name="connsiteY15" fmla="*/ 1489953 h 1706769"/>
                <a:gd name="connsiteX16" fmla="*/ 999242 w 4788817"/>
                <a:gd name="connsiteY16" fmla="*/ 1471099 h 1706769"/>
                <a:gd name="connsiteX17" fmla="*/ 1074656 w 4788817"/>
                <a:gd name="connsiteY17" fmla="*/ 1461672 h 1706769"/>
                <a:gd name="connsiteX18" fmla="*/ 1187778 w 4788817"/>
                <a:gd name="connsiteY18" fmla="*/ 1433392 h 1706769"/>
                <a:gd name="connsiteX19" fmla="*/ 1225485 w 4788817"/>
                <a:gd name="connsiteY19" fmla="*/ 1423965 h 1706769"/>
                <a:gd name="connsiteX20" fmla="*/ 1272619 w 4788817"/>
                <a:gd name="connsiteY20" fmla="*/ 1405112 h 1706769"/>
                <a:gd name="connsiteX21" fmla="*/ 1329180 w 4788817"/>
                <a:gd name="connsiteY21" fmla="*/ 1395685 h 1706769"/>
                <a:gd name="connsiteX22" fmla="*/ 1376314 w 4788817"/>
                <a:gd name="connsiteY22" fmla="*/ 1386258 h 1706769"/>
                <a:gd name="connsiteX23" fmla="*/ 1404594 w 4788817"/>
                <a:gd name="connsiteY23" fmla="*/ 1376831 h 1706769"/>
                <a:gd name="connsiteX24" fmla="*/ 1480009 w 4788817"/>
                <a:gd name="connsiteY24" fmla="*/ 1367404 h 1706769"/>
                <a:gd name="connsiteX25" fmla="*/ 1536569 w 4788817"/>
                <a:gd name="connsiteY25" fmla="*/ 1348551 h 1706769"/>
                <a:gd name="connsiteX26" fmla="*/ 1564850 w 4788817"/>
                <a:gd name="connsiteY26" fmla="*/ 1339124 h 1706769"/>
                <a:gd name="connsiteX27" fmla="*/ 1630837 w 4788817"/>
                <a:gd name="connsiteY27" fmla="*/ 1329697 h 1706769"/>
                <a:gd name="connsiteX28" fmla="*/ 1659118 w 4788817"/>
                <a:gd name="connsiteY28" fmla="*/ 1320270 h 1706769"/>
                <a:gd name="connsiteX29" fmla="*/ 1762813 w 4788817"/>
                <a:gd name="connsiteY29" fmla="*/ 1301417 h 1706769"/>
                <a:gd name="connsiteX30" fmla="*/ 1828800 w 4788817"/>
                <a:gd name="connsiteY30" fmla="*/ 1282563 h 1706769"/>
                <a:gd name="connsiteX31" fmla="*/ 1913642 w 4788817"/>
                <a:gd name="connsiteY31" fmla="*/ 1273136 h 1706769"/>
                <a:gd name="connsiteX32" fmla="*/ 1951349 w 4788817"/>
                <a:gd name="connsiteY32" fmla="*/ 1263710 h 1706769"/>
                <a:gd name="connsiteX33" fmla="*/ 1998483 w 4788817"/>
                <a:gd name="connsiteY33" fmla="*/ 1254283 h 1706769"/>
                <a:gd name="connsiteX34" fmla="*/ 2026763 w 4788817"/>
                <a:gd name="connsiteY34" fmla="*/ 1244856 h 1706769"/>
                <a:gd name="connsiteX35" fmla="*/ 2064470 w 4788817"/>
                <a:gd name="connsiteY35" fmla="*/ 1235429 h 1706769"/>
                <a:gd name="connsiteX36" fmla="*/ 2121031 w 4788817"/>
                <a:gd name="connsiteY36" fmla="*/ 1207149 h 1706769"/>
                <a:gd name="connsiteX37" fmla="*/ 2168165 w 4788817"/>
                <a:gd name="connsiteY37" fmla="*/ 1188295 h 1706769"/>
                <a:gd name="connsiteX38" fmla="*/ 2224726 w 4788817"/>
                <a:gd name="connsiteY38" fmla="*/ 1178868 h 1706769"/>
                <a:gd name="connsiteX39" fmla="*/ 2262433 w 4788817"/>
                <a:gd name="connsiteY39" fmla="*/ 1160015 h 1706769"/>
                <a:gd name="connsiteX40" fmla="*/ 2318994 w 4788817"/>
                <a:gd name="connsiteY40" fmla="*/ 1141161 h 1706769"/>
                <a:gd name="connsiteX41" fmla="*/ 2347275 w 4788817"/>
                <a:gd name="connsiteY41" fmla="*/ 1122307 h 1706769"/>
                <a:gd name="connsiteX42" fmla="*/ 2403835 w 4788817"/>
                <a:gd name="connsiteY42" fmla="*/ 1103454 h 1706769"/>
                <a:gd name="connsiteX43" fmla="*/ 2432116 w 4788817"/>
                <a:gd name="connsiteY43" fmla="*/ 1094027 h 1706769"/>
                <a:gd name="connsiteX44" fmla="*/ 2516957 w 4788817"/>
                <a:gd name="connsiteY44" fmla="*/ 1065747 h 1706769"/>
                <a:gd name="connsiteX45" fmla="*/ 2545237 w 4788817"/>
                <a:gd name="connsiteY45" fmla="*/ 1056320 h 1706769"/>
                <a:gd name="connsiteX46" fmla="*/ 2630079 w 4788817"/>
                <a:gd name="connsiteY46" fmla="*/ 1018613 h 1706769"/>
                <a:gd name="connsiteX47" fmla="*/ 2677213 w 4788817"/>
                <a:gd name="connsiteY47" fmla="*/ 999759 h 1706769"/>
                <a:gd name="connsiteX48" fmla="*/ 2743200 w 4788817"/>
                <a:gd name="connsiteY48" fmla="*/ 971479 h 1706769"/>
                <a:gd name="connsiteX49" fmla="*/ 2799761 w 4788817"/>
                <a:gd name="connsiteY49" fmla="*/ 943198 h 1706769"/>
                <a:gd name="connsiteX50" fmla="*/ 2828042 w 4788817"/>
                <a:gd name="connsiteY50" fmla="*/ 924345 h 1706769"/>
                <a:gd name="connsiteX51" fmla="*/ 2884602 w 4788817"/>
                <a:gd name="connsiteY51" fmla="*/ 905491 h 1706769"/>
                <a:gd name="connsiteX52" fmla="*/ 2912883 w 4788817"/>
                <a:gd name="connsiteY52" fmla="*/ 896064 h 1706769"/>
                <a:gd name="connsiteX53" fmla="*/ 2950590 w 4788817"/>
                <a:gd name="connsiteY53" fmla="*/ 877211 h 1706769"/>
                <a:gd name="connsiteX54" fmla="*/ 2988297 w 4788817"/>
                <a:gd name="connsiteY54" fmla="*/ 867784 h 1706769"/>
                <a:gd name="connsiteX55" fmla="*/ 3054285 w 4788817"/>
                <a:gd name="connsiteY55" fmla="*/ 830077 h 1706769"/>
                <a:gd name="connsiteX56" fmla="*/ 3129699 w 4788817"/>
                <a:gd name="connsiteY56" fmla="*/ 801796 h 1706769"/>
                <a:gd name="connsiteX57" fmla="*/ 3176833 w 4788817"/>
                <a:gd name="connsiteY57" fmla="*/ 773516 h 1706769"/>
                <a:gd name="connsiteX58" fmla="*/ 3233394 w 4788817"/>
                <a:gd name="connsiteY58" fmla="*/ 754662 h 1706769"/>
                <a:gd name="connsiteX59" fmla="*/ 3280528 w 4788817"/>
                <a:gd name="connsiteY59" fmla="*/ 735809 h 1706769"/>
                <a:gd name="connsiteX60" fmla="*/ 3318235 w 4788817"/>
                <a:gd name="connsiteY60" fmla="*/ 716955 h 1706769"/>
                <a:gd name="connsiteX61" fmla="*/ 3365369 w 4788817"/>
                <a:gd name="connsiteY61" fmla="*/ 688674 h 1706769"/>
                <a:gd name="connsiteX62" fmla="*/ 3459637 w 4788817"/>
                <a:gd name="connsiteY62" fmla="*/ 650967 h 1706769"/>
                <a:gd name="connsiteX63" fmla="*/ 3525625 w 4788817"/>
                <a:gd name="connsiteY63" fmla="*/ 613260 h 1706769"/>
                <a:gd name="connsiteX64" fmla="*/ 3563332 w 4788817"/>
                <a:gd name="connsiteY64" fmla="*/ 584980 h 1706769"/>
                <a:gd name="connsiteX65" fmla="*/ 3610466 w 4788817"/>
                <a:gd name="connsiteY65" fmla="*/ 566126 h 1706769"/>
                <a:gd name="connsiteX66" fmla="*/ 3667027 w 4788817"/>
                <a:gd name="connsiteY66" fmla="*/ 537846 h 1706769"/>
                <a:gd name="connsiteX67" fmla="*/ 3714161 w 4788817"/>
                <a:gd name="connsiteY67" fmla="*/ 509565 h 1706769"/>
                <a:gd name="connsiteX68" fmla="*/ 3742442 w 4788817"/>
                <a:gd name="connsiteY68" fmla="*/ 500138 h 1706769"/>
                <a:gd name="connsiteX69" fmla="*/ 3770722 w 4788817"/>
                <a:gd name="connsiteY69" fmla="*/ 481285 h 1706769"/>
                <a:gd name="connsiteX70" fmla="*/ 3817856 w 4788817"/>
                <a:gd name="connsiteY70" fmla="*/ 462431 h 1706769"/>
                <a:gd name="connsiteX71" fmla="*/ 3912124 w 4788817"/>
                <a:gd name="connsiteY71" fmla="*/ 415297 h 1706769"/>
                <a:gd name="connsiteX72" fmla="*/ 3959258 w 4788817"/>
                <a:gd name="connsiteY72" fmla="*/ 396444 h 1706769"/>
                <a:gd name="connsiteX73" fmla="*/ 3987538 w 4788817"/>
                <a:gd name="connsiteY73" fmla="*/ 377590 h 1706769"/>
                <a:gd name="connsiteX74" fmla="*/ 4034672 w 4788817"/>
                <a:gd name="connsiteY74" fmla="*/ 358736 h 1706769"/>
                <a:gd name="connsiteX75" fmla="*/ 4062953 w 4788817"/>
                <a:gd name="connsiteY75" fmla="*/ 339883 h 1706769"/>
                <a:gd name="connsiteX76" fmla="*/ 4091233 w 4788817"/>
                <a:gd name="connsiteY76" fmla="*/ 330456 h 1706769"/>
                <a:gd name="connsiteX77" fmla="*/ 4119514 w 4788817"/>
                <a:gd name="connsiteY77" fmla="*/ 311602 h 1706769"/>
                <a:gd name="connsiteX78" fmla="*/ 4176075 w 4788817"/>
                <a:gd name="connsiteY78" fmla="*/ 292749 h 1706769"/>
                <a:gd name="connsiteX79" fmla="*/ 4232635 w 4788817"/>
                <a:gd name="connsiteY79" fmla="*/ 264468 h 1706769"/>
                <a:gd name="connsiteX80" fmla="*/ 4260916 w 4788817"/>
                <a:gd name="connsiteY80" fmla="*/ 245615 h 1706769"/>
                <a:gd name="connsiteX81" fmla="*/ 4326903 w 4788817"/>
                <a:gd name="connsiteY81" fmla="*/ 226761 h 1706769"/>
                <a:gd name="connsiteX82" fmla="*/ 4355184 w 4788817"/>
                <a:gd name="connsiteY82" fmla="*/ 207907 h 1706769"/>
                <a:gd name="connsiteX83" fmla="*/ 4383464 w 4788817"/>
                <a:gd name="connsiteY83" fmla="*/ 198481 h 1706769"/>
                <a:gd name="connsiteX84" fmla="*/ 4449452 w 4788817"/>
                <a:gd name="connsiteY84" fmla="*/ 170200 h 1706769"/>
                <a:gd name="connsiteX85" fmla="*/ 4487159 w 4788817"/>
                <a:gd name="connsiteY85" fmla="*/ 151347 h 1706769"/>
                <a:gd name="connsiteX86" fmla="*/ 4515440 w 4788817"/>
                <a:gd name="connsiteY86" fmla="*/ 132493 h 1706769"/>
                <a:gd name="connsiteX87" fmla="*/ 4543720 w 4788817"/>
                <a:gd name="connsiteY87" fmla="*/ 123066 h 1706769"/>
                <a:gd name="connsiteX88" fmla="*/ 4572000 w 4788817"/>
                <a:gd name="connsiteY88" fmla="*/ 104213 h 1706769"/>
                <a:gd name="connsiteX89" fmla="*/ 4600281 w 4788817"/>
                <a:gd name="connsiteY89" fmla="*/ 94786 h 1706769"/>
                <a:gd name="connsiteX90" fmla="*/ 4637988 w 4788817"/>
                <a:gd name="connsiteY90" fmla="*/ 75932 h 1706769"/>
                <a:gd name="connsiteX91" fmla="*/ 4666268 w 4788817"/>
                <a:gd name="connsiteY91" fmla="*/ 57079 h 1706769"/>
                <a:gd name="connsiteX92" fmla="*/ 4713402 w 4788817"/>
                <a:gd name="connsiteY92" fmla="*/ 38225 h 1706769"/>
                <a:gd name="connsiteX93" fmla="*/ 4779390 w 4788817"/>
                <a:gd name="connsiteY93" fmla="*/ 518 h 1706769"/>
                <a:gd name="connsiteX94" fmla="*/ 4788817 w 4788817"/>
                <a:gd name="connsiteY94" fmla="*/ 518 h 170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4788817" h="1706769">
                  <a:moveTo>
                    <a:pt x="0" y="1706769"/>
                  </a:moveTo>
                  <a:cubicBezTo>
                    <a:pt x="15711" y="1703627"/>
                    <a:pt x="31676" y="1701559"/>
                    <a:pt x="47134" y="1697343"/>
                  </a:cubicBezTo>
                  <a:cubicBezTo>
                    <a:pt x="145953" y="1670393"/>
                    <a:pt x="61368" y="1683181"/>
                    <a:pt x="179110" y="1659635"/>
                  </a:cubicBezTo>
                  <a:cubicBezTo>
                    <a:pt x="194821" y="1656493"/>
                    <a:pt x="210440" y="1652843"/>
                    <a:pt x="226244" y="1650209"/>
                  </a:cubicBezTo>
                  <a:cubicBezTo>
                    <a:pt x="248161" y="1646556"/>
                    <a:pt x="270370" y="1644757"/>
                    <a:pt x="292231" y="1640782"/>
                  </a:cubicBezTo>
                  <a:cubicBezTo>
                    <a:pt x="304978" y="1638464"/>
                    <a:pt x="317191" y="1633673"/>
                    <a:pt x="329938" y="1631355"/>
                  </a:cubicBezTo>
                  <a:cubicBezTo>
                    <a:pt x="351799" y="1627380"/>
                    <a:pt x="373930" y="1625070"/>
                    <a:pt x="395926" y="1621928"/>
                  </a:cubicBezTo>
                  <a:cubicBezTo>
                    <a:pt x="414780" y="1615643"/>
                    <a:pt x="433207" y="1607894"/>
                    <a:pt x="452487" y="1603074"/>
                  </a:cubicBezTo>
                  <a:cubicBezTo>
                    <a:pt x="465056" y="1599932"/>
                    <a:pt x="477785" y="1597371"/>
                    <a:pt x="490194" y="1593648"/>
                  </a:cubicBezTo>
                  <a:cubicBezTo>
                    <a:pt x="509229" y="1587937"/>
                    <a:pt x="527901" y="1581079"/>
                    <a:pt x="546755" y="1574794"/>
                  </a:cubicBezTo>
                  <a:cubicBezTo>
                    <a:pt x="556182" y="1571652"/>
                    <a:pt x="565395" y="1567777"/>
                    <a:pt x="575035" y="1565367"/>
                  </a:cubicBezTo>
                  <a:lnTo>
                    <a:pt x="650450" y="1546514"/>
                  </a:lnTo>
                  <a:cubicBezTo>
                    <a:pt x="663019" y="1543372"/>
                    <a:pt x="675453" y="1539628"/>
                    <a:pt x="688157" y="1537087"/>
                  </a:cubicBezTo>
                  <a:cubicBezTo>
                    <a:pt x="719580" y="1530802"/>
                    <a:pt x="750816" y="1523501"/>
                    <a:pt x="782425" y="1518233"/>
                  </a:cubicBezTo>
                  <a:cubicBezTo>
                    <a:pt x="801279" y="1515091"/>
                    <a:pt x="820243" y="1512554"/>
                    <a:pt x="838986" y="1508806"/>
                  </a:cubicBezTo>
                  <a:cubicBezTo>
                    <a:pt x="985701" y="1479464"/>
                    <a:pt x="788188" y="1516904"/>
                    <a:pt x="904974" y="1489953"/>
                  </a:cubicBezTo>
                  <a:cubicBezTo>
                    <a:pt x="936198" y="1482747"/>
                    <a:pt x="967444" y="1475074"/>
                    <a:pt x="999242" y="1471099"/>
                  </a:cubicBezTo>
                  <a:cubicBezTo>
                    <a:pt x="1024380" y="1467957"/>
                    <a:pt x="1049708" y="1466075"/>
                    <a:pt x="1074656" y="1461672"/>
                  </a:cubicBezTo>
                  <a:cubicBezTo>
                    <a:pt x="1200465" y="1439471"/>
                    <a:pt x="1121288" y="1452389"/>
                    <a:pt x="1187778" y="1433392"/>
                  </a:cubicBezTo>
                  <a:cubicBezTo>
                    <a:pt x="1200235" y="1429833"/>
                    <a:pt x="1213194" y="1428062"/>
                    <a:pt x="1225485" y="1423965"/>
                  </a:cubicBezTo>
                  <a:cubicBezTo>
                    <a:pt x="1241538" y="1418614"/>
                    <a:pt x="1256294" y="1409564"/>
                    <a:pt x="1272619" y="1405112"/>
                  </a:cubicBezTo>
                  <a:cubicBezTo>
                    <a:pt x="1291059" y="1400083"/>
                    <a:pt x="1310375" y="1399104"/>
                    <a:pt x="1329180" y="1395685"/>
                  </a:cubicBezTo>
                  <a:cubicBezTo>
                    <a:pt x="1344944" y="1392819"/>
                    <a:pt x="1360770" y="1390144"/>
                    <a:pt x="1376314" y="1386258"/>
                  </a:cubicBezTo>
                  <a:cubicBezTo>
                    <a:pt x="1385954" y="1383848"/>
                    <a:pt x="1394818" y="1378609"/>
                    <a:pt x="1404594" y="1376831"/>
                  </a:cubicBezTo>
                  <a:cubicBezTo>
                    <a:pt x="1429519" y="1372299"/>
                    <a:pt x="1454871" y="1370546"/>
                    <a:pt x="1480009" y="1367404"/>
                  </a:cubicBezTo>
                  <a:lnTo>
                    <a:pt x="1536569" y="1348551"/>
                  </a:lnTo>
                  <a:cubicBezTo>
                    <a:pt x="1545996" y="1345409"/>
                    <a:pt x="1555013" y="1340529"/>
                    <a:pt x="1564850" y="1339124"/>
                  </a:cubicBezTo>
                  <a:lnTo>
                    <a:pt x="1630837" y="1329697"/>
                  </a:lnTo>
                  <a:cubicBezTo>
                    <a:pt x="1640264" y="1326555"/>
                    <a:pt x="1649418" y="1322426"/>
                    <a:pt x="1659118" y="1320270"/>
                  </a:cubicBezTo>
                  <a:cubicBezTo>
                    <a:pt x="1734766" y="1303460"/>
                    <a:pt x="1694185" y="1318574"/>
                    <a:pt x="1762813" y="1301417"/>
                  </a:cubicBezTo>
                  <a:cubicBezTo>
                    <a:pt x="1802233" y="1291562"/>
                    <a:pt x="1782954" y="1289616"/>
                    <a:pt x="1828800" y="1282563"/>
                  </a:cubicBezTo>
                  <a:cubicBezTo>
                    <a:pt x="1856924" y="1278236"/>
                    <a:pt x="1885361" y="1276278"/>
                    <a:pt x="1913642" y="1273136"/>
                  </a:cubicBezTo>
                  <a:cubicBezTo>
                    <a:pt x="1926211" y="1269994"/>
                    <a:pt x="1938702" y="1266520"/>
                    <a:pt x="1951349" y="1263710"/>
                  </a:cubicBezTo>
                  <a:cubicBezTo>
                    <a:pt x="1966990" y="1260234"/>
                    <a:pt x="1982939" y="1258169"/>
                    <a:pt x="1998483" y="1254283"/>
                  </a:cubicBezTo>
                  <a:cubicBezTo>
                    <a:pt x="2008123" y="1251873"/>
                    <a:pt x="2017209" y="1247586"/>
                    <a:pt x="2026763" y="1244856"/>
                  </a:cubicBezTo>
                  <a:cubicBezTo>
                    <a:pt x="2039220" y="1241297"/>
                    <a:pt x="2051901" y="1238571"/>
                    <a:pt x="2064470" y="1235429"/>
                  </a:cubicBezTo>
                  <a:cubicBezTo>
                    <a:pt x="2107377" y="1206826"/>
                    <a:pt x="2076427" y="1223876"/>
                    <a:pt x="2121031" y="1207149"/>
                  </a:cubicBezTo>
                  <a:cubicBezTo>
                    <a:pt x="2136875" y="1201207"/>
                    <a:pt x="2151840" y="1192747"/>
                    <a:pt x="2168165" y="1188295"/>
                  </a:cubicBezTo>
                  <a:cubicBezTo>
                    <a:pt x="2186605" y="1183266"/>
                    <a:pt x="2205872" y="1182010"/>
                    <a:pt x="2224726" y="1178868"/>
                  </a:cubicBezTo>
                  <a:cubicBezTo>
                    <a:pt x="2237295" y="1172584"/>
                    <a:pt x="2249386" y="1165234"/>
                    <a:pt x="2262433" y="1160015"/>
                  </a:cubicBezTo>
                  <a:cubicBezTo>
                    <a:pt x="2280885" y="1152634"/>
                    <a:pt x="2302458" y="1152185"/>
                    <a:pt x="2318994" y="1141161"/>
                  </a:cubicBezTo>
                  <a:cubicBezTo>
                    <a:pt x="2328421" y="1134876"/>
                    <a:pt x="2336922" y="1126908"/>
                    <a:pt x="2347275" y="1122307"/>
                  </a:cubicBezTo>
                  <a:cubicBezTo>
                    <a:pt x="2365435" y="1114236"/>
                    <a:pt x="2384982" y="1109738"/>
                    <a:pt x="2403835" y="1103454"/>
                  </a:cubicBezTo>
                  <a:lnTo>
                    <a:pt x="2432116" y="1094027"/>
                  </a:lnTo>
                  <a:lnTo>
                    <a:pt x="2516957" y="1065747"/>
                  </a:lnTo>
                  <a:cubicBezTo>
                    <a:pt x="2526384" y="1062605"/>
                    <a:pt x="2536969" y="1061832"/>
                    <a:pt x="2545237" y="1056320"/>
                  </a:cubicBezTo>
                  <a:cubicBezTo>
                    <a:pt x="2599650" y="1020045"/>
                    <a:pt x="2545937" y="1052271"/>
                    <a:pt x="2630079" y="1018613"/>
                  </a:cubicBezTo>
                  <a:cubicBezTo>
                    <a:pt x="2645790" y="1012328"/>
                    <a:pt x="2661750" y="1006632"/>
                    <a:pt x="2677213" y="999759"/>
                  </a:cubicBezTo>
                  <a:cubicBezTo>
                    <a:pt x="2747099" y="968698"/>
                    <a:pt x="2685119" y="990838"/>
                    <a:pt x="2743200" y="971479"/>
                  </a:cubicBezTo>
                  <a:cubicBezTo>
                    <a:pt x="2824242" y="917451"/>
                    <a:pt x="2721711" y="982222"/>
                    <a:pt x="2799761" y="943198"/>
                  </a:cubicBezTo>
                  <a:cubicBezTo>
                    <a:pt x="2809895" y="938131"/>
                    <a:pt x="2817689" y="928946"/>
                    <a:pt x="2828042" y="924345"/>
                  </a:cubicBezTo>
                  <a:cubicBezTo>
                    <a:pt x="2846202" y="916274"/>
                    <a:pt x="2865749" y="911776"/>
                    <a:pt x="2884602" y="905491"/>
                  </a:cubicBezTo>
                  <a:cubicBezTo>
                    <a:pt x="2894029" y="902349"/>
                    <a:pt x="2903995" y="900508"/>
                    <a:pt x="2912883" y="896064"/>
                  </a:cubicBezTo>
                  <a:cubicBezTo>
                    <a:pt x="2925452" y="889780"/>
                    <a:pt x="2937432" y="882145"/>
                    <a:pt x="2950590" y="877211"/>
                  </a:cubicBezTo>
                  <a:cubicBezTo>
                    <a:pt x="2962721" y="872662"/>
                    <a:pt x="2976166" y="872333"/>
                    <a:pt x="2988297" y="867784"/>
                  </a:cubicBezTo>
                  <a:cubicBezTo>
                    <a:pt x="3029724" y="852248"/>
                    <a:pt x="3019482" y="849964"/>
                    <a:pt x="3054285" y="830077"/>
                  </a:cubicBezTo>
                  <a:cubicBezTo>
                    <a:pt x="3092628" y="808167"/>
                    <a:pt x="3088456" y="812107"/>
                    <a:pt x="3129699" y="801796"/>
                  </a:cubicBezTo>
                  <a:cubicBezTo>
                    <a:pt x="3145410" y="792369"/>
                    <a:pt x="3160153" y="781098"/>
                    <a:pt x="3176833" y="773516"/>
                  </a:cubicBezTo>
                  <a:cubicBezTo>
                    <a:pt x="3194925" y="765292"/>
                    <a:pt x="3214942" y="762043"/>
                    <a:pt x="3233394" y="754662"/>
                  </a:cubicBezTo>
                  <a:cubicBezTo>
                    <a:pt x="3249105" y="748378"/>
                    <a:pt x="3265065" y="742681"/>
                    <a:pt x="3280528" y="735809"/>
                  </a:cubicBezTo>
                  <a:cubicBezTo>
                    <a:pt x="3293369" y="730102"/>
                    <a:pt x="3305951" y="723780"/>
                    <a:pt x="3318235" y="716955"/>
                  </a:cubicBezTo>
                  <a:cubicBezTo>
                    <a:pt x="3334252" y="708057"/>
                    <a:pt x="3348765" y="696422"/>
                    <a:pt x="3365369" y="688674"/>
                  </a:cubicBezTo>
                  <a:cubicBezTo>
                    <a:pt x="3396037" y="674362"/>
                    <a:pt x="3432562" y="671272"/>
                    <a:pt x="3459637" y="650967"/>
                  </a:cubicBezTo>
                  <a:cubicBezTo>
                    <a:pt x="3505294" y="616725"/>
                    <a:pt x="3482440" y="627656"/>
                    <a:pt x="3525625" y="613260"/>
                  </a:cubicBezTo>
                  <a:cubicBezTo>
                    <a:pt x="3538194" y="603833"/>
                    <a:pt x="3549598" y="592610"/>
                    <a:pt x="3563332" y="584980"/>
                  </a:cubicBezTo>
                  <a:cubicBezTo>
                    <a:pt x="3578124" y="576762"/>
                    <a:pt x="3595061" y="573128"/>
                    <a:pt x="3610466" y="566126"/>
                  </a:cubicBezTo>
                  <a:cubicBezTo>
                    <a:pt x="3629656" y="557403"/>
                    <a:pt x="3648522" y="547940"/>
                    <a:pt x="3667027" y="537846"/>
                  </a:cubicBezTo>
                  <a:cubicBezTo>
                    <a:pt x="3683112" y="529072"/>
                    <a:pt x="3697773" y="517759"/>
                    <a:pt x="3714161" y="509565"/>
                  </a:cubicBezTo>
                  <a:cubicBezTo>
                    <a:pt x="3723049" y="505121"/>
                    <a:pt x="3733554" y="504582"/>
                    <a:pt x="3742442" y="500138"/>
                  </a:cubicBezTo>
                  <a:cubicBezTo>
                    <a:pt x="3752575" y="495071"/>
                    <a:pt x="3760589" y="486352"/>
                    <a:pt x="3770722" y="481285"/>
                  </a:cubicBezTo>
                  <a:cubicBezTo>
                    <a:pt x="3785857" y="473717"/>
                    <a:pt x="3802522" y="469587"/>
                    <a:pt x="3817856" y="462431"/>
                  </a:cubicBezTo>
                  <a:cubicBezTo>
                    <a:pt x="3849692" y="447574"/>
                    <a:pt x="3879505" y="428344"/>
                    <a:pt x="3912124" y="415297"/>
                  </a:cubicBezTo>
                  <a:cubicBezTo>
                    <a:pt x="3927835" y="409013"/>
                    <a:pt x="3944123" y="404012"/>
                    <a:pt x="3959258" y="396444"/>
                  </a:cubicBezTo>
                  <a:cubicBezTo>
                    <a:pt x="3969391" y="391377"/>
                    <a:pt x="3977405" y="382657"/>
                    <a:pt x="3987538" y="377590"/>
                  </a:cubicBezTo>
                  <a:cubicBezTo>
                    <a:pt x="4002673" y="370022"/>
                    <a:pt x="4019537" y="366304"/>
                    <a:pt x="4034672" y="358736"/>
                  </a:cubicBezTo>
                  <a:cubicBezTo>
                    <a:pt x="4044806" y="353669"/>
                    <a:pt x="4052819" y="344950"/>
                    <a:pt x="4062953" y="339883"/>
                  </a:cubicBezTo>
                  <a:cubicBezTo>
                    <a:pt x="4071841" y="335439"/>
                    <a:pt x="4082345" y="334900"/>
                    <a:pt x="4091233" y="330456"/>
                  </a:cubicBezTo>
                  <a:cubicBezTo>
                    <a:pt x="4101367" y="325389"/>
                    <a:pt x="4109161" y="316203"/>
                    <a:pt x="4119514" y="311602"/>
                  </a:cubicBezTo>
                  <a:cubicBezTo>
                    <a:pt x="4137675" y="303531"/>
                    <a:pt x="4176075" y="292749"/>
                    <a:pt x="4176075" y="292749"/>
                  </a:cubicBezTo>
                  <a:cubicBezTo>
                    <a:pt x="4257108" y="238725"/>
                    <a:pt x="4154591" y="303489"/>
                    <a:pt x="4232635" y="264468"/>
                  </a:cubicBezTo>
                  <a:cubicBezTo>
                    <a:pt x="4242769" y="259401"/>
                    <a:pt x="4250782" y="250682"/>
                    <a:pt x="4260916" y="245615"/>
                  </a:cubicBezTo>
                  <a:cubicBezTo>
                    <a:pt x="4274441" y="238852"/>
                    <a:pt x="4314820" y="229782"/>
                    <a:pt x="4326903" y="226761"/>
                  </a:cubicBezTo>
                  <a:cubicBezTo>
                    <a:pt x="4336330" y="220476"/>
                    <a:pt x="4345050" y="212974"/>
                    <a:pt x="4355184" y="207907"/>
                  </a:cubicBezTo>
                  <a:cubicBezTo>
                    <a:pt x="4364072" y="203463"/>
                    <a:pt x="4374238" y="202171"/>
                    <a:pt x="4383464" y="198481"/>
                  </a:cubicBezTo>
                  <a:cubicBezTo>
                    <a:pt x="4405683" y="189593"/>
                    <a:pt x="4427666" y="180103"/>
                    <a:pt x="4449452" y="170200"/>
                  </a:cubicBezTo>
                  <a:cubicBezTo>
                    <a:pt x="4462245" y="164385"/>
                    <a:pt x="4474958" y="158319"/>
                    <a:pt x="4487159" y="151347"/>
                  </a:cubicBezTo>
                  <a:cubicBezTo>
                    <a:pt x="4496996" y="145726"/>
                    <a:pt x="4505306" y="137560"/>
                    <a:pt x="4515440" y="132493"/>
                  </a:cubicBezTo>
                  <a:cubicBezTo>
                    <a:pt x="4524328" y="128049"/>
                    <a:pt x="4534832" y="127510"/>
                    <a:pt x="4543720" y="123066"/>
                  </a:cubicBezTo>
                  <a:cubicBezTo>
                    <a:pt x="4553853" y="117999"/>
                    <a:pt x="4561867" y="109280"/>
                    <a:pt x="4572000" y="104213"/>
                  </a:cubicBezTo>
                  <a:cubicBezTo>
                    <a:pt x="4580888" y="99769"/>
                    <a:pt x="4591148" y="98700"/>
                    <a:pt x="4600281" y="94786"/>
                  </a:cubicBezTo>
                  <a:cubicBezTo>
                    <a:pt x="4613197" y="89250"/>
                    <a:pt x="4625787" y="82904"/>
                    <a:pt x="4637988" y="75932"/>
                  </a:cubicBezTo>
                  <a:cubicBezTo>
                    <a:pt x="4647825" y="70311"/>
                    <a:pt x="4656135" y="62146"/>
                    <a:pt x="4666268" y="57079"/>
                  </a:cubicBezTo>
                  <a:cubicBezTo>
                    <a:pt x="4681403" y="49511"/>
                    <a:pt x="4698267" y="45793"/>
                    <a:pt x="4713402" y="38225"/>
                  </a:cubicBezTo>
                  <a:cubicBezTo>
                    <a:pt x="4781418" y="4216"/>
                    <a:pt x="4696768" y="33566"/>
                    <a:pt x="4779390" y="518"/>
                  </a:cubicBezTo>
                  <a:cubicBezTo>
                    <a:pt x="4782308" y="-649"/>
                    <a:pt x="4785675" y="518"/>
                    <a:pt x="4788817" y="518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969" y="3292585"/>
            <a:ext cx="4091387" cy="28668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6158" y="873566"/>
            <a:ext cx="4835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GeO</a:t>
            </a:r>
            <a:r>
              <a:rPr lang="en-US" baseline="-25000" dirty="0"/>
              <a:t>2</a:t>
            </a:r>
            <a:r>
              <a:rPr lang="en-US" dirty="0"/>
              <a:t> is </a:t>
            </a:r>
            <a:r>
              <a:rPr lang="en-US" dirty="0" smtClean="0"/>
              <a:t>chemical </a:t>
            </a:r>
            <a:r>
              <a:rPr lang="en-US" dirty="0"/>
              <a:t>and structural analogue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SiO2, a </a:t>
            </a:r>
            <a:r>
              <a:rPr lang="en-US" dirty="0" smtClean="0"/>
              <a:t>major component </a:t>
            </a:r>
            <a:r>
              <a:rPr lang="en-US" dirty="0"/>
              <a:t>of earth’s </a:t>
            </a:r>
            <a:r>
              <a:rPr lang="en-US" dirty="0" smtClean="0"/>
              <a:t>interior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336789" y="3054375"/>
            <a:ext cx="1596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crystalline rutile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948" y="6228601"/>
            <a:ext cx="8234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the structure of any GeO</a:t>
            </a:r>
            <a:r>
              <a:rPr lang="en-GB" sz="1600" baseline="-25000" dirty="0" smtClean="0"/>
              <a:t>2</a:t>
            </a:r>
            <a:r>
              <a:rPr lang="en-GB" sz="1600" dirty="0" smtClean="0"/>
              <a:t> polymorph was never investigated under dynamic compression</a:t>
            </a:r>
          </a:p>
          <a:p>
            <a:r>
              <a:rPr lang="en-GB" sz="1600" dirty="0" smtClean="0"/>
              <a:t>data on the molten phase are lacking also in static compression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07553" y="3458181"/>
            <a:ext cx="1816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Liu and Basset 1986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699792" y="5251333"/>
            <a:ext cx="1949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Jackson and Ahrens 1979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7" name="Straight Connector 16"/>
          <p:cNvCxnSpPr>
            <a:stCxn id="8" idx="61"/>
          </p:cNvCxnSpPr>
          <p:nvPr/>
        </p:nvCxnSpPr>
        <p:spPr>
          <a:xfrm>
            <a:off x="2826458" y="5139939"/>
            <a:ext cx="214487" cy="111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7553" y="463116"/>
            <a:ext cx="3931313" cy="193668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5016" y="2443637"/>
            <a:ext cx="6981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GeO2 polymorphs:  </a:t>
            </a:r>
            <a:r>
              <a:rPr lang="en-US" dirty="0"/>
              <a:t>tetragonal rutile; quartz-type hexagonal; glass.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23933" y="300783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glass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047914" y="1819109"/>
            <a:ext cx="2069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A. </a:t>
            </a:r>
            <a:r>
              <a:rPr lang="en-US" sz="1400" dirty="0" err="1"/>
              <a:t>Denoeud</a:t>
            </a:r>
            <a:r>
              <a:rPr lang="en-US" sz="1400" dirty="0"/>
              <a:t>, PRL 2014 </a:t>
            </a:r>
          </a:p>
          <a:p>
            <a:endParaRPr lang="en-US" sz="1400" dirty="0"/>
          </a:p>
        </p:txBody>
      </p:sp>
      <p:sp>
        <p:nvSpPr>
          <p:cNvPr id="22" name="Freeform 21"/>
          <p:cNvSpPr/>
          <p:nvPr/>
        </p:nvSpPr>
        <p:spPr>
          <a:xfrm>
            <a:off x="5207553" y="4451597"/>
            <a:ext cx="3324887" cy="1361432"/>
          </a:xfrm>
          <a:custGeom>
            <a:avLst/>
            <a:gdLst>
              <a:gd name="connsiteX0" fmla="*/ 0 w 4788817"/>
              <a:gd name="connsiteY0" fmla="*/ 1706769 h 1706769"/>
              <a:gd name="connsiteX1" fmla="*/ 47134 w 4788817"/>
              <a:gd name="connsiteY1" fmla="*/ 1697343 h 1706769"/>
              <a:gd name="connsiteX2" fmla="*/ 179110 w 4788817"/>
              <a:gd name="connsiteY2" fmla="*/ 1659635 h 1706769"/>
              <a:gd name="connsiteX3" fmla="*/ 226244 w 4788817"/>
              <a:gd name="connsiteY3" fmla="*/ 1650209 h 1706769"/>
              <a:gd name="connsiteX4" fmla="*/ 292231 w 4788817"/>
              <a:gd name="connsiteY4" fmla="*/ 1640782 h 1706769"/>
              <a:gd name="connsiteX5" fmla="*/ 329938 w 4788817"/>
              <a:gd name="connsiteY5" fmla="*/ 1631355 h 1706769"/>
              <a:gd name="connsiteX6" fmla="*/ 395926 w 4788817"/>
              <a:gd name="connsiteY6" fmla="*/ 1621928 h 1706769"/>
              <a:gd name="connsiteX7" fmla="*/ 452487 w 4788817"/>
              <a:gd name="connsiteY7" fmla="*/ 1603074 h 1706769"/>
              <a:gd name="connsiteX8" fmla="*/ 490194 w 4788817"/>
              <a:gd name="connsiteY8" fmla="*/ 1593648 h 1706769"/>
              <a:gd name="connsiteX9" fmla="*/ 546755 w 4788817"/>
              <a:gd name="connsiteY9" fmla="*/ 1574794 h 1706769"/>
              <a:gd name="connsiteX10" fmla="*/ 575035 w 4788817"/>
              <a:gd name="connsiteY10" fmla="*/ 1565367 h 1706769"/>
              <a:gd name="connsiteX11" fmla="*/ 650450 w 4788817"/>
              <a:gd name="connsiteY11" fmla="*/ 1546514 h 1706769"/>
              <a:gd name="connsiteX12" fmla="*/ 688157 w 4788817"/>
              <a:gd name="connsiteY12" fmla="*/ 1537087 h 1706769"/>
              <a:gd name="connsiteX13" fmla="*/ 782425 w 4788817"/>
              <a:gd name="connsiteY13" fmla="*/ 1518233 h 1706769"/>
              <a:gd name="connsiteX14" fmla="*/ 838986 w 4788817"/>
              <a:gd name="connsiteY14" fmla="*/ 1508806 h 1706769"/>
              <a:gd name="connsiteX15" fmla="*/ 904974 w 4788817"/>
              <a:gd name="connsiteY15" fmla="*/ 1489953 h 1706769"/>
              <a:gd name="connsiteX16" fmla="*/ 999242 w 4788817"/>
              <a:gd name="connsiteY16" fmla="*/ 1471099 h 1706769"/>
              <a:gd name="connsiteX17" fmla="*/ 1074656 w 4788817"/>
              <a:gd name="connsiteY17" fmla="*/ 1461672 h 1706769"/>
              <a:gd name="connsiteX18" fmla="*/ 1187778 w 4788817"/>
              <a:gd name="connsiteY18" fmla="*/ 1433392 h 1706769"/>
              <a:gd name="connsiteX19" fmla="*/ 1225485 w 4788817"/>
              <a:gd name="connsiteY19" fmla="*/ 1423965 h 1706769"/>
              <a:gd name="connsiteX20" fmla="*/ 1272619 w 4788817"/>
              <a:gd name="connsiteY20" fmla="*/ 1405112 h 1706769"/>
              <a:gd name="connsiteX21" fmla="*/ 1329180 w 4788817"/>
              <a:gd name="connsiteY21" fmla="*/ 1395685 h 1706769"/>
              <a:gd name="connsiteX22" fmla="*/ 1376314 w 4788817"/>
              <a:gd name="connsiteY22" fmla="*/ 1386258 h 1706769"/>
              <a:gd name="connsiteX23" fmla="*/ 1404594 w 4788817"/>
              <a:gd name="connsiteY23" fmla="*/ 1376831 h 1706769"/>
              <a:gd name="connsiteX24" fmla="*/ 1480009 w 4788817"/>
              <a:gd name="connsiteY24" fmla="*/ 1367404 h 1706769"/>
              <a:gd name="connsiteX25" fmla="*/ 1536569 w 4788817"/>
              <a:gd name="connsiteY25" fmla="*/ 1348551 h 1706769"/>
              <a:gd name="connsiteX26" fmla="*/ 1564850 w 4788817"/>
              <a:gd name="connsiteY26" fmla="*/ 1339124 h 1706769"/>
              <a:gd name="connsiteX27" fmla="*/ 1630837 w 4788817"/>
              <a:gd name="connsiteY27" fmla="*/ 1329697 h 1706769"/>
              <a:gd name="connsiteX28" fmla="*/ 1659118 w 4788817"/>
              <a:gd name="connsiteY28" fmla="*/ 1320270 h 1706769"/>
              <a:gd name="connsiteX29" fmla="*/ 1762813 w 4788817"/>
              <a:gd name="connsiteY29" fmla="*/ 1301417 h 1706769"/>
              <a:gd name="connsiteX30" fmla="*/ 1828800 w 4788817"/>
              <a:gd name="connsiteY30" fmla="*/ 1282563 h 1706769"/>
              <a:gd name="connsiteX31" fmla="*/ 1913642 w 4788817"/>
              <a:gd name="connsiteY31" fmla="*/ 1273136 h 1706769"/>
              <a:gd name="connsiteX32" fmla="*/ 1951349 w 4788817"/>
              <a:gd name="connsiteY32" fmla="*/ 1263710 h 1706769"/>
              <a:gd name="connsiteX33" fmla="*/ 1998483 w 4788817"/>
              <a:gd name="connsiteY33" fmla="*/ 1254283 h 1706769"/>
              <a:gd name="connsiteX34" fmla="*/ 2026763 w 4788817"/>
              <a:gd name="connsiteY34" fmla="*/ 1244856 h 1706769"/>
              <a:gd name="connsiteX35" fmla="*/ 2064470 w 4788817"/>
              <a:gd name="connsiteY35" fmla="*/ 1235429 h 1706769"/>
              <a:gd name="connsiteX36" fmla="*/ 2121031 w 4788817"/>
              <a:gd name="connsiteY36" fmla="*/ 1207149 h 1706769"/>
              <a:gd name="connsiteX37" fmla="*/ 2168165 w 4788817"/>
              <a:gd name="connsiteY37" fmla="*/ 1188295 h 1706769"/>
              <a:gd name="connsiteX38" fmla="*/ 2224726 w 4788817"/>
              <a:gd name="connsiteY38" fmla="*/ 1178868 h 1706769"/>
              <a:gd name="connsiteX39" fmla="*/ 2262433 w 4788817"/>
              <a:gd name="connsiteY39" fmla="*/ 1160015 h 1706769"/>
              <a:gd name="connsiteX40" fmla="*/ 2318994 w 4788817"/>
              <a:gd name="connsiteY40" fmla="*/ 1141161 h 1706769"/>
              <a:gd name="connsiteX41" fmla="*/ 2347275 w 4788817"/>
              <a:gd name="connsiteY41" fmla="*/ 1122307 h 1706769"/>
              <a:gd name="connsiteX42" fmla="*/ 2403835 w 4788817"/>
              <a:gd name="connsiteY42" fmla="*/ 1103454 h 1706769"/>
              <a:gd name="connsiteX43" fmla="*/ 2432116 w 4788817"/>
              <a:gd name="connsiteY43" fmla="*/ 1094027 h 1706769"/>
              <a:gd name="connsiteX44" fmla="*/ 2516957 w 4788817"/>
              <a:gd name="connsiteY44" fmla="*/ 1065747 h 1706769"/>
              <a:gd name="connsiteX45" fmla="*/ 2545237 w 4788817"/>
              <a:gd name="connsiteY45" fmla="*/ 1056320 h 1706769"/>
              <a:gd name="connsiteX46" fmla="*/ 2630079 w 4788817"/>
              <a:gd name="connsiteY46" fmla="*/ 1018613 h 1706769"/>
              <a:gd name="connsiteX47" fmla="*/ 2677213 w 4788817"/>
              <a:gd name="connsiteY47" fmla="*/ 999759 h 1706769"/>
              <a:gd name="connsiteX48" fmla="*/ 2743200 w 4788817"/>
              <a:gd name="connsiteY48" fmla="*/ 971479 h 1706769"/>
              <a:gd name="connsiteX49" fmla="*/ 2799761 w 4788817"/>
              <a:gd name="connsiteY49" fmla="*/ 943198 h 1706769"/>
              <a:gd name="connsiteX50" fmla="*/ 2828042 w 4788817"/>
              <a:gd name="connsiteY50" fmla="*/ 924345 h 1706769"/>
              <a:gd name="connsiteX51" fmla="*/ 2884602 w 4788817"/>
              <a:gd name="connsiteY51" fmla="*/ 905491 h 1706769"/>
              <a:gd name="connsiteX52" fmla="*/ 2912883 w 4788817"/>
              <a:gd name="connsiteY52" fmla="*/ 896064 h 1706769"/>
              <a:gd name="connsiteX53" fmla="*/ 2950590 w 4788817"/>
              <a:gd name="connsiteY53" fmla="*/ 877211 h 1706769"/>
              <a:gd name="connsiteX54" fmla="*/ 2988297 w 4788817"/>
              <a:gd name="connsiteY54" fmla="*/ 867784 h 1706769"/>
              <a:gd name="connsiteX55" fmla="*/ 3054285 w 4788817"/>
              <a:gd name="connsiteY55" fmla="*/ 830077 h 1706769"/>
              <a:gd name="connsiteX56" fmla="*/ 3129699 w 4788817"/>
              <a:gd name="connsiteY56" fmla="*/ 801796 h 1706769"/>
              <a:gd name="connsiteX57" fmla="*/ 3176833 w 4788817"/>
              <a:gd name="connsiteY57" fmla="*/ 773516 h 1706769"/>
              <a:gd name="connsiteX58" fmla="*/ 3233394 w 4788817"/>
              <a:gd name="connsiteY58" fmla="*/ 754662 h 1706769"/>
              <a:gd name="connsiteX59" fmla="*/ 3280528 w 4788817"/>
              <a:gd name="connsiteY59" fmla="*/ 735809 h 1706769"/>
              <a:gd name="connsiteX60" fmla="*/ 3318235 w 4788817"/>
              <a:gd name="connsiteY60" fmla="*/ 716955 h 1706769"/>
              <a:gd name="connsiteX61" fmla="*/ 3365369 w 4788817"/>
              <a:gd name="connsiteY61" fmla="*/ 688674 h 1706769"/>
              <a:gd name="connsiteX62" fmla="*/ 3459637 w 4788817"/>
              <a:gd name="connsiteY62" fmla="*/ 650967 h 1706769"/>
              <a:gd name="connsiteX63" fmla="*/ 3525625 w 4788817"/>
              <a:gd name="connsiteY63" fmla="*/ 613260 h 1706769"/>
              <a:gd name="connsiteX64" fmla="*/ 3563332 w 4788817"/>
              <a:gd name="connsiteY64" fmla="*/ 584980 h 1706769"/>
              <a:gd name="connsiteX65" fmla="*/ 3610466 w 4788817"/>
              <a:gd name="connsiteY65" fmla="*/ 566126 h 1706769"/>
              <a:gd name="connsiteX66" fmla="*/ 3667027 w 4788817"/>
              <a:gd name="connsiteY66" fmla="*/ 537846 h 1706769"/>
              <a:gd name="connsiteX67" fmla="*/ 3714161 w 4788817"/>
              <a:gd name="connsiteY67" fmla="*/ 509565 h 1706769"/>
              <a:gd name="connsiteX68" fmla="*/ 3742442 w 4788817"/>
              <a:gd name="connsiteY68" fmla="*/ 500138 h 1706769"/>
              <a:gd name="connsiteX69" fmla="*/ 3770722 w 4788817"/>
              <a:gd name="connsiteY69" fmla="*/ 481285 h 1706769"/>
              <a:gd name="connsiteX70" fmla="*/ 3817856 w 4788817"/>
              <a:gd name="connsiteY70" fmla="*/ 462431 h 1706769"/>
              <a:gd name="connsiteX71" fmla="*/ 3912124 w 4788817"/>
              <a:gd name="connsiteY71" fmla="*/ 415297 h 1706769"/>
              <a:gd name="connsiteX72" fmla="*/ 3959258 w 4788817"/>
              <a:gd name="connsiteY72" fmla="*/ 396444 h 1706769"/>
              <a:gd name="connsiteX73" fmla="*/ 3987538 w 4788817"/>
              <a:gd name="connsiteY73" fmla="*/ 377590 h 1706769"/>
              <a:gd name="connsiteX74" fmla="*/ 4034672 w 4788817"/>
              <a:gd name="connsiteY74" fmla="*/ 358736 h 1706769"/>
              <a:gd name="connsiteX75" fmla="*/ 4062953 w 4788817"/>
              <a:gd name="connsiteY75" fmla="*/ 339883 h 1706769"/>
              <a:gd name="connsiteX76" fmla="*/ 4091233 w 4788817"/>
              <a:gd name="connsiteY76" fmla="*/ 330456 h 1706769"/>
              <a:gd name="connsiteX77" fmla="*/ 4119514 w 4788817"/>
              <a:gd name="connsiteY77" fmla="*/ 311602 h 1706769"/>
              <a:gd name="connsiteX78" fmla="*/ 4176075 w 4788817"/>
              <a:gd name="connsiteY78" fmla="*/ 292749 h 1706769"/>
              <a:gd name="connsiteX79" fmla="*/ 4232635 w 4788817"/>
              <a:gd name="connsiteY79" fmla="*/ 264468 h 1706769"/>
              <a:gd name="connsiteX80" fmla="*/ 4260916 w 4788817"/>
              <a:gd name="connsiteY80" fmla="*/ 245615 h 1706769"/>
              <a:gd name="connsiteX81" fmla="*/ 4326903 w 4788817"/>
              <a:gd name="connsiteY81" fmla="*/ 226761 h 1706769"/>
              <a:gd name="connsiteX82" fmla="*/ 4355184 w 4788817"/>
              <a:gd name="connsiteY82" fmla="*/ 207907 h 1706769"/>
              <a:gd name="connsiteX83" fmla="*/ 4383464 w 4788817"/>
              <a:gd name="connsiteY83" fmla="*/ 198481 h 1706769"/>
              <a:gd name="connsiteX84" fmla="*/ 4449452 w 4788817"/>
              <a:gd name="connsiteY84" fmla="*/ 170200 h 1706769"/>
              <a:gd name="connsiteX85" fmla="*/ 4487159 w 4788817"/>
              <a:gd name="connsiteY85" fmla="*/ 151347 h 1706769"/>
              <a:gd name="connsiteX86" fmla="*/ 4515440 w 4788817"/>
              <a:gd name="connsiteY86" fmla="*/ 132493 h 1706769"/>
              <a:gd name="connsiteX87" fmla="*/ 4543720 w 4788817"/>
              <a:gd name="connsiteY87" fmla="*/ 123066 h 1706769"/>
              <a:gd name="connsiteX88" fmla="*/ 4572000 w 4788817"/>
              <a:gd name="connsiteY88" fmla="*/ 104213 h 1706769"/>
              <a:gd name="connsiteX89" fmla="*/ 4600281 w 4788817"/>
              <a:gd name="connsiteY89" fmla="*/ 94786 h 1706769"/>
              <a:gd name="connsiteX90" fmla="*/ 4637988 w 4788817"/>
              <a:gd name="connsiteY90" fmla="*/ 75932 h 1706769"/>
              <a:gd name="connsiteX91" fmla="*/ 4666268 w 4788817"/>
              <a:gd name="connsiteY91" fmla="*/ 57079 h 1706769"/>
              <a:gd name="connsiteX92" fmla="*/ 4713402 w 4788817"/>
              <a:gd name="connsiteY92" fmla="*/ 38225 h 1706769"/>
              <a:gd name="connsiteX93" fmla="*/ 4779390 w 4788817"/>
              <a:gd name="connsiteY93" fmla="*/ 518 h 1706769"/>
              <a:gd name="connsiteX94" fmla="*/ 4788817 w 4788817"/>
              <a:gd name="connsiteY94" fmla="*/ 518 h 170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4788817" h="1706769">
                <a:moveTo>
                  <a:pt x="0" y="1706769"/>
                </a:moveTo>
                <a:cubicBezTo>
                  <a:pt x="15711" y="1703627"/>
                  <a:pt x="31676" y="1701559"/>
                  <a:pt x="47134" y="1697343"/>
                </a:cubicBezTo>
                <a:cubicBezTo>
                  <a:pt x="145953" y="1670393"/>
                  <a:pt x="61368" y="1683181"/>
                  <a:pt x="179110" y="1659635"/>
                </a:cubicBezTo>
                <a:cubicBezTo>
                  <a:pt x="194821" y="1656493"/>
                  <a:pt x="210440" y="1652843"/>
                  <a:pt x="226244" y="1650209"/>
                </a:cubicBezTo>
                <a:cubicBezTo>
                  <a:pt x="248161" y="1646556"/>
                  <a:pt x="270370" y="1644757"/>
                  <a:pt x="292231" y="1640782"/>
                </a:cubicBezTo>
                <a:cubicBezTo>
                  <a:pt x="304978" y="1638464"/>
                  <a:pt x="317191" y="1633673"/>
                  <a:pt x="329938" y="1631355"/>
                </a:cubicBezTo>
                <a:cubicBezTo>
                  <a:pt x="351799" y="1627380"/>
                  <a:pt x="373930" y="1625070"/>
                  <a:pt x="395926" y="1621928"/>
                </a:cubicBezTo>
                <a:cubicBezTo>
                  <a:pt x="414780" y="1615643"/>
                  <a:pt x="433207" y="1607894"/>
                  <a:pt x="452487" y="1603074"/>
                </a:cubicBezTo>
                <a:cubicBezTo>
                  <a:pt x="465056" y="1599932"/>
                  <a:pt x="477785" y="1597371"/>
                  <a:pt x="490194" y="1593648"/>
                </a:cubicBezTo>
                <a:cubicBezTo>
                  <a:pt x="509229" y="1587937"/>
                  <a:pt x="527901" y="1581079"/>
                  <a:pt x="546755" y="1574794"/>
                </a:cubicBezTo>
                <a:cubicBezTo>
                  <a:pt x="556182" y="1571652"/>
                  <a:pt x="565395" y="1567777"/>
                  <a:pt x="575035" y="1565367"/>
                </a:cubicBezTo>
                <a:lnTo>
                  <a:pt x="650450" y="1546514"/>
                </a:lnTo>
                <a:cubicBezTo>
                  <a:pt x="663019" y="1543372"/>
                  <a:pt x="675453" y="1539628"/>
                  <a:pt x="688157" y="1537087"/>
                </a:cubicBezTo>
                <a:cubicBezTo>
                  <a:pt x="719580" y="1530802"/>
                  <a:pt x="750816" y="1523501"/>
                  <a:pt x="782425" y="1518233"/>
                </a:cubicBezTo>
                <a:cubicBezTo>
                  <a:pt x="801279" y="1515091"/>
                  <a:pt x="820243" y="1512554"/>
                  <a:pt x="838986" y="1508806"/>
                </a:cubicBezTo>
                <a:cubicBezTo>
                  <a:pt x="985701" y="1479464"/>
                  <a:pt x="788188" y="1516904"/>
                  <a:pt x="904974" y="1489953"/>
                </a:cubicBezTo>
                <a:cubicBezTo>
                  <a:pt x="936198" y="1482747"/>
                  <a:pt x="967444" y="1475074"/>
                  <a:pt x="999242" y="1471099"/>
                </a:cubicBezTo>
                <a:cubicBezTo>
                  <a:pt x="1024380" y="1467957"/>
                  <a:pt x="1049708" y="1466075"/>
                  <a:pt x="1074656" y="1461672"/>
                </a:cubicBezTo>
                <a:cubicBezTo>
                  <a:pt x="1200465" y="1439471"/>
                  <a:pt x="1121288" y="1452389"/>
                  <a:pt x="1187778" y="1433392"/>
                </a:cubicBezTo>
                <a:cubicBezTo>
                  <a:pt x="1200235" y="1429833"/>
                  <a:pt x="1213194" y="1428062"/>
                  <a:pt x="1225485" y="1423965"/>
                </a:cubicBezTo>
                <a:cubicBezTo>
                  <a:pt x="1241538" y="1418614"/>
                  <a:pt x="1256294" y="1409564"/>
                  <a:pt x="1272619" y="1405112"/>
                </a:cubicBezTo>
                <a:cubicBezTo>
                  <a:pt x="1291059" y="1400083"/>
                  <a:pt x="1310375" y="1399104"/>
                  <a:pt x="1329180" y="1395685"/>
                </a:cubicBezTo>
                <a:cubicBezTo>
                  <a:pt x="1344944" y="1392819"/>
                  <a:pt x="1360770" y="1390144"/>
                  <a:pt x="1376314" y="1386258"/>
                </a:cubicBezTo>
                <a:cubicBezTo>
                  <a:pt x="1385954" y="1383848"/>
                  <a:pt x="1394818" y="1378609"/>
                  <a:pt x="1404594" y="1376831"/>
                </a:cubicBezTo>
                <a:cubicBezTo>
                  <a:pt x="1429519" y="1372299"/>
                  <a:pt x="1454871" y="1370546"/>
                  <a:pt x="1480009" y="1367404"/>
                </a:cubicBezTo>
                <a:lnTo>
                  <a:pt x="1536569" y="1348551"/>
                </a:lnTo>
                <a:cubicBezTo>
                  <a:pt x="1545996" y="1345409"/>
                  <a:pt x="1555013" y="1340529"/>
                  <a:pt x="1564850" y="1339124"/>
                </a:cubicBezTo>
                <a:lnTo>
                  <a:pt x="1630837" y="1329697"/>
                </a:lnTo>
                <a:cubicBezTo>
                  <a:pt x="1640264" y="1326555"/>
                  <a:pt x="1649418" y="1322426"/>
                  <a:pt x="1659118" y="1320270"/>
                </a:cubicBezTo>
                <a:cubicBezTo>
                  <a:pt x="1734766" y="1303460"/>
                  <a:pt x="1694185" y="1318574"/>
                  <a:pt x="1762813" y="1301417"/>
                </a:cubicBezTo>
                <a:cubicBezTo>
                  <a:pt x="1802233" y="1291562"/>
                  <a:pt x="1782954" y="1289616"/>
                  <a:pt x="1828800" y="1282563"/>
                </a:cubicBezTo>
                <a:cubicBezTo>
                  <a:pt x="1856924" y="1278236"/>
                  <a:pt x="1885361" y="1276278"/>
                  <a:pt x="1913642" y="1273136"/>
                </a:cubicBezTo>
                <a:cubicBezTo>
                  <a:pt x="1926211" y="1269994"/>
                  <a:pt x="1938702" y="1266520"/>
                  <a:pt x="1951349" y="1263710"/>
                </a:cubicBezTo>
                <a:cubicBezTo>
                  <a:pt x="1966990" y="1260234"/>
                  <a:pt x="1982939" y="1258169"/>
                  <a:pt x="1998483" y="1254283"/>
                </a:cubicBezTo>
                <a:cubicBezTo>
                  <a:pt x="2008123" y="1251873"/>
                  <a:pt x="2017209" y="1247586"/>
                  <a:pt x="2026763" y="1244856"/>
                </a:cubicBezTo>
                <a:cubicBezTo>
                  <a:pt x="2039220" y="1241297"/>
                  <a:pt x="2051901" y="1238571"/>
                  <a:pt x="2064470" y="1235429"/>
                </a:cubicBezTo>
                <a:cubicBezTo>
                  <a:pt x="2107377" y="1206826"/>
                  <a:pt x="2076427" y="1223876"/>
                  <a:pt x="2121031" y="1207149"/>
                </a:cubicBezTo>
                <a:cubicBezTo>
                  <a:pt x="2136875" y="1201207"/>
                  <a:pt x="2151840" y="1192747"/>
                  <a:pt x="2168165" y="1188295"/>
                </a:cubicBezTo>
                <a:cubicBezTo>
                  <a:pt x="2186605" y="1183266"/>
                  <a:pt x="2205872" y="1182010"/>
                  <a:pt x="2224726" y="1178868"/>
                </a:cubicBezTo>
                <a:cubicBezTo>
                  <a:pt x="2237295" y="1172584"/>
                  <a:pt x="2249386" y="1165234"/>
                  <a:pt x="2262433" y="1160015"/>
                </a:cubicBezTo>
                <a:cubicBezTo>
                  <a:pt x="2280885" y="1152634"/>
                  <a:pt x="2302458" y="1152185"/>
                  <a:pt x="2318994" y="1141161"/>
                </a:cubicBezTo>
                <a:cubicBezTo>
                  <a:pt x="2328421" y="1134876"/>
                  <a:pt x="2336922" y="1126908"/>
                  <a:pt x="2347275" y="1122307"/>
                </a:cubicBezTo>
                <a:cubicBezTo>
                  <a:pt x="2365435" y="1114236"/>
                  <a:pt x="2384982" y="1109738"/>
                  <a:pt x="2403835" y="1103454"/>
                </a:cubicBezTo>
                <a:lnTo>
                  <a:pt x="2432116" y="1094027"/>
                </a:lnTo>
                <a:lnTo>
                  <a:pt x="2516957" y="1065747"/>
                </a:lnTo>
                <a:cubicBezTo>
                  <a:pt x="2526384" y="1062605"/>
                  <a:pt x="2536969" y="1061832"/>
                  <a:pt x="2545237" y="1056320"/>
                </a:cubicBezTo>
                <a:cubicBezTo>
                  <a:pt x="2599650" y="1020045"/>
                  <a:pt x="2545937" y="1052271"/>
                  <a:pt x="2630079" y="1018613"/>
                </a:cubicBezTo>
                <a:cubicBezTo>
                  <a:pt x="2645790" y="1012328"/>
                  <a:pt x="2661750" y="1006632"/>
                  <a:pt x="2677213" y="999759"/>
                </a:cubicBezTo>
                <a:cubicBezTo>
                  <a:pt x="2747099" y="968698"/>
                  <a:pt x="2685119" y="990838"/>
                  <a:pt x="2743200" y="971479"/>
                </a:cubicBezTo>
                <a:cubicBezTo>
                  <a:pt x="2824242" y="917451"/>
                  <a:pt x="2721711" y="982222"/>
                  <a:pt x="2799761" y="943198"/>
                </a:cubicBezTo>
                <a:cubicBezTo>
                  <a:pt x="2809895" y="938131"/>
                  <a:pt x="2817689" y="928946"/>
                  <a:pt x="2828042" y="924345"/>
                </a:cubicBezTo>
                <a:cubicBezTo>
                  <a:pt x="2846202" y="916274"/>
                  <a:pt x="2865749" y="911776"/>
                  <a:pt x="2884602" y="905491"/>
                </a:cubicBezTo>
                <a:cubicBezTo>
                  <a:pt x="2894029" y="902349"/>
                  <a:pt x="2903995" y="900508"/>
                  <a:pt x="2912883" y="896064"/>
                </a:cubicBezTo>
                <a:cubicBezTo>
                  <a:pt x="2925452" y="889780"/>
                  <a:pt x="2937432" y="882145"/>
                  <a:pt x="2950590" y="877211"/>
                </a:cubicBezTo>
                <a:cubicBezTo>
                  <a:pt x="2962721" y="872662"/>
                  <a:pt x="2976166" y="872333"/>
                  <a:pt x="2988297" y="867784"/>
                </a:cubicBezTo>
                <a:cubicBezTo>
                  <a:pt x="3029724" y="852248"/>
                  <a:pt x="3019482" y="849964"/>
                  <a:pt x="3054285" y="830077"/>
                </a:cubicBezTo>
                <a:cubicBezTo>
                  <a:pt x="3092628" y="808167"/>
                  <a:pt x="3088456" y="812107"/>
                  <a:pt x="3129699" y="801796"/>
                </a:cubicBezTo>
                <a:cubicBezTo>
                  <a:pt x="3145410" y="792369"/>
                  <a:pt x="3160153" y="781098"/>
                  <a:pt x="3176833" y="773516"/>
                </a:cubicBezTo>
                <a:cubicBezTo>
                  <a:pt x="3194925" y="765292"/>
                  <a:pt x="3214942" y="762043"/>
                  <a:pt x="3233394" y="754662"/>
                </a:cubicBezTo>
                <a:cubicBezTo>
                  <a:pt x="3249105" y="748378"/>
                  <a:pt x="3265065" y="742681"/>
                  <a:pt x="3280528" y="735809"/>
                </a:cubicBezTo>
                <a:cubicBezTo>
                  <a:pt x="3293369" y="730102"/>
                  <a:pt x="3305951" y="723780"/>
                  <a:pt x="3318235" y="716955"/>
                </a:cubicBezTo>
                <a:cubicBezTo>
                  <a:pt x="3334252" y="708057"/>
                  <a:pt x="3348765" y="696422"/>
                  <a:pt x="3365369" y="688674"/>
                </a:cubicBezTo>
                <a:cubicBezTo>
                  <a:pt x="3396037" y="674362"/>
                  <a:pt x="3432562" y="671272"/>
                  <a:pt x="3459637" y="650967"/>
                </a:cubicBezTo>
                <a:cubicBezTo>
                  <a:pt x="3505294" y="616725"/>
                  <a:pt x="3482440" y="627656"/>
                  <a:pt x="3525625" y="613260"/>
                </a:cubicBezTo>
                <a:cubicBezTo>
                  <a:pt x="3538194" y="603833"/>
                  <a:pt x="3549598" y="592610"/>
                  <a:pt x="3563332" y="584980"/>
                </a:cubicBezTo>
                <a:cubicBezTo>
                  <a:pt x="3578124" y="576762"/>
                  <a:pt x="3595061" y="573128"/>
                  <a:pt x="3610466" y="566126"/>
                </a:cubicBezTo>
                <a:cubicBezTo>
                  <a:pt x="3629656" y="557403"/>
                  <a:pt x="3648522" y="547940"/>
                  <a:pt x="3667027" y="537846"/>
                </a:cubicBezTo>
                <a:cubicBezTo>
                  <a:pt x="3683112" y="529072"/>
                  <a:pt x="3697773" y="517759"/>
                  <a:pt x="3714161" y="509565"/>
                </a:cubicBezTo>
                <a:cubicBezTo>
                  <a:pt x="3723049" y="505121"/>
                  <a:pt x="3733554" y="504582"/>
                  <a:pt x="3742442" y="500138"/>
                </a:cubicBezTo>
                <a:cubicBezTo>
                  <a:pt x="3752575" y="495071"/>
                  <a:pt x="3760589" y="486352"/>
                  <a:pt x="3770722" y="481285"/>
                </a:cubicBezTo>
                <a:cubicBezTo>
                  <a:pt x="3785857" y="473717"/>
                  <a:pt x="3802522" y="469587"/>
                  <a:pt x="3817856" y="462431"/>
                </a:cubicBezTo>
                <a:cubicBezTo>
                  <a:pt x="3849692" y="447574"/>
                  <a:pt x="3879505" y="428344"/>
                  <a:pt x="3912124" y="415297"/>
                </a:cubicBezTo>
                <a:cubicBezTo>
                  <a:pt x="3927835" y="409013"/>
                  <a:pt x="3944123" y="404012"/>
                  <a:pt x="3959258" y="396444"/>
                </a:cubicBezTo>
                <a:cubicBezTo>
                  <a:pt x="3969391" y="391377"/>
                  <a:pt x="3977405" y="382657"/>
                  <a:pt x="3987538" y="377590"/>
                </a:cubicBezTo>
                <a:cubicBezTo>
                  <a:pt x="4002673" y="370022"/>
                  <a:pt x="4019537" y="366304"/>
                  <a:pt x="4034672" y="358736"/>
                </a:cubicBezTo>
                <a:cubicBezTo>
                  <a:pt x="4044806" y="353669"/>
                  <a:pt x="4052819" y="344950"/>
                  <a:pt x="4062953" y="339883"/>
                </a:cubicBezTo>
                <a:cubicBezTo>
                  <a:pt x="4071841" y="335439"/>
                  <a:pt x="4082345" y="334900"/>
                  <a:pt x="4091233" y="330456"/>
                </a:cubicBezTo>
                <a:cubicBezTo>
                  <a:pt x="4101367" y="325389"/>
                  <a:pt x="4109161" y="316203"/>
                  <a:pt x="4119514" y="311602"/>
                </a:cubicBezTo>
                <a:cubicBezTo>
                  <a:pt x="4137675" y="303531"/>
                  <a:pt x="4176075" y="292749"/>
                  <a:pt x="4176075" y="292749"/>
                </a:cubicBezTo>
                <a:cubicBezTo>
                  <a:pt x="4257108" y="238725"/>
                  <a:pt x="4154591" y="303489"/>
                  <a:pt x="4232635" y="264468"/>
                </a:cubicBezTo>
                <a:cubicBezTo>
                  <a:pt x="4242769" y="259401"/>
                  <a:pt x="4250782" y="250682"/>
                  <a:pt x="4260916" y="245615"/>
                </a:cubicBezTo>
                <a:cubicBezTo>
                  <a:pt x="4274441" y="238852"/>
                  <a:pt x="4314820" y="229782"/>
                  <a:pt x="4326903" y="226761"/>
                </a:cubicBezTo>
                <a:cubicBezTo>
                  <a:pt x="4336330" y="220476"/>
                  <a:pt x="4345050" y="212974"/>
                  <a:pt x="4355184" y="207907"/>
                </a:cubicBezTo>
                <a:cubicBezTo>
                  <a:pt x="4364072" y="203463"/>
                  <a:pt x="4374238" y="202171"/>
                  <a:pt x="4383464" y="198481"/>
                </a:cubicBezTo>
                <a:cubicBezTo>
                  <a:pt x="4405683" y="189593"/>
                  <a:pt x="4427666" y="180103"/>
                  <a:pt x="4449452" y="170200"/>
                </a:cubicBezTo>
                <a:cubicBezTo>
                  <a:pt x="4462245" y="164385"/>
                  <a:pt x="4474958" y="158319"/>
                  <a:pt x="4487159" y="151347"/>
                </a:cubicBezTo>
                <a:cubicBezTo>
                  <a:pt x="4496996" y="145726"/>
                  <a:pt x="4505306" y="137560"/>
                  <a:pt x="4515440" y="132493"/>
                </a:cubicBezTo>
                <a:cubicBezTo>
                  <a:pt x="4524328" y="128049"/>
                  <a:pt x="4534832" y="127510"/>
                  <a:pt x="4543720" y="123066"/>
                </a:cubicBezTo>
                <a:cubicBezTo>
                  <a:pt x="4553853" y="117999"/>
                  <a:pt x="4561867" y="109280"/>
                  <a:pt x="4572000" y="104213"/>
                </a:cubicBezTo>
                <a:cubicBezTo>
                  <a:pt x="4580888" y="99769"/>
                  <a:pt x="4591148" y="98700"/>
                  <a:pt x="4600281" y="94786"/>
                </a:cubicBezTo>
                <a:cubicBezTo>
                  <a:pt x="4613197" y="89250"/>
                  <a:pt x="4625787" y="82904"/>
                  <a:pt x="4637988" y="75932"/>
                </a:cubicBezTo>
                <a:cubicBezTo>
                  <a:pt x="4647825" y="70311"/>
                  <a:pt x="4656135" y="62146"/>
                  <a:pt x="4666268" y="57079"/>
                </a:cubicBezTo>
                <a:cubicBezTo>
                  <a:pt x="4681403" y="49511"/>
                  <a:pt x="4698267" y="45793"/>
                  <a:pt x="4713402" y="38225"/>
                </a:cubicBezTo>
                <a:cubicBezTo>
                  <a:pt x="4781418" y="4216"/>
                  <a:pt x="4696768" y="33566"/>
                  <a:pt x="4779390" y="518"/>
                </a:cubicBezTo>
                <a:cubicBezTo>
                  <a:pt x="4782308" y="-649"/>
                  <a:pt x="4785675" y="518"/>
                  <a:pt x="4788817" y="518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770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40052" y="4698240"/>
            <a:ext cx="9909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Hugoniot</a:t>
            </a:r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calculated</a:t>
            </a:r>
          </a:p>
          <a:p>
            <a:r>
              <a:rPr lang="en-GB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T. Vinci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0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and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908720"/>
            <a:ext cx="7962436" cy="3144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 smtClean="0"/>
              <a:t>easy decomposition of GeO</a:t>
            </a:r>
            <a:r>
              <a:rPr lang="en-GB" sz="1700" baseline="-25000" dirty="0" smtClean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 baseline="-25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 smtClean="0"/>
              <a:t>the company (DEPHIS) that does the deposit is unable to know in advance</a:t>
            </a:r>
          </a:p>
          <a:p>
            <a:r>
              <a:rPr lang="en-GB" sz="1700" dirty="0" smtClean="0"/>
              <a:t>which density and structure will come from the deposit.</a:t>
            </a:r>
          </a:p>
          <a:p>
            <a:r>
              <a:rPr lang="en-GB" sz="1700" dirty="0" smtClean="0"/>
              <a:t>Likely the amorphous phase is the easiest to make, crystalline deposition can be</a:t>
            </a:r>
          </a:p>
          <a:p>
            <a:r>
              <a:rPr lang="en-GB" sz="1700" dirty="0" smtClean="0"/>
              <a:t>tried but is extremely expensive!!</a:t>
            </a:r>
          </a:p>
          <a:p>
            <a:endParaRPr lang="en-GB" sz="1700" dirty="0"/>
          </a:p>
          <a:p>
            <a:r>
              <a:rPr lang="en-GB" sz="1700" dirty="0" smtClean="0">
                <a:solidFill>
                  <a:srgbClr val="FF0000"/>
                </a:solidFill>
              </a:rPr>
              <a:t>amorphous phase deposition:  test + realization   5160 euro</a:t>
            </a:r>
          </a:p>
          <a:p>
            <a:r>
              <a:rPr lang="en-GB" sz="1700" dirty="0" smtClean="0"/>
              <a:t>crystalline phase deposition: </a:t>
            </a:r>
            <a:r>
              <a:rPr lang="en-GB" sz="1700" dirty="0"/>
              <a:t>test + realization </a:t>
            </a:r>
            <a:r>
              <a:rPr lang="en-GB" sz="1700" dirty="0" smtClean="0"/>
              <a:t> 7800 euro</a:t>
            </a:r>
          </a:p>
          <a:p>
            <a:r>
              <a:rPr lang="en-GB" sz="1700" dirty="0" smtClean="0"/>
              <a:t>Ge target:     2400 euro</a:t>
            </a:r>
          </a:p>
          <a:p>
            <a:endParaRPr lang="en-GB" sz="1700" dirty="0"/>
          </a:p>
          <a:p>
            <a:endParaRPr lang="en-US" sz="17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3330014"/>
            <a:ext cx="3925615" cy="27632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1860" y="4075255"/>
            <a:ext cx="3791423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/>
              <a:t>in the glass phase above</a:t>
            </a:r>
          </a:p>
          <a:p>
            <a:r>
              <a:rPr lang="en-GB" sz="1700" dirty="0" smtClean="0"/>
              <a:t>10 </a:t>
            </a:r>
            <a:r>
              <a:rPr lang="en-GB" sz="1700" dirty="0" err="1" smtClean="0"/>
              <a:t>GPa</a:t>
            </a:r>
            <a:r>
              <a:rPr lang="en-GB" sz="1700" dirty="0" smtClean="0"/>
              <a:t> a coordination increase</a:t>
            </a:r>
          </a:p>
          <a:p>
            <a:r>
              <a:rPr lang="en-GB" sz="1700" dirty="0" smtClean="0"/>
              <a:t>is observed under static compression</a:t>
            </a:r>
          </a:p>
          <a:p>
            <a:endParaRPr lang="en-GB" sz="1700" dirty="0"/>
          </a:p>
          <a:p>
            <a:endParaRPr lang="en-GB" sz="1700" dirty="0" smtClean="0"/>
          </a:p>
          <a:p>
            <a:endParaRPr lang="en-GB" sz="1700" dirty="0"/>
          </a:p>
          <a:p>
            <a:endParaRPr lang="en-GB" sz="1700" dirty="0" smtClean="0"/>
          </a:p>
          <a:p>
            <a:endParaRPr lang="en-US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6145559"/>
            <a:ext cx="1888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M. </a:t>
            </a:r>
            <a:r>
              <a:rPr lang="en-GB" sz="1400" dirty="0" err="1" smtClean="0"/>
              <a:t>Baldini</a:t>
            </a:r>
            <a:r>
              <a:rPr lang="en-GB" sz="1400" dirty="0" smtClean="0"/>
              <a:t>, PRB 2010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71004" y="5572834"/>
            <a:ext cx="227177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/>
              <a:t>amorphous →  </a:t>
            </a:r>
            <a:r>
              <a:rPr lang="en-GB" sz="1700" dirty="0" err="1" smtClean="0"/>
              <a:t>LiF</a:t>
            </a:r>
            <a:endParaRPr lang="en-GB" sz="1700" dirty="0" smtClean="0"/>
          </a:p>
          <a:p>
            <a:r>
              <a:rPr lang="en-GB" sz="1700" dirty="0" smtClean="0"/>
              <a:t>crystalline → </a:t>
            </a:r>
            <a:r>
              <a:rPr lang="en-GB" sz="1700" dirty="0" err="1" smtClean="0"/>
              <a:t>diamant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14335183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ESRF-LightBlue">
      <a:dk1>
        <a:sysClr val="windowText" lastClr="000000"/>
      </a:dk1>
      <a:lt1>
        <a:sysClr val="window" lastClr="FFFFFF"/>
      </a:lt1>
      <a:dk2>
        <a:srgbClr val="132577"/>
      </a:dk2>
      <a:lt2>
        <a:srgbClr val="51A026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AF007C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lank.potx" id="{67C11CAC-9023-4D7C-A201-0E73168C1C5C}" vid="{657381B9-D2A2-47F3-8C63-832BC456550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7854</TotalTime>
  <Words>286</Words>
  <Application>Microsoft Office PowerPoint</Application>
  <PresentationFormat>On-screen Show (4:3)</PresentationFormat>
  <Paragraphs>50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ITCOfficinaSans LT Book</vt:lpstr>
      <vt:lpstr>Wingdings</vt:lpstr>
      <vt:lpstr>Blank</vt:lpstr>
      <vt:lpstr>PowerPoint Presentation</vt:lpstr>
      <vt:lpstr>PowerPoint Presentation</vt:lpstr>
      <vt:lpstr>the scientific case</vt:lpstr>
      <vt:lpstr>PROBLEMS and plans</vt:lpstr>
    </vt:vector>
  </TitlesOfParts>
  <Company>ESRF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MATHON Olivier</dc:creator>
  <cp:lastModifiedBy>TORCHIO Raffaella</cp:lastModifiedBy>
  <cp:revision>212</cp:revision>
  <dcterms:created xsi:type="dcterms:W3CDTF">2015-06-15T08:11:43Z</dcterms:created>
  <dcterms:modified xsi:type="dcterms:W3CDTF">2016-01-19T11:44:08Z</dcterms:modified>
</cp:coreProperties>
</file>