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37"/>
  </p:notesMasterIdLst>
  <p:sldIdLst>
    <p:sldId id="256" r:id="rId2"/>
    <p:sldId id="257" r:id="rId3"/>
    <p:sldId id="291" r:id="rId4"/>
    <p:sldId id="292" r:id="rId5"/>
    <p:sldId id="258" r:id="rId6"/>
    <p:sldId id="260" r:id="rId7"/>
    <p:sldId id="284" r:id="rId8"/>
    <p:sldId id="289" r:id="rId9"/>
    <p:sldId id="268" r:id="rId10"/>
    <p:sldId id="266" r:id="rId11"/>
    <p:sldId id="270" r:id="rId12"/>
    <p:sldId id="280" r:id="rId13"/>
    <p:sldId id="281" r:id="rId14"/>
    <p:sldId id="276" r:id="rId15"/>
    <p:sldId id="293" r:id="rId16"/>
    <p:sldId id="294" r:id="rId17"/>
    <p:sldId id="295" r:id="rId18"/>
    <p:sldId id="296" r:id="rId19"/>
    <p:sldId id="290" r:id="rId20"/>
    <p:sldId id="272" r:id="rId21"/>
    <p:sldId id="297" r:id="rId22"/>
    <p:sldId id="298" r:id="rId23"/>
    <p:sldId id="312" r:id="rId24"/>
    <p:sldId id="299" r:id="rId25"/>
    <p:sldId id="308" r:id="rId26"/>
    <p:sldId id="300" r:id="rId27"/>
    <p:sldId id="305" r:id="rId28"/>
    <p:sldId id="301" r:id="rId29"/>
    <p:sldId id="302" r:id="rId30"/>
    <p:sldId id="303" r:id="rId31"/>
    <p:sldId id="307" r:id="rId32"/>
    <p:sldId id="304" r:id="rId33"/>
    <p:sldId id="310" r:id="rId34"/>
    <p:sldId id="306" r:id="rId35"/>
    <p:sldId id="311" r:id="rId36"/>
  </p:sldIdLst>
  <p:sldSz cx="9144000" cy="6858000" type="screen4x3"/>
  <p:notesSz cx="6794500" cy="9931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46">
          <p15:clr>
            <a:srgbClr val="A4A3A4"/>
          </p15:clr>
        </p15:guide>
        <p15:guide id="3" orient="horz" pos="3974">
          <p15:clr>
            <a:srgbClr val="A4A3A4"/>
          </p15:clr>
        </p15:guide>
        <p15:guide id="4" orient="horz" pos="1026">
          <p15:clr>
            <a:srgbClr val="A4A3A4"/>
          </p15:clr>
        </p15:guide>
        <p15:guide id="5" pos="2880">
          <p15:clr>
            <a:srgbClr val="A4A3A4"/>
          </p15:clr>
        </p15:guide>
        <p15:guide id="6" pos="521">
          <p15:clr>
            <a:srgbClr val="A4A3A4"/>
          </p15:clr>
        </p15:guide>
        <p15:guide id="7" pos="5239">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703"/>
    <a:srgbClr val="132577"/>
    <a:srgbClr val="800000"/>
    <a:srgbClr val="F4F4F4"/>
    <a:srgbClr val="D1D2D4"/>
    <a:srgbClr val="B7B9BA"/>
    <a:srgbClr val="AF007C"/>
    <a:srgbClr val="0098D4"/>
    <a:srgbClr val="51A026"/>
    <a:srgbClr val="FFD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2" autoAdjust="0"/>
    <p:restoredTop sz="94660" autoAdjust="0"/>
  </p:normalViewPr>
  <p:slideViewPr>
    <p:cSldViewPr showGuides="1">
      <p:cViewPr varScale="1">
        <p:scale>
          <a:sx n="116" d="100"/>
          <a:sy n="116" d="100"/>
        </p:scale>
        <p:origin x="756" y="108"/>
      </p:cViewPr>
      <p:guideLst>
        <p:guide orient="horz" pos="2160"/>
        <p:guide orient="horz" pos="346"/>
        <p:guide orient="horz" pos="3974"/>
        <p:guide orient="horz" pos="1026"/>
        <p:guide pos="2880"/>
        <p:guide pos="521"/>
        <p:guide pos="52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972" y="84"/>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D680E798-53FF-4C51-A981-953463752515}" type="datetimeFigureOut">
              <a:rPr lang="fr-FR" smtClean="0"/>
              <a:pPr/>
              <a:t>19/01/2016</a:t>
            </a:fld>
            <a:endParaRPr lang="fr-FR"/>
          </a:p>
        </p:txBody>
      </p:sp>
      <p:sp>
        <p:nvSpPr>
          <p:cNvPr id="4" name="Espace réservé de l'image des diapositives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1B06CD8F-B7ED-4A05-9FB1-A01CC0EF02CC}" type="slidenum">
              <a:rPr lang="fr-FR" smtClean="0"/>
              <a:pPr/>
              <a:t>‹#›</a:t>
            </a:fld>
            <a:endParaRPr lang="fr-FR"/>
          </a:p>
        </p:txBody>
      </p:sp>
    </p:spTree>
    <p:extLst>
      <p:ext uri="{BB962C8B-B14F-4D97-AF65-F5344CB8AC3E}">
        <p14:creationId xmlns:p14="http://schemas.microsoft.com/office/powerpoint/2010/main" val="13408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1</a:t>
            </a:fld>
            <a:endParaRPr lang="fr-FR"/>
          </a:p>
        </p:txBody>
      </p:sp>
    </p:spTree>
    <p:extLst>
      <p:ext uri="{BB962C8B-B14F-4D97-AF65-F5344CB8AC3E}">
        <p14:creationId xmlns:p14="http://schemas.microsoft.com/office/powerpoint/2010/main" val="4142718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To go to higher shock energy and to reach the liquid phase, we have removed the phase plate leading to a laser focal spot of 90 microns and a power density of 5.10 to the 13 W/cm2</a:t>
            </a:r>
            <a:r>
              <a:rPr lang="en-US" smtClean="0"/>
              <a:t>. </a:t>
            </a:r>
            <a:endParaRPr lang="en-US" dirty="0" smtClean="0"/>
          </a:p>
          <a:p>
            <a:endParaRPr lang="en-US" dirty="0" smtClean="0"/>
          </a:p>
          <a:p>
            <a:r>
              <a:rPr lang="en-US" dirty="0" smtClean="0"/>
              <a:t>In the same time, we have also focused the X-ray beam in vertical, leading to a focal X-ray spot of 5 by 7 square microns.</a:t>
            </a:r>
          </a:p>
          <a:p>
            <a:endParaRPr lang="en-US" dirty="0" smtClean="0"/>
          </a:p>
          <a:p>
            <a:r>
              <a:rPr lang="en-US" dirty="0" smtClean="0"/>
              <a:t>The quality of the XAS data is lower for many reasons. First, in this focused configuration, there is less </a:t>
            </a:r>
            <a:r>
              <a:rPr lang="en-US" dirty="0" err="1" smtClean="0"/>
              <a:t>Xray</a:t>
            </a:r>
            <a:r>
              <a:rPr lang="en-US" dirty="0" smtClean="0"/>
              <a:t> photons and consequently the statistical noise is higher. The second one, and probably the main one, is also that by removing the laser phase plate, the homogeneity of the laser focal spot is very poor, and to the presence 2D effect with this small focal spot, leading to a non homogeneity of the </a:t>
            </a:r>
            <a:r>
              <a:rPr lang="en-US" dirty="0" err="1" smtClean="0"/>
              <a:t>thermodynamical</a:t>
            </a:r>
            <a:r>
              <a:rPr lang="en-US" dirty="0" smtClean="0"/>
              <a:t> conditions within the probed volume.</a:t>
            </a:r>
          </a:p>
          <a:p>
            <a:endParaRPr lang="en-US" dirty="0" smtClean="0"/>
          </a:p>
          <a:p>
            <a:r>
              <a:rPr lang="en-US" dirty="0" smtClean="0"/>
              <a:t>But we can still measure a clear trend to the liquid phase, in particular in the edge region with features that could be observed also in static HP/HT experiment on the beamline.</a:t>
            </a:r>
          </a:p>
          <a:p>
            <a:endParaRPr lang="en-US" dirty="0" smtClean="0"/>
          </a:p>
          <a:p>
            <a:r>
              <a:rPr lang="en-US" dirty="0" smtClean="0"/>
              <a:t>The colors of the spectrum are reported in the Fe phase diagram, where the thermodynamic conditions are estimated by simulation.  The sequence bcc – </a:t>
            </a:r>
            <a:r>
              <a:rPr lang="en-US" dirty="0" err="1" smtClean="0"/>
              <a:t>hcp</a:t>
            </a:r>
            <a:r>
              <a:rPr lang="en-US" dirty="0" smtClean="0"/>
              <a:t> – </a:t>
            </a:r>
            <a:r>
              <a:rPr lang="en-US" dirty="0" err="1" smtClean="0"/>
              <a:t>hcp</a:t>
            </a:r>
            <a:r>
              <a:rPr lang="en-US" dirty="0" smtClean="0"/>
              <a:t> compressed – melting is observed.  The quality of the data is sufficient to detect similar evolution of features </a:t>
            </a:r>
            <a:r>
              <a:rPr lang="en-US" dirty="0" err="1" smtClean="0"/>
              <a:t>a,b,c</a:t>
            </a:r>
            <a:r>
              <a:rPr lang="en-US" dirty="0" smtClean="0"/>
              <a:t> and in particular d, as predicted by </a:t>
            </a:r>
            <a:r>
              <a:rPr lang="en-US" dirty="0" err="1" smtClean="0"/>
              <a:t>ab</a:t>
            </a:r>
            <a:r>
              <a:rPr lang="en-US" dirty="0" smtClean="0"/>
              <a:t> initio molecular dynamics calculations. However the shift toward lower energy of the edge is smaller than the one predicted by the theory. At the highest loading of 5.10to the 13, we think that the thermodynamic conditions corresponds to 550 </a:t>
            </a:r>
            <a:r>
              <a:rPr lang="en-US" dirty="0" err="1" smtClean="0"/>
              <a:t>GPa</a:t>
            </a:r>
            <a:r>
              <a:rPr lang="en-US" dirty="0" smtClean="0"/>
              <a:t> and 14000 Kelvin, much higher that what can be reached in static conditions.</a:t>
            </a:r>
          </a:p>
          <a:p>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12</a:t>
            </a:fld>
            <a:endParaRPr lang="fr-FR"/>
          </a:p>
        </p:txBody>
      </p:sp>
    </p:spTree>
    <p:extLst>
      <p:ext uri="{BB962C8B-B14F-4D97-AF65-F5344CB8AC3E}">
        <p14:creationId xmlns:p14="http://schemas.microsoft.com/office/powerpoint/2010/main" val="1967835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B06CD8F-B7ED-4A05-9FB1-A01CC0EF02CC}" type="slidenum">
              <a:rPr lang="fr-FR" smtClean="0"/>
              <a:pPr/>
              <a:t>13</a:t>
            </a:fld>
            <a:endParaRPr lang="fr-FR"/>
          </a:p>
        </p:txBody>
      </p:sp>
    </p:spTree>
    <p:extLst>
      <p:ext uri="{BB962C8B-B14F-4D97-AF65-F5344CB8AC3E}">
        <p14:creationId xmlns:p14="http://schemas.microsoft.com/office/powerpoint/2010/main" val="251743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summarize my presentation, I try to show the interest of using energy dispersive XAS time resolved techniques  to study matter under  extremes. Using pulsed mode to perform extremes allows to reach magnetic field, temperature and pressure conditions very difficult or impossible to obtain in static mode. It allows also to study the dynamic of a system after such excitation.</a:t>
            </a:r>
          </a:p>
          <a:p>
            <a:endParaRPr lang="en-US" dirty="0" smtClean="0"/>
          </a:p>
          <a:p>
            <a:r>
              <a:rPr lang="en-US" dirty="0" smtClean="0"/>
              <a:t>I try also to present the effort that we have done in term of instrumentation development, in particular for detection and around the sample</a:t>
            </a:r>
          </a:p>
          <a:p>
            <a:endParaRPr lang="en-US" dirty="0" smtClean="0"/>
          </a:p>
          <a:p>
            <a:r>
              <a:rPr lang="en-US" dirty="0" smtClean="0"/>
              <a:t>On ID24, using the dispersive setup, reversible or non-reversible phenomena, with time resolution down to 100 ps.</a:t>
            </a:r>
          </a:p>
          <a:p>
            <a:endParaRPr lang="en-US" dirty="0" smtClean="0"/>
          </a:p>
          <a:p>
            <a:r>
              <a:rPr lang="en-US" dirty="0" smtClean="0"/>
              <a:t>And to illustrate the various possibilities offered  by the beamline ID24, I have presented 3 different examples.</a:t>
            </a:r>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14</a:t>
            </a:fld>
            <a:endParaRPr lang="fr-FR"/>
          </a:p>
        </p:txBody>
      </p:sp>
    </p:spTree>
    <p:extLst>
      <p:ext uri="{BB962C8B-B14F-4D97-AF65-F5344CB8AC3E}">
        <p14:creationId xmlns:p14="http://schemas.microsoft.com/office/powerpoint/2010/main" val="1437079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summarize my presentation, I try to show the interest of using energy dispersive XAS time resolved techniques  to study matter under  extremes. Using pulsed mode to perform extremes allows to reach magnetic field, temperature and pressure conditions very difficult or impossible to obtain in static mode. It allows also to study the dynamic of a system after such excitation.</a:t>
            </a:r>
          </a:p>
          <a:p>
            <a:endParaRPr lang="en-US" dirty="0" smtClean="0"/>
          </a:p>
          <a:p>
            <a:r>
              <a:rPr lang="en-US" dirty="0" smtClean="0"/>
              <a:t>I try also to present the effort that we have done in term of instrumentation development, in particular for detection and around the sample</a:t>
            </a:r>
          </a:p>
          <a:p>
            <a:endParaRPr lang="en-US" dirty="0" smtClean="0"/>
          </a:p>
          <a:p>
            <a:r>
              <a:rPr lang="en-US" dirty="0" smtClean="0"/>
              <a:t>On ID24, using the dispersive setup, reversible or non-reversible phenomena, with time resolution down to 100 ps.</a:t>
            </a:r>
          </a:p>
          <a:p>
            <a:endParaRPr lang="en-US" dirty="0" smtClean="0"/>
          </a:p>
          <a:p>
            <a:r>
              <a:rPr lang="en-US" dirty="0" smtClean="0"/>
              <a:t>And to illustrate the various possibilities offered  by the beamline ID24, I have presented 3 different examples.</a:t>
            </a:r>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15</a:t>
            </a:fld>
            <a:endParaRPr lang="fr-FR"/>
          </a:p>
        </p:txBody>
      </p:sp>
    </p:spTree>
    <p:extLst>
      <p:ext uri="{BB962C8B-B14F-4D97-AF65-F5344CB8AC3E}">
        <p14:creationId xmlns:p14="http://schemas.microsoft.com/office/powerpoint/2010/main" val="2024144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summarize my presentation, I try to show the interest of using energy dispersive XAS time resolved techniques  to study matter under  extremes. Using pulsed mode to perform extremes allows to reach magnetic field, temperature and pressure conditions very difficult or impossible to obtain in static mode. It allows also to study the dynamic of a system after such excitation.</a:t>
            </a:r>
          </a:p>
          <a:p>
            <a:endParaRPr lang="en-US" dirty="0" smtClean="0"/>
          </a:p>
          <a:p>
            <a:r>
              <a:rPr lang="en-US" dirty="0" smtClean="0"/>
              <a:t>I try also to present the effort that we have done in term of instrumentation development, in particular for detection and around the sample</a:t>
            </a:r>
          </a:p>
          <a:p>
            <a:endParaRPr lang="en-US" dirty="0" smtClean="0"/>
          </a:p>
          <a:p>
            <a:r>
              <a:rPr lang="en-US" dirty="0" smtClean="0"/>
              <a:t>On ID24, using the dispersive setup, reversible or non-reversible phenomena, with time resolution down to 100 ps.</a:t>
            </a:r>
          </a:p>
          <a:p>
            <a:endParaRPr lang="en-US" dirty="0" smtClean="0"/>
          </a:p>
          <a:p>
            <a:r>
              <a:rPr lang="en-US" dirty="0" smtClean="0"/>
              <a:t>And to illustrate the various possibilities offered  by the beamline ID24, I have presented 3 different examples.</a:t>
            </a:r>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16</a:t>
            </a:fld>
            <a:endParaRPr lang="fr-FR"/>
          </a:p>
        </p:txBody>
      </p:sp>
    </p:spTree>
    <p:extLst>
      <p:ext uri="{BB962C8B-B14F-4D97-AF65-F5344CB8AC3E}">
        <p14:creationId xmlns:p14="http://schemas.microsoft.com/office/powerpoint/2010/main" val="1778569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summarize my presentation, I try to show the interest of using energy dispersive XAS time resolved techniques  to study matter under  extremes. Using pulsed mode to perform extremes allows to reach magnetic field, temperature and pressure conditions very difficult or impossible to obtain in static mode. It allows also to study the dynamic of a system after such excitation.</a:t>
            </a:r>
          </a:p>
          <a:p>
            <a:endParaRPr lang="en-US" dirty="0" smtClean="0"/>
          </a:p>
          <a:p>
            <a:r>
              <a:rPr lang="en-US" dirty="0" smtClean="0"/>
              <a:t>I try also to present the effort that we have done in term of instrumentation development, in particular for detection and around the sample</a:t>
            </a:r>
          </a:p>
          <a:p>
            <a:endParaRPr lang="en-US" dirty="0" smtClean="0"/>
          </a:p>
          <a:p>
            <a:r>
              <a:rPr lang="en-US" dirty="0" smtClean="0"/>
              <a:t>On ID24, using the dispersive setup, reversible or non-reversible phenomena, with time resolution down to 100 ps.</a:t>
            </a:r>
          </a:p>
          <a:p>
            <a:endParaRPr lang="en-US" dirty="0" smtClean="0"/>
          </a:p>
          <a:p>
            <a:r>
              <a:rPr lang="en-US" dirty="0" smtClean="0"/>
              <a:t>And to illustrate the various possibilities offered  by the beamline ID24, I have presented 3 different examples.</a:t>
            </a:r>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17</a:t>
            </a:fld>
            <a:endParaRPr lang="fr-FR"/>
          </a:p>
        </p:txBody>
      </p:sp>
    </p:spTree>
    <p:extLst>
      <p:ext uri="{BB962C8B-B14F-4D97-AF65-F5344CB8AC3E}">
        <p14:creationId xmlns:p14="http://schemas.microsoft.com/office/powerpoint/2010/main" val="203179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summarize my presentation, I try to show the interest of using energy dispersive XAS time resolved techniques  to study matter under  extremes. Using pulsed mode to perform extremes allows to reach magnetic field, temperature and pressure conditions very difficult or impossible to obtain in static mode. It allows also to study the dynamic of a system after such excitation.</a:t>
            </a:r>
          </a:p>
          <a:p>
            <a:endParaRPr lang="en-US" dirty="0" smtClean="0"/>
          </a:p>
          <a:p>
            <a:r>
              <a:rPr lang="en-US" dirty="0" smtClean="0"/>
              <a:t>I try also to present the effort that we have done in term of instrumentation development, in particular for detection and around the sample</a:t>
            </a:r>
          </a:p>
          <a:p>
            <a:endParaRPr lang="en-US" dirty="0" smtClean="0"/>
          </a:p>
          <a:p>
            <a:r>
              <a:rPr lang="en-US" dirty="0" smtClean="0"/>
              <a:t>On ID24, using the dispersive setup, reversible or non-reversible phenomena, with time resolution down to 100 ps.</a:t>
            </a:r>
          </a:p>
          <a:p>
            <a:endParaRPr lang="en-US" dirty="0" smtClean="0"/>
          </a:p>
          <a:p>
            <a:r>
              <a:rPr lang="en-US" dirty="0" smtClean="0"/>
              <a:t>And to illustrate the various possibilities offered  by the beamline ID24, I have presented 3 different examples.</a:t>
            </a:r>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18</a:t>
            </a:fld>
            <a:endParaRPr lang="fr-FR"/>
          </a:p>
        </p:txBody>
      </p:sp>
    </p:spTree>
    <p:extLst>
      <p:ext uri="{BB962C8B-B14F-4D97-AF65-F5344CB8AC3E}">
        <p14:creationId xmlns:p14="http://schemas.microsoft.com/office/powerpoint/2010/main" val="1556164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summarize my presentation, I try to show the interest of using energy dispersive XAS time resolved techniques  to study matter under  extremes. Using pulsed mode to perform extremes allows to reach magnetic field, temperature and pressure conditions very difficult or impossible to obtain in static mode. It allows also to study the dynamic of a system after such excitation.</a:t>
            </a:r>
          </a:p>
          <a:p>
            <a:endParaRPr lang="en-US" dirty="0" smtClean="0"/>
          </a:p>
          <a:p>
            <a:r>
              <a:rPr lang="en-US" dirty="0" smtClean="0"/>
              <a:t>I try also to present the effort that we have done in term of instrumentation development, in particular for detection and around the sample</a:t>
            </a:r>
          </a:p>
          <a:p>
            <a:endParaRPr lang="en-US" dirty="0" smtClean="0"/>
          </a:p>
          <a:p>
            <a:r>
              <a:rPr lang="en-US" dirty="0" smtClean="0"/>
              <a:t>On ID24, using the dispersive setup, reversible or non-reversible phenomena, with time resolution down to 100 ps.</a:t>
            </a:r>
          </a:p>
          <a:p>
            <a:endParaRPr lang="en-US" dirty="0" smtClean="0"/>
          </a:p>
          <a:p>
            <a:r>
              <a:rPr lang="en-US" dirty="0" smtClean="0"/>
              <a:t>And to illustrate the various possibilities offered  by the beamline ID24, I have presented 3 different examples.</a:t>
            </a:r>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19</a:t>
            </a:fld>
            <a:endParaRPr lang="fr-FR"/>
          </a:p>
        </p:txBody>
      </p:sp>
    </p:spTree>
    <p:extLst>
      <p:ext uri="{BB962C8B-B14F-4D97-AF65-F5344CB8AC3E}">
        <p14:creationId xmlns:p14="http://schemas.microsoft.com/office/powerpoint/2010/main" val="4158366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finish, I would like to warmly thanks all our collaborators on these projects and in particular the CEA team of Paul </a:t>
            </a:r>
            <a:r>
              <a:rPr lang="en-US" dirty="0" err="1" smtClean="0"/>
              <a:t>Loubeyre</a:t>
            </a:r>
            <a:endParaRPr lang="en-US" dirty="0" smtClean="0"/>
          </a:p>
          <a:p>
            <a:endParaRPr lang="en-US" dirty="0" smtClean="0"/>
          </a:p>
          <a:p>
            <a:r>
              <a:rPr lang="en-US" dirty="0" smtClean="0"/>
              <a:t>And I would like also to thank you for your attention.</a:t>
            </a:r>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20</a:t>
            </a:fld>
            <a:endParaRPr lang="fr-FR"/>
          </a:p>
        </p:txBody>
      </p:sp>
    </p:spTree>
    <p:extLst>
      <p:ext uri="{BB962C8B-B14F-4D97-AF65-F5344CB8AC3E}">
        <p14:creationId xmlns:p14="http://schemas.microsoft.com/office/powerpoint/2010/main" val="647253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06CD8F-B7ED-4A05-9FB1-A01CC0EF02CC}" type="slidenum">
              <a:rPr lang="fr-FR" smtClean="0"/>
              <a:pPr/>
              <a:t>30</a:t>
            </a:fld>
            <a:endParaRPr lang="fr-FR"/>
          </a:p>
        </p:txBody>
      </p:sp>
    </p:spTree>
    <p:extLst>
      <p:ext uri="{BB962C8B-B14F-4D97-AF65-F5344CB8AC3E}">
        <p14:creationId xmlns:p14="http://schemas.microsoft.com/office/powerpoint/2010/main" val="1127977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my name is Olivier </a:t>
            </a:r>
            <a:r>
              <a:rPr lang="en-US" dirty="0" err="1" smtClean="0"/>
              <a:t>Mathon</a:t>
            </a:r>
            <a:r>
              <a:rPr lang="en-US" dirty="0" smtClean="0"/>
              <a:t>. I am working at the European Synchrotron Facility and I originally proposed a talk </a:t>
            </a:r>
            <a:r>
              <a:rPr lang="en-US" dirty="0" err="1" smtClean="0"/>
              <a:t>entiteled</a:t>
            </a:r>
            <a:r>
              <a:rPr lang="en-US" dirty="0" smtClean="0"/>
              <a:t> X-ray Absorption under Extremes. Extremes means extreme conditions of Pressure Temperature and magnetic field. But as I am in a session dedicated to “time resolved methods”, I am  going to slightly change my proposal and to talk about XAS under extremes…. Using time resolved techniques….</a:t>
            </a:r>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2</a:t>
            </a:fld>
            <a:endParaRPr lang="fr-FR"/>
          </a:p>
        </p:txBody>
      </p:sp>
    </p:spTree>
    <p:extLst>
      <p:ext uri="{BB962C8B-B14F-4D97-AF65-F5344CB8AC3E}">
        <p14:creationId xmlns:p14="http://schemas.microsoft.com/office/powerpoint/2010/main" val="3844173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 the upgrade program phase 1 of the ESRF, we have completely reconstructed two beamlines ID24 and BM23 within a project dedicated to Time resolved and Extreme conditions X-ray Absorption Spectroscopy, called TEXAS project.</a:t>
            </a:r>
          </a:p>
          <a:p>
            <a:endParaRPr lang="en-US" dirty="0" smtClean="0"/>
          </a:p>
          <a:p>
            <a:r>
              <a:rPr lang="en-US" dirty="0" smtClean="0"/>
              <a:t>BM23 is a conventional scanning EXASFS beamline based on a bending magnet source</a:t>
            </a:r>
          </a:p>
          <a:p>
            <a:endParaRPr lang="en-US" dirty="0" smtClean="0"/>
          </a:p>
          <a:p>
            <a:r>
              <a:rPr lang="en-US" dirty="0" smtClean="0"/>
              <a:t>Whereas ID24 is an energy dispersive XAS beamline with 2 experimental stations based on an </a:t>
            </a:r>
            <a:r>
              <a:rPr lang="en-US" dirty="0" err="1" smtClean="0"/>
              <a:t>undulator</a:t>
            </a:r>
            <a:r>
              <a:rPr lang="en-US" dirty="0" smtClean="0"/>
              <a:t> source.</a:t>
            </a:r>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5</a:t>
            </a:fld>
            <a:endParaRPr lang="fr-FR"/>
          </a:p>
        </p:txBody>
      </p:sp>
    </p:spTree>
    <p:extLst>
      <p:ext uri="{BB962C8B-B14F-4D97-AF65-F5344CB8AC3E}">
        <p14:creationId xmlns:p14="http://schemas.microsoft.com/office/powerpoint/2010/main" val="3453443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ID24 is an energy dispersive beamline based on a </a:t>
            </a:r>
            <a:r>
              <a:rPr lang="en-US" dirty="0" err="1" smtClean="0"/>
              <a:t>polychromator</a:t>
            </a:r>
            <a:r>
              <a:rPr lang="en-US" dirty="0" smtClean="0"/>
              <a:t>.</a:t>
            </a:r>
          </a:p>
          <a:p>
            <a:endParaRPr lang="en-US" dirty="0" smtClean="0"/>
          </a:p>
          <a:p>
            <a:r>
              <a:rPr lang="en-US" dirty="0" smtClean="0"/>
              <a:t>A </a:t>
            </a:r>
            <a:r>
              <a:rPr lang="en-US" dirty="0" err="1" smtClean="0"/>
              <a:t>polychromator</a:t>
            </a:r>
            <a:r>
              <a:rPr lang="en-US" dirty="0" smtClean="0"/>
              <a:t> is a Si crystal with an elliptical shape. If I highlight the crystal with an </a:t>
            </a:r>
            <a:r>
              <a:rPr lang="en-US" dirty="0" err="1" smtClean="0"/>
              <a:t>Xray</a:t>
            </a:r>
            <a:r>
              <a:rPr lang="en-US" dirty="0" smtClean="0"/>
              <a:t> source located on the first focus of the elliptical shape, two things are happening:</a:t>
            </a:r>
          </a:p>
          <a:p>
            <a:endParaRPr lang="en-US" dirty="0" smtClean="0"/>
          </a:p>
          <a:p>
            <a:r>
              <a:rPr lang="en-US" dirty="0" smtClean="0"/>
              <a:t>First, all X-rays diffracted by the crystal will be focused in the second focus of the ellipse, leading to a small focal spot</a:t>
            </a:r>
          </a:p>
          <a:p>
            <a:endParaRPr lang="en-US" dirty="0" smtClean="0"/>
          </a:p>
          <a:p>
            <a:r>
              <a:rPr lang="en-US" dirty="0" smtClean="0"/>
              <a:t>And Second, you can see  on the figure that the angle of incidence varies </a:t>
            </a:r>
            <a:r>
              <a:rPr lang="en-US" dirty="0" err="1" smtClean="0"/>
              <a:t>continously</a:t>
            </a:r>
            <a:r>
              <a:rPr lang="en-US" dirty="0" smtClean="0"/>
              <a:t> from one side to the other side of the crystal. It means that the energy of the </a:t>
            </a:r>
            <a:r>
              <a:rPr lang="en-US" dirty="0" err="1" smtClean="0"/>
              <a:t>Xrays</a:t>
            </a:r>
            <a:r>
              <a:rPr lang="en-US" dirty="0" smtClean="0"/>
              <a:t> diffracted by the crystal varies continuously from one side to the other side of the crystal. From low angles to high angles, means form high energy to low energy. The </a:t>
            </a:r>
            <a:r>
              <a:rPr lang="en-US" dirty="0" err="1" smtClean="0"/>
              <a:t>polychromator</a:t>
            </a:r>
            <a:r>
              <a:rPr lang="en-US" dirty="0" smtClean="0"/>
              <a:t> introduces a correlation between the direction of propagation and the energy.  By using a position sensitive detector, you can measure a different energy in each pixel of your detector. By choosing a proper geometry and putting the sample In the focal plane, you can record a XAS spectrum in a single image of your detector. </a:t>
            </a:r>
          </a:p>
          <a:p>
            <a:endParaRPr lang="en-US" dirty="0" smtClean="0"/>
          </a:p>
          <a:p>
            <a:r>
              <a:rPr lang="en-US" dirty="0" smtClean="0"/>
              <a:t>The goal of this beamline is to provide to the users community a unique instrument combining a small focal spot, a high flux, and a fast acquisition time to </a:t>
            </a:r>
            <a:r>
              <a:rPr lang="en-US" dirty="0" err="1" smtClean="0"/>
              <a:t>perfom</a:t>
            </a:r>
            <a:r>
              <a:rPr lang="en-US" dirty="0" smtClean="0"/>
              <a:t> XAS.</a:t>
            </a:r>
          </a:p>
          <a:p>
            <a:endParaRPr lang="en-US" dirty="0" smtClean="0"/>
          </a:p>
          <a:p>
            <a:r>
              <a:rPr lang="en-US" dirty="0" smtClean="0"/>
              <a:t>For Extreme conditions, the strategy is </a:t>
            </a:r>
            <a:r>
              <a:rPr lang="en-US" dirty="0" err="1" smtClean="0"/>
              <a:t>is</a:t>
            </a:r>
            <a:r>
              <a:rPr lang="en-US" dirty="0" smtClean="0"/>
              <a:t> take benefit of the small focal spot to reduce the interaction zone, of the high flux and the fast acquisition scheme to reduce the interaction time, to drastically reduce the energy needed to reach </a:t>
            </a:r>
            <a:r>
              <a:rPr lang="en-US" dirty="0" err="1" smtClean="0"/>
              <a:t>ectreme</a:t>
            </a:r>
            <a:r>
              <a:rPr lang="en-US" dirty="0" smtClean="0"/>
              <a:t> </a:t>
            </a:r>
            <a:r>
              <a:rPr lang="en-US" dirty="0" err="1" smtClean="0"/>
              <a:t>thermodynamical</a:t>
            </a:r>
            <a:r>
              <a:rPr lang="en-US" dirty="0" smtClean="0"/>
              <a:t> states.</a:t>
            </a:r>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6</a:t>
            </a:fld>
            <a:endParaRPr lang="fr-FR"/>
          </a:p>
        </p:txBody>
      </p:sp>
    </p:spTree>
    <p:extLst>
      <p:ext uri="{BB962C8B-B14F-4D97-AF65-F5344CB8AC3E}">
        <p14:creationId xmlns:p14="http://schemas.microsoft.com/office/powerpoint/2010/main" val="1238398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possibility of single bunch pump-and probe acquisition could be used to study matter at very high pressure and temperature generated by a laser driven shock.</a:t>
            </a:r>
          </a:p>
          <a:p>
            <a:endParaRPr lang="en-US" dirty="0" smtClean="0"/>
          </a:p>
          <a:p>
            <a:r>
              <a:rPr lang="en-US" dirty="0" smtClean="0"/>
              <a:t>The principle is simple. If you highlight a sandwich of Diamond/Fe/and diamond with a 30 Joules powerful laser during few ns, you create in the sample a shock wave that will compress and heat the sample . Due to the diamond windows, you can maintain HP/HT conditions during the laser pulse duration. For example with a laser of 10 ns and 30 Joules, you can maintain pressure more than 500 </a:t>
            </a:r>
            <a:r>
              <a:rPr lang="en-US" dirty="0" err="1" smtClean="0"/>
              <a:t>GPa</a:t>
            </a:r>
            <a:r>
              <a:rPr lang="en-US" dirty="0" smtClean="0"/>
              <a:t> and  14000 K during few ns. </a:t>
            </a:r>
          </a:p>
          <a:p>
            <a:endParaRPr lang="en-US" dirty="0" smtClean="0"/>
          </a:p>
          <a:p>
            <a:r>
              <a:rPr lang="en-US" dirty="0" smtClean="0"/>
              <a:t>You have then plenty of time, to perform your XAS analysis with your 100 </a:t>
            </a:r>
            <a:r>
              <a:rPr lang="en-US" dirty="0" err="1" smtClean="0"/>
              <a:t>ps</a:t>
            </a:r>
            <a:r>
              <a:rPr lang="en-US" dirty="0" smtClean="0"/>
              <a:t> single X-ray bunch provided by the synchrotron.</a:t>
            </a:r>
          </a:p>
          <a:p>
            <a:endParaRPr lang="en-US" dirty="0" smtClean="0"/>
          </a:p>
          <a:p>
            <a:r>
              <a:rPr lang="en-US" dirty="0" smtClean="0"/>
              <a:t>This experiment is completely irreversible as at the end of the laser pulse the sample is destroyed. You need to obtain a sufficiently good signal-to-noise ratio only with this unique accumulation.</a:t>
            </a:r>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7</a:t>
            </a:fld>
            <a:endParaRPr lang="fr-FR"/>
          </a:p>
        </p:txBody>
      </p:sp>
    </p:spTree>
    <p:extLst>
      <p:ext uri="{BB962C8B-B14F-4D97-AF65-F5344CB8AC3E}">
        <p14:creationId xmlns:p14="http://schemas.microsoft.com/office/powerpoint/2010/main" val="2288653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fastest time scale, the CCD based technology is not fast enough and we have developed, in collaboration with the STFC in the U.K., a detector called XH and based on a 1024 micro strips  linear array in Germanium. The 1 mm thick </a:t>
            </a:r>
            <a:r>
              <a:rPr lang="en-US" dirty="0" err="1" smtClean="0"/>
              <a:t>Ge</a:t>
            </a:r>
            <a:r>
              <a:rPr lang="en-US" dirty="0" smtClean="0"/>
              <a:t> sensor allows 100 % efficiency direct detection up to the highest energy of the beamline at 27 keV, avoiding radiation damage. The size of each strip is 50 microns pitch by 3 mm height.</a:t>
            </a:r>
          </a:p>
          <a:p>
            <a:endParaRPr lang="en-US" dirty="0" smtClean="0"/>
          </a:p>
          <a:p>
            <a:r>
              <a:rPr lang="en-US" dirty="0" smtClean="0"/>
              <a:t>The sensor is coupled to a specially developed XCHIP3 readout ASIC. It allows a minimum integration time of 100 ns and a repetition rate of 2.8 microsecond, both characteristics matching the ESRF ring timing modes.  The detector is fully </a:t>
            </a:r>
            <a:r>
              <a:rPr lang="en-US" dirty="0" err="1" smtClean="0"/>
              <a:t>synchronizable</a:t>
            </a:r>
            <a:r>
              <a:rPr lang="en-US" dirty="0" smtClean="0"/>
              <a:t> both with the ring frequency and the experiment </a:t>
            </a:r>
            <a:r>
              <a:rPr lang="en-US" dirty="0" err="1" smtClean="0"/>
              <a:t>trigering</a:t>
            </a:r>
            <a:r>
              <a:rPr lang="en-US" dirty="0" smtClean="0"/>
              <a:t>. </a:t>
            </a:r>
          </a:p>
          <a:p>
            <a:endParaRPr lang="en-US" dirty="0" smtClean="0"/>
          </a:p>
          <a:p>
            <a:r>
              <a:rPr lang="en-US" dirty="0" smtClean="0"/>
              <a:t>Between the ms and roughly 10 microsecond, the time structure of the X-ray beam can be neglected and the detector  can operate in movie mode. In this case we are interesting in its ability to operate at a very high frequency corresponding to one ring revolution.</a:t>
            </a:r>
          </a:p>
          <a:p>
            <a:endParaRPr lang="en-US" dirty="0" smtClean="0"/>
          </a:p>
          <a:p>
            <a:r>
              <a:rPr lang="en-US" dirty="0" smtClean="0"/>
              <a:t>Below the microsecond, the detector operates in pump-and-probe mode; and we are consequently very interesting in its minimum integration time to catch and isolate a single X-ray bunch. </a:t>
            </a:r>
          </a:p>
          <a:p>
            <a:endParaRPr lang="en-US" dirty="0" smtClean="0"/>
          </a:p>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8</a:t>
            </a:fld>
            <a:endParaRPr lang="fr-FR"/>
          </a:p>
        </p:txBody>
      </p:sp>
    </p:spTree>
    <p:extLst>
      <p:ext uri="{BB962C8B-B14F-4D97-AF65-F5344CB8AC3E}">
        <p14:creationId xmlns:p14="http://schemas.microsoft.com/office/powerpoint/2010/main" val="1857736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key point of the experiment is the couple formed by the laser and the target design. The laser is provided by the CEA with the GCLT laser. This laser has been conceived as a transportable laser dedicated to chock experiments. It is able to deliver up to 40 Joules with variable length between 4 and 100 ns, and the possibility also to perform ramp. The associated target design has been also developed by the </a:t>
            </a:r>
            <a:r>
              <a:rPr lang="en-US" dirty="0" err="1" smtClean="0"/>
              <a:t>the</a:t>
            </a:r>
            <a:r>
              <a:rPr lang="en-US" dirty="0" smtClean="0"/>
              <a:t> CEA, with inputs from the LULI. This special design must take into account the LASER parameters and the X-ray constrains, in particular to take maximum benefit of the miniaturization of the experiment.</a:t>
            </a:r>
          </a:p>
          <a:p>
            <a:endParaRPr lang="en-US" dirty="0" smtClean="0"/>
          </a:p>
          <a:p>
            <a:r>
              <a:rPr lang="en-US" dirty="0" smtClean="0"/>
              <a:t>Two different targets were developed, one for the low pressure part in the Fe solid phase, and one for higher pressure to reach the Fe liquid phase.</a:t>
            </a:r>
          </a:p>
          <a:p>
            <a:endParaRPr lang="en-US" dirty="0" smtClean="0"/>
          </a:p>
          <a:p>
            <a:r>
              <a:rPr lang="en-US" dirty="0" smtClean="0"/>
              <a:t>All diamond/Fe sandwiches are mounted in this sort of miniature HP cell.</a:t>
            </a:r>
          </a:p>
          <a:p>
            <a:r>
              <a:rPr lang="en-US" dirty="0" smtClean="0"/>
              <a:t>A total of 200 cell were prepared and measured during the experiment week. </a:t>
            </a:r>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9</a:t>
            </a:fld>
            <a:endParaRPr lang="fr-FR"/>
          </a:p>
        </p:txBody>
      </p:sp>
    </p:spTree>
    <p:extLst>
      <p:ext uri="{BB962C8B-B14F-4D97-AF65-F5344CB8AC3E}">
        <p14:creationId xmlns:p14="http://schemas.microsoft.com/office/powerpoint/2010/main" val="125487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presents some pictures of the experiment with the principal key components of the experiment, with the laser mounted inside the ID24 experimental hutch. The interaction chamber under vacuum where the laser beam and the X-ray beam must  be coincident. </a:t>
            </a:r>
          </a:p>
          <a:p>
            <a:r>
              <a:rPr lang="en-US" dirty="0" smtClean="0"/>
              <a:t>The sample changer, inside the vacuum chamber, with 10 samples mounted simultaneously.</a:t>
            </a:r>
          </a:p>
          <a:p>
            <a:r>
              <a:rPr lang="en-US" dirty="0" smtClean="0"/>
              <a:t>And the XH detector for single bunch acquisition</a:t>
            </a:r>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10</a:t>
            </a:fld>
            <a:endParaRPr lang="fr-FR"/>
          </a:p>
        </p:txBody>
      </p:sp>
    </p:spTree>
    <p:extLst>
      <p:ext uri="{BB962C8B-B14F-4D97-AF65-F5344CB8AC3E}">
        <p14:creationId xmlns:p14="http://schemas.microsoft.com/office/powerpoint/2010/main" val="101292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slide you can see the results obtained in the Fe solid phase.</a:t>
            </a:r>
          </a:p>
          <a:p>
            <a:r>
              <a:rPr lang="en-US" dirty="0" smtClean="0"/>
              <a:t>In this first series of  test, the laser parameter were fixed to a maximum of 4 ten to the 12 W/cm2, using a phase plate of 400 microns.  It leads to a pressure and a temperature estimated by </a:t>
            </a:r>
            <a:r>
              <a:rPr lang="en-US" dirty="0" err="1" smtClean="0"/>
              <a:t>hydo</a:t>
            </a:r>
            <a:r>
              <a:rPr lang="en-US" dirty="0" smtClean="0"/>
              <a:t>-simulation codes to a maximum pressure of 90 </a:t>
            </a:r>
            <a:r>
              <a:rPr lang="en-US" dirty="0" err="1" smtClean="0"/>
              <a:t>GPa</a:t>
            </a:r>
            <a:r>
              <a:rPr lang="en-US" dirty="0" smtClean="0"/>
              <a:t> and 1500 K.</a:t>
            </a:r>
          </a:p>
          <a:p>
            <a:endParaRPr lang="en-US" dirty="0" smtClean="0"/>
          </a:p>
          <a:p>
            <a:r>
              <a:rPr lang="en-US" dirty="0" smtClean="0"/>
              <a:t>You can see on the spectrum on the left the quality of the XAS spectrum obtained, I remind you with a single 100 </a:t>
            </a:r>
            <a:r>
              <a:rPr lang="en-US" dirty="0" err="1" smtClean="0"/>
              <a:t>ps</a:t>
            </a:r>
            <a:r>
              <a:rPr lang="en-US" dirty="0" smtClean="0"/>
              <a:t> X-ray bunch. A XANES with good energy resolution and a good quality  EXAFS up to K=8 A-1, are obtained.</a:t>
            </a:r>
          </a:p>
          <a:p>
            <a:endParaRPr lang="en-US" dirty="0" smtClean="0"/>
          </a:p>
          <a:p>
            <a:r>
              <a:rPr lang="en-US" dirty="0" smtClean="0"/>
              <a:t>By varying the energy of the laser pulse, it is possible to vary the pressure temperature reach in the target. And following the </a:t>
            </a:r>
            <a:r>
              <a:rPr lang="en-US" dirty="0" err="1" smtClean="0"/>
              <a:t>Hugoniot</a:t>
            </a:r>
            <a:r>
              <a:rPr lang="en-US" dirty="0" smtClean="0"/>
              <a:t> curve, to cross the bcc to </a:t>
            </a:r>
            <a:r>
              <a:rPr lang="en-US" dirty="0" err="1" smtClean="0"/>
              <a:t>hcp</a:t>
            </a:r>
            <a:r>
              <a:rPr lang="en-US" dirty="0" smtClean="0"/>
              <a:t> phase transition of Fe. All features of the transition can be seen , in the edge , or on the two first oscillations. </a:t>
            </a:r>
          </a:p>
          <a:p>
            <a:endParaRPr lang="en-US" dirty="0" smtClean="0"/>
          </a:p>
          <a:p>
            <a:r>
              <a:rPr lang="en-US" dirty="0" smtClean="0"/>
              <a:t>The energy of the laser is increased from 0.5 up to 4 10 to the 12 W/cm2. The effect of the compression, shifting the EXAFS oscillation to higher energy, and of the temperature, reducing the oscillation amplitudes can be observed.</a:t>
            </a:r>
          </a:p>
          <a:p>
            <a:r>
              <a:rPr lang="en-US" dirty="0" smtClean="0"/>
              <a:t>From this data we were able to extract the volume and deduce the compression, and to extract the temperature. The data are in good agreement with the hydro-dynamical simulation provided by ESTER and MULTI code for the compression and EXAFS gives a </a:t>
            </a:r>
            <a:r>
              <a:rPr lang="en-US" dirty="0" err="1" smtClean="0"/>
              <a:t>slithly</a:t>
            </a:r>
            <a:r>
              <a:rPr lang="en-US" dirty="0" smtClean="0"/>
              <a:t> higher temperature than the code, probably due to an under estimation by the codes of pre-heating effects. </a:t>
            </a:r>
          </a:p>
          <a:p>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11</a:t>
            </a:fld>
            <a:endParaRPr lang="fr-FR"/>
          </a:p>
        </p:txBody>
      </p:sp>
    </p:spTree>
    <p:extLst>
      <p:ext uri="{BB962C8B-B14F-4D97-AF65-F5344CB8AC3E}">
        <p14:creationId xmlns:p14="http://schemas.microsoft.com/office/powerpoint/2010/main" val="2826294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age">
    <p:spTree>
      <p:nvGrpSpPr>
        <p:cNvPr id="1" name=""/>
        <p:cNvGrpSpPr/>
        <p:nvPr/>
      </p:nvGrpSpPr>
      <p:grpSpPr>
        <a:xfrm>
          <a:off x="0" y="0"/>
          <a:ext cx="0" cy="0"/>
          <a:chOff x="0" y="0"/>
          <a:chExt cx="0" cy="0"/>
        </a:xfrm>
      </p:grpSpPr>
      <p:pic>
        <p:nvPicPr>
          <p:cNvPr id="15" name="Image 14" descr="logo_couv.jpg"/>
          <p:cNvPicPr>
            <a:picLocks noChangeAspect="1"/>
          </p:cNvPicPr>
          <p:nvPr/>
        </p:nvPicPr>
        <p:blipFill>
          <a:blip r:embed="rId2" cstate="print"/>
          <a:stretch>
            <a:fillRect/>
          </a:stretch>
        </p:blipFill>
        <p:spPr>
          <a:xfrm>
            <a:off x="972000" y="1990800"/>
            <a:ext cx="7200000" cy="2880000"/>
          </a:xfrm>
          <a:prstGeom prst="rect">
            <a:avLst/>
          </a:prstGeom>
        </p:spPr>
      </p:pic>
      <p:pic>
        <p:nvPicPr>
          <p:cNvPr id="3" name="Image 14" descr="logo_couv.jpg"/>
          <p:cNvPicPr>
            <a:picLocks noChangeAspect="1"/>
          </p:cNvPicPr>
          <p:nvPr userDrawn="1"/>
        </p:nvPicPr>
        <p:blipFill>
          <a:blip r:embed="rId2" cstate="print"/>
          <a:stretch>
            <a:fillRect/>
          </a:stretch>
        </p:blipFill>
        <p:spPr>
          <a:xfrm>
            <a:off x="972000" y="1990800"/>
            <a:ext cx="7200000" cy="2880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re 1"/>
          <p:cNvSpPr>
            <a:spLocks noGrp="1"/>
          </p:cNvSpPr>
          <p:nvPr>
            <p:ph type="title"/>
          </p:nvPr>
        </p:nvSpPr>
        <p:spPr bwMode="gray">
          <a:xfrm>
            <a:off x="727200" y="126000"/>
            <a:ext cx="8236800" cy="496800"/>
          </a:xfrm>
          <a:solidFill>
            <a:schemeClr val="accent1"/>
          </a:solidFill>
        </p:spPr>
        <p:txBody>
          <a:bodyPr lIns="108000" tIns="0" rIns="108000" anchor="ctr" anchorCtr="0"/>
          <a:lstStyle>
            <a:lvl1pPr>
              <a:lnSpc>
                <a:spcPct val="85000"/>
              </a:lnSpc>
              <a:defRPr sz="2500">
                <a:solidFill>
                  <a:schemeClr val="bg1"/>
                </a:solidFill>
              </a:defRPr>
            </a:lvl1pPr>
          </a:lstStyle>
          <a:p>
            <a:r>
              <a:rPr lang="en-US" smtClean="0"/>
              <a:t>Click to edit Master title style</a:t>
            </a:r>
            <a:endParaRPr lang="fr-FR" dirty="0"/>
          </a:p>
        </p:txBody>
      </p:sp>
      <p:sp>
        <p:nvSpPr>
          <p:cNvPr id="3" name="Espace réservé du contenu 2"/>
          <p:cNvSpPr>
            <a:spLocks noGrp="1"/>
          </p:cNvSpPr>
          <p:nvPr>
            <p:ph idx="1"/>
          </p:nvPr>
        </p:nvSpPr>
        <p:spPr bwMode="gray">
          <a:xfrm>
            <a:off x="3351600" y="1098000"/>
            <a:ext cx="5612400" cy="3564000"/>
          </a:xfrm>
          <a:solidFill>
            <a:srgbClr val="4E5B99"/>
          </a:solidFill>
        </p:spPr>
        <p:txBody>
          <a:bodyPr lIns="216000" tIns="252000"/>
          <a:lstStyle>
            <a:lvl1pPr marL="0" indent="0">
              <a:spcAft>
                <a:spcPts val="300"/>
              </a:spcAft>
              <a:buFont typeface="Arial" pitchFamily="34" charset="0"/>
              <a:buNone/>
              <a:defRPr sz="2800">
                <a:solidFill>
                  <a:schemeClr val="bg1"/>
                </a:solidFill>
              </a:defRPr>
            </a:lvl1pPr>
            <a:lvl2pPr marL="0" indent="0">
              <a:spcBef>
                <a:spcPts val="400"/>
              </a:spcBef>
              <a:spcAft>
                <a:spcPts val="0"/>
              </a:spcAft>
              <a:buFont typeface="Arial" pitchFamily="34" charset="0"/>
              <a:buNone/>
              <a:defRPr sz="2600" b="1">
                <a:solidFill>
                  <a:schemeClr val="bg1"/>
                </a:solidFill>
              </a:defRPr>
            </a:lvl2pPr>
            <a:lvl3pPr marL="0" indent="0">
              <a:lnSpc>
                <a:spcPct val="80000"/>
              </a:lnSpc>
              <a:spcAft>
                <a:spcPts val="0"/>
              </a:spcAft>
              <a:buFont typeface="Arial" pitchFamily="34" charset="0"/>
              <a:buNone/>
              <a:defRPr sz="2250">
                <a:solidFill>
                  <a:schemeClr val="bg1"/>
                </a:solidFill>
              </a:defRPr>
            </a:lvl3pPr>
            <a:lvl4pPr marL="0" indent="0">
              <a:lnSpc>
                <a:spcPct val="100000"/>
              </a:lnSpc>
              <a:spcBef>
                <a:spcPts val="0"/>
              </a:spcBef>
              <a:spcAft>
                <a:spcPts val="200"/>
              </a:spcAft>
              <a:buSzPct val="80000"/>
              <a:buNone/>
              <a:defRPr sz="1750">
                <a:solidFill>
                  <a:schemeClr val="bg1"/>
                </a:solidFill>
              </a:defRPr>
            </a:lvl4pPr>
            <a:lvl5pPr marL="0" indent="0">
              <a:lnSpc>
                <a:spcPct val="80000"/>
              </a:lnSpc>
              <a:spcAft>
                <a:spcPts val="0"/>
              </a:spcAft>
              <a:buNone/>
              <a:defRPr sz="1500" b="1" i="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8" name="Espace réservé pour une image  7"/>
          <p:cNvSpPr>
            <a:spLocks noGrp="1"/>
          </p:cNvSpPr>
          <p:nvPr>
            <p:ph type="pic" sz="quarter" idx="13"/>
          </p:nvPr>
        </p:nvSpPr>
        <p:spPr>
          <a:xfrm>
            <a:off x="727200" y="1098000"/>
            <a:ext cx="2574000" cy="3564000"/>
          </a:xfrm>
        </p:spPr>
        <p:txBody>
          <a:bodyPr anchor="ctr" anchorCtr="0"/>
          <a:lstStyle>
            <a:lvl1pPr algn="ctr">
              <a:defRPr/>
            </a:lvl1pPr>
          </a:lstStyle>
          <a:p>
            <a:r>
              <a:rPr lang="en-US" smtClean="0"/>
              <a:t>Click icon to add picture</a:t>
            </a:r>
            <a:endParaRPr lang="fr-FR"/>
          </a:p>
        </p:txBody>
      </p:sp>
      <p:sp>
        <p:nvSpPr>
          <p:cNvPr id="18" name="Espace réservé du numéro de diapositive 17"/>
          <p:cNvSpPr>
            <a:spLocks noGrp="1"/>
          </p:cNvSpPr>
          <p:nvPr>
            <p:ph type="sldNum" sz="quarter" idx="15"/>
          </p:nvPr>
        </p:nvSpPr>
        <p:spPr/>
        <p:txBody>
          <a:bodyPr/>
          <a:lstStyle/>
          <a:p>
            <a:r>
              <a:rPr lang="fr-FR" smtClean="0"/>
              <a:t>Page </a:t>
            </a:r>
            <a:fld id="{733122C9-A0B9-462F-8757-0847AD287B63}" type="slidenum">
              <a:rPr lang="fr-FR" smtClean="0"/>
              <a:pPr/>
              <a:t>‹#›</a:t>
            </a:fld>
            <a:endParaRPr lang="fr-FR" dirty="0"/>
          </a:p>
        </p:txBody>
      </p:sp>
      <p:sp>
        <p:nvSpPr>
          <p:cNvPr id="19" name="Espace réservé du pied de page 18"/>
          <p:cNvSpPr>
            <a:spLocks noGrp="1"/>
          </p:cNvSpPr>
          <p:nvPr>
            <p:ph type="ftr" sz="quarter" idx="16"/>
          </p:nvPr>
        </p:nvSpPr>
        <p:spPr/>
        <p:txBody>
          <a:bodyPr/>
          <a:lstStyle/>
          <a:p>
            <a:r>
              <a:rPr lang="en-GB" smtClean="0"/>
              <a:t>XAS under  LASER shock compression l Preparation meeting - ESRF – 19/01/2016</a:t>
            </a:r>
            <a:endParaRPr lang="fr-F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smtClean="0"/>
              <a:t>Click to edit Master title style</a:t>
            </a:r>
            <a:endParaRPr lang="fr-FR" dirty="0"/>
          </a:p>
        </p:txBody>
      </p:sp>
      <p:sp>
        <p:nvSpPr>
          <p:cNvPr id="3" name="Espace réservé du contenu 2"/>
          <p:cNvSpPr>
            <a:spLocks noGrp="1"/>
          </p:cNvSpPr>
          <p:nvPr>
            <p:ph idx="1"/>
          </p:nvPr>
        </p:nvSpPr>
        <p:spPr bwMode="gray">
          <a:xfrm>
            <a:off x="727688" y="764704"/>
            <a:ext cx="8236800" cy="5400000"/>
          </a:xfrm>
        </p:spPr>
        <p:txBody>
          <a:bodyPr/>
          <a:lstStyle>
            <a:lvl1pPr>
              <a:defRPr baseline="0"/>
            </a:lvl1pPr>
            <a:lvl2pPr>
              <a:defRPr>
                <a:solidFill>
                  <a:schemeClr val="tx1"/>
                </a:solidFill>
              </a:defRPr>
            </a:lvl2pPr>
            <a:lvl4pPr>
              <a:spcBef>
                <a:spcPts val="0"/>
              </a:spcBef>
              <a:spcAft>
                <a:spcPts val="300"/>
              </a:spcAft>
              <a:buSzPct val="80000"/>
              <a:defRPr/>
            </a:lvl4pPr>
            <a:lvl5pPr>
              <a:spcAft>
                <a:spcPts val="3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8" name="Espace réservé du numéro de diapositive 7"/>
          <p:cNvSpPr>
            <a:spLocks noGrp="1"/>
          </p:cNvSpPr>
          <p:nvPr>
            <p:ph type="sldNum" sz="quarter" idx="11"/>
          </p:nvPr>
        </p:nvSpPr>
        <p:spPr/>
        <p:txBody>
          <a:bodyPr/>
          <a:lstStyle/>
          <a:p>
            <a:r>
              <a:rPr lang="fr-FR" smtClean="0"/>
              <a:t>Page </a:t>
            </a:r>
            <a:fld id="{733122C9-A0B9-462F-8757-0847AD287B63}" type="slidenum">
              <a:rPr lang="fr-FR" smtClean="0"/>
              <a:pPr/>
              <a:t>‹#›</a:t>
            </a:fld>
            <a:endParaRPr lang="fr-FR" dirty="0"/>
          </a:p>
        </p:txBody>
      </p:sp>
      <p:sp>
        <p:nvSpPr>
          <p:cNvPr id="9" name="Espace réservé du pied de page 8"/>
          <p:cNvSpPr>
            <a:spLocks noGrp="1"/>
          </p:cNvSpPr>
          <p:nvPr>
            <p:ph type="ftr" sz="quarter" idx="12"/>
          </p:nvPr>
        </p:nvSpPr>
        <p:spPr/>
        <p:txBody>
          <a:bodyPr/>
          <a:lstStyle/>
          <a:p>
            <a:r>
              <a:rPr lang="en-GB" smtClean="0"/>
              <a:t>XAS under  LASER shock compression l Preparation meeting - ESRF – 19/01/2016</a:t>
            </a:r>
            <a:endParaRPr lang="fr-FR"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Use for importing slid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Footer Placeholder 2"/>
          <p:cNvSpPr>
            <a:spLocks noGrp="1"/>
          </p:cNvSpPr>
          <p:nvPr>
            <p:ph type="ftr" sz="quarter" idx="10"/>
          </p:nvPr>
        </p:nvSpPr>
        <p:spPr/>
        <p:txBody>
          <a:bodyPr/>
          <a:lstStyle/>
          <a:p>
            <a:r>
              <a:rPr lang="en-GB" smtClean="0"/>
              <a:t>XAS under  LASER shock compression l Preparation meeting - ESRF – 19/01/2016</a:t>
            </a:r>
            <a:endParaRPr lang="fr-FR"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a:t>
            </a:fld>
            <a:endParaRPr lang="fr-FR" dirty="0"/>
          </a:p>
        </p:txBody>
      </p:sp>
    </p:spTree>
    <p:extLst>
      <p:ext uri="{BB962C8B-B14F-4D97-AF65-F5344CB8AC3E}">
        <p14:creationId xmlns:p14="http://schemas.microsoft.com/office/powerpoint/2010/main" val="72959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ou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ESRF COLOUR PALETTE</a:t>
            </a:r>
            <a:endParaRPr lang="en-GB" dirty="0"/>
          </a:p>
        </p:txBody>
      </p:sp>
      <p:sp>
        <p:nvSpPr>
          <p:cNvPr id="3" name="Footer Placeholder 2"/>
          <p:cNvSpPr>
            <a:spLocks noGrp="1"/>
          </p:cNvSpPr>
          <p:nvPr>
            <p:ph type="ftr" sz="quarter" idx="10"/>
          </p:nvPr>
        </p:nvSpPr>
        <p:spPr/>
        <p:txBody>
          <a:bodyPr/>
          <a:lstStyle/>
          <a:p>
            <a:r>
              <a:rPr lang="en-GB" smtClean="0"/>
              <a:t>XAS under  LASER shock compression l Preparation meeting - ESRF – 19/01/2016</a:t>
            </a:r>
            <a:endParaRPr lang="fr-FR"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a:t>
            </a:fld>
            <a:endParaRPr lang="fr-FR" dirty="0"/>
          </a:p>
        </p:txBody>
      </p:sp>
      <p:grpSp>
        <p:nvGrpSpPr>
          <p:cNvPr id="5" name="Group 4"/>
          <p:cNvGrpSpPr/>
          <p:nvPr userDrawn="1"/>
        </p:nvGrpSpPr>
        <p:grpSpPr>
          <a:xfrm>
            <a:off x="1751223" y="1016732"/>
            <a:ext cx="6421177" cy="4780955"/>
            <a:chOff x="977503" y="761588"/>
            <a:chExt cx="6421177" cy="4780955"/>
          </a:xfrm>
        </p:grpSpPr>
        <p:sp>
          <p:nvSpPr>
            <p:cNvPr id="6" name="Oval 5"/>
            <p:cNvSpPr/>
            <p:nvPr/>
          </p:nvSpPr>
          <p:spPr>
            <a:xfrm>
              <a:off x="2803893" y="1812730"/>
              <a:ext cx="2628292" cy="26282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175956" y="1016392"/>
              <a:ext cx="576404" cy="576404"/>
            </a:xfrm>
            <a:prstGeom prst="ellipse">
              <a:avLst/>
            </a:prstGeom>
            <a:solidFill>
              <a:srgbClr val="ED7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5003708" y="1393465"/>
              <a:ext cx="576404" cy="576404"/>
            </a:xfrm>
            <a:prstGeom prst="ellipse">
              <a:avLst/>
            </a:prstGeom>
            <a:solidFill>
              <a:srgbClr val="F4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5507764" y="1980062"/>
              <a:ext cx="576404" cy="576404"/>
            </a:xfrm>
            <a:prstGeom prst="ellipse">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688124" y="2740535"/>
              <a:ext cx="576404" cy="576404"/>
            </a:xfrm>
            <a:prstGeom prst="ellipse">
              <a:avLst/>
            </a:prstGeom>
            <a:solidFill>
              <a:srgbClr val="51A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580282" y="3501008"/>
              <a:ext cx="576404" cy="576404"/>
            </a:xfrm>
            <a:prstGeom prst="ellipse">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148064" y="4169035"/>
              <a:ext cx="576404" cy="576404"/>
            </a:xfrm>
            <a:prstGeom prst="ellipse">
              <a:avLst/>
            </a:prstGeom>
            <a:solidFill>
              <a:srgbClr val="AF0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2367594" y="1709154"/>
              <a:ext cx="576404" cy="576404"/>
            </a:xfrm>
            <a:prstGeom prst="ellipse">
              <a:avLst/>
            </a:prstGeom>
            <a:solidFill>
              <a:srgbClr val="13257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2079392" y="2433493"/>
              <a:ext cx="576404" cy="576404"/>
            </a:xfrm>
            <a:prstGeom prst="ellipse">
              <a:avLst/>
            </a:prstGeom>
            <a:solidFill>
              <a:srgbClr val="13257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3491370" y="4689140"/>
              <a:ext cx="576404" cy="576404"/>
            </a:xfrm>
            <a:prstGeom prst="ellipse">
              <a:avLst/>
            </a:prstGeom>
            <a:solidFill>
              <a:srgbClr val="B7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2706262" y="4329100"/>
              <a:ext cx="576404" cy="576404"/>
            </a:xfrm>
            <a:prstGeom prst="ellipse">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2113415" y="3746995"/>
              <a:ext cx="576404" cy="576404"/>
            </a:xfrm>
            <a:prstGeom prst="ellipse">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3545461" y="3053707"/>
              <a:ext cx="1260990" cy="276999"/>
            </a:xfrm>
            <a:prstGeom prst="rect">
              <a:avLst/>
            </a:prstGeom>
            <a:noFill/>
          </p:spPr>
          <p:txBody>
            <a:bodyPr wrap="square" rtlCol="0">
              <a:spAutoFit/>
            </a:bodyPr>
            <a:lstStyle/>
            <a:p>
              <a:r>
                <a:rPr lang="fr-FR" sz="1200" dirty="0" smtClean="0">
                  <a:solidFill>
                    <a:schemeClr val="bg1"/>
                  </a:solidFill>
                </a:rPr>
                <a:t>R019G037B119</a:t>
              </a:r>
              <a:endParaRPr lang="en-GB" sz="1200" dirty="0">
                <a:solidFill>
                  <a:schemeClr val="bg1"/>
                </a:solidFill>
              </a:endParaRPr>
            </a:p>
          </p:txBody>
        </p:sp>
        <p:sp>
          <p:nvSpPr>
            <p:cNvPr id="19" name="TextBox 18"/>
            <p:cNvSpPr txBox="1"/>
            <p:nvPr/>
          </p:nvSpPr>
          <p:spPr>
            <a:xfrm>
              <a:off x="4339537" y="761588"/>
              <a:ext cx="1260990" cy="276999"/>
            </a:xfrm>
            <a:prstGeom prst="rect">
              <a:avLst/>
            </a:prstGeom>
            <a:noFill/>
          </p:spPr>
          <p:txBody>
            <a:bodyPr wrap="square" rtlCol="0">
              <a:spAutoFit/>
            </a:bodyPr>
            <a:lstStyle/>
            <a:p>
              <a:r>
                <a:rPr lang="fr-FR" sz="1200" dirty="0" smtClean="0"/>
                <a:t>R237G119B003</a:t>
              </a:r>
              <a:endParaRPr lang="en-GB" sz="1200" dirty="0"/>
            </a:p>
          </p:txBody>
        </p:sp>
        <p:sp>
          <p:nvSpPr>
            <p:cNvPr id="20" name="TextBox 19"/>
            <p:cNvSpPr txBox="1"/>
            <p:nvPr/>
          </p:nvSpPr>
          <p:spPr>
            <a:xfrm>
              <a:off x="5273712" y="1162931"/>
              <a:ext cx="1314512" cy="276999"/>
            </a:xfrm>
            <a:prstGeom prst="rect">
              <a:avLst/>
            </a:prstGeom>
            <a:noFill/>
          </p:spPr>
          <p:txBody>
            <a:bodyPr wrap="square" rtlCol="0">
              <a:spAutoFit/>
            </a:bodyPr>
            <a:lstStyle/>
            <a:p>
              <a:r>
                <a:rPr lang="fr-FR" sz="1200" dirty="0" smtClean="0"/>
                <a:t>R244G163B000</a:t>
              </a:r>
              <a:endParaRPr lang="en-GB" sz="1200" dirty="0"/>
            </a:p>
          </p:txBody>
        </p:sp>
        <p:sp>
          <p:nvSpPr>
            <p:cNvPr id="21" name="TextBox 20"/>
            <p:cNvSpPr txBox="1"/>
            <p:nvPr/>
          </p:nvSpPr>
          <p:spPr>
            <a:xfrm>
              <a:off x="5795966" y="1756869"/>
              <a:ext cx="1314512" cy="276999"/>
            </a:xfrm>
            <a:prstGeom prst="rect">
              <a:avLst/>
            </a:prstGeom>
            <a:noFill/>
          </p:spPr>
          <p:txBody>
            <a:bodyPr wrap="square" rtlCol="0">
              <a:spAutoFit/>
            </a:bodyPr>
            <a:lstStyle/>
            <a:p>
              <a:r>
                <a:rPr lang="fr-FR" sz="1200" dirty="0" smtClean="0"/>
                <a:t>R255G221B000</a:t>
              </a:r>
              <a:endParaRPr lang="en-GB" sz="1200" dirty="0"/>
            </a:p>
          </p:txBody>
        </p:sp>
        <p:sp>
          <p:nvSpPr>
            <p:cNvPr id="22" name="TextBox 21"/>
            <p:cNvSpPr txBox="1"/>
            <p:nvPr/>
          </p:nvSpPr>
          <p:spPr>
            <a:xfrm>
              <a:off x="6084168" y="2570541"/>
              <a:ext cx="1314512" cy="276999"/>
            </a:xfrm>
            <a:prstGeom prst="rect">
              <a:avLst/>
            </a:prstGeom>
            <a:noFill/>
          </p:spPr>
          <p:txBody>
            <a:bodyPr wrap="square" rtlCol="0">
              <a:spAutoFit/>
            </a:bodyPr>
            <a:lstStyle/>
            <a:p>
              <a:r>
                <a:rPr lang="fr-FR" sz="1200" dirty="0" smtClean="0"/>
                <a:t>R081G160B038</a:t>
              </a:r>
              <a:endParaRPr lang="en-GB" sz="1200" dirty="0"/>
            </a:p>
          </p:txBody>
        </p:sp>
        <p:sp>
          <p:nvSpPr>
            <p:cNvPr id="23" name="TextBox 22"/>
            <p:cNvSpPr txBox="1"/>
            <p:nvPr/>
          </p:nvSpPr>
          <p:spPr>
            <a:xfrm>
              <a:off x="6084168" y="3409385"/>
              <a:ext cx="1314512" cy="276999"/>
            </a:xfrm>
            <a:prstGeom prst="rect">
              <a:avLst/>
            </a:prstGeom>
            <a:noFill/>
          </p:spPr>
          <p:txBody>
            <a:bodyPr wrap="square" rtlCol="0">
              <a:spAutoFit/>
            </a:bodyPr>
            <a:lstStyle/>
            <a:p>
              <a:r>
                <a:rPr lang="fr-FR" sz="1200" dirty="0" smtClean="0"/>
                <a:t>R000G152B212</a:t>
              </a:r>
              <a:endParaRPr lang="en-GB" sz="1200" dirty="0"/>
            </a:p>
          </p:txBody>
        </p:sp>
        <p:sp>
          <p:nvSpPr>
            <p:cNvPr id="24" name="TextBox 23"/>
            <p:cNvSpPr txBox="1"/>
            <p:nvPr/>
          </p:nvSpPr>
          <p:spPr>
            <a:xfrm>
              <a:off x="5677172" y="4159448"/>
              <a:ext cx="1314512" cy="276999"/>
            </a:xfrm>
            <a:prstGeom prst="rect">
              <a:avLst/>
            </a:prstGeom>
            <a:noFill/>
          </p:spPr>
          <p:txBody>
            <a:bodyPr wrap="square" rtlCol="0">
              <a:spAutoFit/>
            </a:bodyPr>
            <a:lstStyle/>
            <a:p>
              <a:r>
                <a:rPr lang="fr-FR" sz="1200" dirty="0" smtClean="0"/>
                <a:t>R175G000B124</a:t>
              </a:r>
              <a:endParaRPr lang="en-GB" sz="1200" dirty="0"/>
            </a:p>
          </p:txBody>
        </p:sp>
        <p:sp>
          <p:nvSpPr>
            <p:cNvPr id="25" name="TextBox 24"/>
            <p:cNvSpPr txBox="1"/>
            <p:nvPr/>
          </p:nvSpPr>
          <p:spPr>
            <a:xfrm>
              <a:off x="1312568" y="1497250"/>
              <a:ext cx="1314512" cy="276999"/>
            </a:xfrm>
            <a:prstGeom prst="rect">
              <a:avLst/>
            </a:prstGeom>
            <a:noFill/>
          </p:spPr>
          <p:txBody>
            <a:bodyPr wrap="square" rtlCol="0">
              <a:spAutoFit/>
            </a:bodyPr>
            <a:lstStyle/>
            <a:p>
              <a:r>
                <a:rPr lang="fr-FR" sz="1200" dirty="0" smtClean="0"/>
                <a:t>ESRF </a:t>
              </a:r>
              <a:r>
                <a:rPr lang="fr-FR" sz="1200" dirty="0" err="1" smtClean="0"/>
                <a:t>blue</a:t>
              </a:r>
              <a:r>
                <a:rPr lang="fr-FR" sz="1200" dirty="0" smtClean="0"/>
                <a:t> 75%</a:t>
              </a:r>
              <a:endParaRPr lang="en-GB" sz="1200" dirty="0"/>
            </a:p>
          </p:txBody>
        </p:sp>
        <p:sp>
          <p:nvSpPr>
            <p:cNvPr id="26" name="TextBox 25"/>
            <p:cNvSpPr txBox="1"/>
            <p:nvPr/>
          </p:nvSpPr>
          <p:spPr>
            <a:xfrm>
              <a:off x="977503" y="2279467"/>
              <a:ext cx="1314512" cy="276999"/>
            </a:xfrm>
            <a:prstGeom prst="rect">
              <a:avLst/>
            </a:prstGeom>
            <a:noFill/>
          </p:spPr>
          <p:txBody>
            <a:bodyPr wrap="square" rtlCol="0">
              <a:spAutoFit/>
            </a:bodyPr>
            <a:lstStyle/>
            <a:p>
              <a:r>
                <a:rPr lang="fr-FR" sz="1200" dirty="0" smtClean="0"/>
                <a:t>ESRF </a:t>
              </a:r>
              <a:r>
                <a:rPr lang="fr-FR" sz="1200" dirty="0" err="1" smtClean="0"/>
                <a:t>blue</a:t>
              </a:r>
              <a:r>
                <a:rPr lang="fr-FR" sz="1200" dirty="0" smtClean="0"/>
                <a:t> 50%</a:t>
              </a:r>
              <a:endParaRPr lang="en-GB" sz="1200" dirty="0"/>
            </a:p>
          </p:txBody>
        </p:sp>
        <p:sp>
          <p:nvSpPr>
            <p:cNvPr id="27" name="TextBox 26"/>
            <p:cNvSpPr txBox="1"/>
            <p:nvPr/>
          </p:nvSpPr>
          <p:spPr>
            <a:xfrm>
              <a:off x="2878263" y="5265544"/>
              <a:ext cx="1314512" cy="276999"/>
            </a:xfrm>
            <a:prstGeom prst="rect">
              <a:avLst/>
            </a:prstGeom>
            <a:noFill/>
          </p:spPr>
          <p:txBody>
            <a:bodyPr wrap="square" rtlCol="0">
              <a:spAutoFit/>
            </a:bodyPr>
            <a:lstStyle/>
            <a:p>
              <a:r>
                <a:rPr lang="fr-FR" sz="1200" dirty="0" smtClean="0"/>
                <a:t>R183G185B186</a:t>
              </a:r>
              <a:endParaRPr lang="en-GB" sz="1200" dirty="0"/>
            </a:p>
          </p:txBody>
        </p:sp>
        <p:sp>
          <p:nvSpPr>
            <p:cNvPr id="28" name="TextBox 27"/>
            <p:cNvSpPr txBox="1"/>
            <p:nvPr/>
          </p:nvSpPr>
          <p:spPr>
            <a:xfrm>
              <a:off x="1968154" y="4899336"/>
              <a:ext cx="1314512" cy="276999"/>
            </a:xfrm>
            <a:prstGeom prst="rect">
              <a:avLst/>
            </a:prstGeom>
            <a:noFill/>
          </p:spPr>
          <p:txBody>
            <a:bodyPr wrap="square" rtlCol="0">
              <a:spAutoFit/>
            </a:bodyPr>
            <a:lstStyle/>
            <a:p>
              <a:r>
                <a:rPr lang="fr-FR" sz="1200" dirty="0" smtClean="0"/>
                <a:t>R209G210B212</a:t>
              </a:r>
              <a:endParaRPr lang="en-GB" sz="1200" dirty="0"/>
            </a:p>
          </p:txBody>
        </p:sp>
        <p:sp>
          <p:nvSpPr>
            <p:cNvPr id="29" name="TextBox 28"/>
            <p:cNvSpPr txBox="1"/>
            <p:nvPr/>
          </p:nvSpPr>
          <p:spPr>
            <a:xfrm>
              <a:off x="1238010" y="4311927"/>
              <a:ext cx="1314512" cy="276999"/>
            </a:xfrm>
            <a:prstGeom prst="rect">
              <a:avLst/>
            </a:prstGeom>
            <a:noFill/>
          </p:spPr>
          <p:txBody>
            <a:bodyPr wrap="square" rtlCol="0">
              <a:spAutoFit/>
            </a:bodyPr>
            <a:lstStyle/>
            <a:p>
              <a:r>
                <a:rPr lang="fr-FR" sz="1200" dirty="0" smtClean="0"/>
                <a:t>R244G244B244</a:t>
              </a:r>
              <a:endParaRPr lang="en-GB" sz="1200" dirty="0"/>
            </a:p>
          </p:txBody>
        </p:sp>
      </p:grpSp>
    </p:spTree>
    <p:extLst>
      <p:ext uri="{BB962C8B-B14F-4D97-AF65-F5344CB8AC3E}">
        <p14:creationId xmlns:p14="http://schemas.microsoft.com/office/powerpoint/2010/main" val="28748575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 8" descr="logo_texte.jpg"/>
          <p:cNvPicPr>
            <a:picLocks noChangeAspect="1"/>
          </p:cNvPicPr>
          <p:nvPr/>
        </p:nvPicPr>
        <p:blipFill>
          <a:blip r:embed="rId7" cstate="print"/>
          <a:stretch>
            <a:fillRect/>
          </a:stretch>
        </p:blipFill>
        <p:spPr>
          <a:xfrm>
            <a:off x="7164000" y="6210000"/>
            <a:ext cx="1975944" cy="648000"/>
          </a:xfrm>
          <a:prstGeom prst="rect">
            <a:avLst/>
          </a:prstGeom>
        </p:spPr>
      </p:pic>
      <p:sp>
        <p:nvSpPr>
          <p:cNvPr id="2" name="Espace réservé du titre 1"/>
          <p:cNvSpPr>
            <a:spLocks noGrp="1"/>
          </p:cNvSpPr>
          <p:nvPr>
            <p:ph type="title"/>
          </p:nvPr>
        </p:nvSpPr>
        <p:spPr bwMode="gray">
          <a:xfrm>
            <a:off x="727200" y="126000"/>
            <a:ext cx="8236800" cy="496800"/>
          </a:xfrm>
          <a:prstGeom prst="rect">
            <a:avLst/>
          </a:prstGeom>
          <a:solidFill>
            <a:schemeClr val="accent1"/>
          </a:solidFill>
        </p:spPr>
        <p:txBody>
          <a:bodyPr vert="horz" lIns="72000" tIns="0" rIns="72000" bIns="0" rtlCol="0" anchor="ctr" anchorCtr="0">
            <a:noAutofit/>
          </a:bodyPr>
          <a:lstStyle/>
          <a:p>
            <a:r>
              <a:rPr lang="fr-FR" dirty="0" smtClean="0"/>
              <a:t>CLICK TO MODIFY THE STYLE OF THE TITLE</a:t>
            </a:r>
            <a:endParaRPr lang="fr-FR" dirty="0"/>
          </a:p>
        </p:txBody>
      </p:sp>
      <p:sp>
        <p:nvSpPr>
          <p:cNvPr id="3" name="Espace réservé du texte 2"/>
          <p:cNvSpPr>
            <a:spLocks noGrp="1"/>
          </p:cNvSpPr>
          <p:nvPr>
            <p:ph type="body" idx="1"/>
          </p:nvPr>
        </p:nvSpPr>
        <p:spPr bwMode="gray">
          <a:xfrm>
            <a:off x="727200" y="764704"/>
            <a:ext cx="8236800" cy="5400000"/>
          </a:xfrm>
          <a:prstGeom prst="rect">
            <a:avLst/>
          </a:prstGeom>
        </p:spPr>
        <p:txBody>
          <a:bodyPr vert="horz" lIns="0" tIns="0" rIns="0" bIns="0" rtlCol="0" anchor="t" anchorCtr="0">
            <a:noAutofit/>
          </a:bodyPr>
          <a:lstStyle/>
          <a:p>
            <a:pPr lvl="0"/>
            <a:r>
              <a:rPr lang="fr-FR" dirty="0" smtClean="0"/>
              <a:t>Click to </a:t>
            </a:r>
            <a:r>
              <a:rPr lang="fr-FR" dirty="0" err="1" smtClean="0"/>
              <a:t>modify</a:t>
            </a:r>
            <a:r>
              <a:rPr lang="fr-FR" dirty="0" smtClean="0"/>
              <a:t> </a:t>
            </a:r>
            <a:r>
              <a:rPr lang="fr-FR" dirty="0" err="1" smtClean="0"/>
              <a:t>attributes</a:t>
            </a:r>
            <a:endParaRPr lang="fr-FR" dirty="0" smtClean="0"/>
          </a:p>
          <a:p>
            <a:pPr lvl="1"/>
            <a:endParaRPr lang="fr-FR" dirty="0" smtClean="0"/>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fr-FR" dirty="0"/>
          </a:p>
        </p:txBody>
      </p:sp>
      <p:sp>
        <p:nvSpPr>
          <p:cNvPr id="5" name="Espace réservé du pied de page 4"/>
          <p:cNvSpPr>
            <a:spLocks noGrp="1"/>
          </p:cNvSpPr>
          <p:nvPr>
            <p:ph type="ftr" sz="quarter" idx="3"/>
          </p:nvPr>
        </p:nvSpPr>
        <p:spPr bwMode="gray">
          <a:xfrm>
            <a:off x="719572" y="6483349"/>
            <a:ext cx="6120000" cy="212489"/>
          </a:xfrm>
          <a:prstGeom prst="rect">
            <a:avLst/>
          </a:prstGeom>
        </p:spPr>
        <p:txBody>
          <a:bodyPr vert="horz" lIns="0" tIns="0" rIns="0" bIns="0" rtlCol="0" anchor="b" anchorCtr="0">
            <a:noAutofit/>
          </a:bodyPr>
          <a:lstStyle>
            <a:lvl1pPr algn="l">
              <a:defRPr sz="800" b="1" cap="none" baseline="0">
                <a:solidFill>
                  <a:schemeClr val="tx2"/>
                </a:solidFill>
              </a:defRPr>
            </a:lvl1pPr>
          </a:lstStyle>
          <a:p>
            <a:r>
              <a:rPr lang="en-GB" smtClean="0"/>
              <a:t>XAS under  LASER shock compression l Preparation meeting - ESRF – 19/01/2016</a:t>
            </a:r>
            <a:endParaRPr lang="fr-FR" dirty="0"/>
          </a:p>
        </p:txBody>
      </p:sp>
      <p:sp>
        <p:nvSpPr>
          <p:cNvPr id="6" name="Espace réservé du numéro de diapositive 5"/>
          <p:cNvSpPr>
            <a:spLocks noGrp="1"/>
          </p:cNvSpPr>
          <p:nvPr>
            <p:ph type="sldNum" sz="quarter" idx="4"/>
          </p:nvPr>
        </p:nvSpPr>
        <p:spPr bwMode="gray">
          <a:xfrm>
            <a:off x="179512" y="6483438"/>
            <a:ext cx="413559" cy="212400"/>
          </a:xfrm>
          <a:prstGeom prst="rect">
            <a:avLst/>
          </a:prstGeom>
        </p:spPr>
        <p:txBody>
          <a:bodyPr vert="horz" lIns="0" tIns="0" rIns="0" bIns="0" rtlCol="0" anchor="b" anchorCtr="0">
            <a:noAutofit/>
          </a:bodyPr>
          <a:lstStyle>
            <a:lvl1pPr algn="l">
              <a:defRPr sz="800" b="1">
                <a:solidFill>
                  <a:schemeClr val="tx2"/>
                </a:solidFill>
              </a:defRPr>
            </a:lvl1pPr>
          </a:lstStyle>
          <a:p>
            <a:r>
              <a:rPr lang="fr-FR" smtClean="0"/>
              <a:t>Page </a:t>
            </a:r>
            <a:fld id="{733122C9-A0B9-462F-8757-0847AD287B63}" type="slidenum">
              <a:rPr lang="fr-FR" smtClean="0"/>
              <a:pPr/>
              <a:t>‹#›</a:t>
            </a:fld>
            <a:endParaRPr lang="fr-FR" dirty="0"/>
          </a:p>
        </p:txBody>
      </p:sp>
      <p:sp>
        <p:nvSpPr>
          <p:cNvPr id="8" name="Rectangle 7"/>
          <p:cNvSpPr/>
          <p:nvPr/>
        </p:nvSpPr>
        <p:spPr>
          <a:xfrm>
            <a:off x="180000" y="126000"/>
            <a:ext cx="496800" cy="49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8" descr="logo_texte.jpg"/>
          <p:cNvPicPr>
            <a:picLocks noChangeAspect="1"/>
          </p:cNvPicPr>
          <p:nvPr/>
        </p:nvPicPr>
        <p:blipFill>
          <a:blip r:embed="rId7" cstate="print"/>
          <a:stretch>
            <a:fillRect/>
          </a:stretch>
        </p:blipFill>
        <p:spPr>
          <a:xfrm>
            <a:off x="7164000" y="6210000"/>
            <a:ext cx="1975944" cy="648000"/>
          </a:xfrm>
          <a:prstGeom prst="rect">
            <a:avLst/>
          </a:prstGeom>
        </p:spPr>
      </p:pic>
      <p:sp>
        <p:nvSpPr>
          <p:cNvPr id="11" name="Rectangle 10"/>
          <p:cNvSpPr/>
          <p:nvPr/>
        </p:nvSpPr>
        <p:spPr>
          <a:xfrm>
            <a:off x="180000" y="126000"/>
            <a:ext cx="496800" cy="49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1" r:id="rId5"/>
  </p:sldLayoutIdLst>
  <p:timing>
    <p:tnLst>
      <p:par>
        <p:cTn id="1" dur="indefinite" restart="never" nodeType="tmRoot"/>
      </p:par>
    </p:tnLst>
  </p:timing>
  <p:hf hdr="0" dt="0"/>
  <p:txStyles>
    <p:titleStyle>
      <a:lvl1pPr algn="l" defTabSz="914400" rtl="0" eaLnBrk="1" latinLnBrk="0" hangingPunct="1">
        <a:spcBef>
          <a:spcPct val="0"/>
        </a:spcBef>
        <a:buNone/>
        <a:defRPr sz="1600" b="1" kern="1200" cap="all" baseline="0">
          <a:solidFill>
            <a:schemeClr val="bg1"/>
          </a:solidFill>
          <a:latin typeface="+mj-lt"/>
          <a:ea typeface="+mj-ea"/>
          <a:cs typeface="+mj-cs"/>
        </a:defRPr>
      </a:lvl1pPr>
    </p:titleStyle>
    <p:bodyStyle>
      <a:lvl1pPr marL="0" indent="0" algn="l" defTabSz="914400" rtl="0" eaLnBrk="1" latinLnBrk="0" hangingPunct="1">
        <a:spcBef>
          <a:spcPts val="0"/>
        </a:spcBef>
        <a:spcAft>
          <a:spcPts val="1000"/>
        </a:spcAft>
        <a:buFont typeface="Arial" pitchFamily="34" charset="0"/>
        <a:buNone/>
        <a:defRPr sz="1800" b="1" kern="1200" baseline="0">
          <a:solidFill>
            <a:schemeClr val="accent6"/>
          </a:solidFill>
          <a:latin typeface="+mn-lt"/>
          <a:ea typeface="+mn-ea"/>
          <a:cs typeface="+mn-cs"/>
        </a:defRPr>
      </a:lvl1pPr>
      <a:lvl2pPr marL="0" indent="0" algn="l" defTabSz="914400" rtl="0" eaLnBrk="1" latinLnBrk="0" hangingPunct="1">
        <a:spcBef>
          <a:spcPts val="0"/>
        </a:spcBef>
        <a:spcAft>
          <a:spcPts val="1500"/>
        </a:spcAft>
        <a:buFont typeface="Arial" pitchFamily="34" charset="0"/>
        <a:buNone/>
        <a:defRPr sz="1700" kern="1200">
          <a:solidFill>
            <a:schemeClr val="tx1"/>
          </a:solidFill>
          <a:latin typeface="+mn-lt"/>
          <a:ea typeface="+mn-ea"/>
          <a:cs typeface="+mn-cs"/>
        </a:defRPr>
      </a:lvl2pPr>
      <a:lvl3pPr marL="0" indent="0" algn="l" defTabSz="914400" rtl="0" eaLnBrk="1" latinLnBrk="0" hangingPunct="1">
        <a:lnSpc>
          <a:spcPct val="105000"/>
        </a:lnSpc>
        <a:spcBef>
          <a:spcPts val="0"/>
        </a:spcBef>
        <a:spcAft>
          <a:spcPts val="500"/>
        </a:spcAft>
        <a:buFont typeface="Arial" pitchFamily="34" charset="0"/>
        <a:buNone/>
        <a:defRPr sz="1500" kern="1200" baseline="0">
          <a:solidFill>
            <a:schemeClr val="tx1"/>
          </a:solidFill>
          <a:latin typeface="+mn-lt"/>
          <a:ea typeface="+mn-ea"/>
          <a:cs typeface="+mn-cs"/>
        </a:defRPr>
      </a:lvl3pPr>
      <a:lvl4pPr marL="357188" indent="-174625" algn="l" defTabSz="914400" rtl="0" eaLnBrk="1" latinLnBrk="0" hangingPunct="1">
        <a:lnSpc>
          <a:spcPct val="110000"/>
        </a:lnSpc>
        <a:spcBef>
          <a:spcPts val="0"/>
        </a:spcBef>
        <a:spcAft>
          <a:spcPts val="400"/>
        </a:spcAft>
        <a:buClr>
          <a:schemeClr val="accent6"/>
        </a:buClr>
        <a:buFont typeface="Wingdings" pitchFamily="2" charset="2"/>
        <a:buChar char="l"/>
        <a:defRPr sz="1500" kern="1200">
          <a:solidFill>
            <a:schemeClr val="tx1"/>
          </a:solidFill>
          <a:latin typeface="+mn-lt"/>
          <a:ea typeface="+mn-ea"/>
          <a:cs typeface="+mn-cs"/>
        </a:defRPr>
      </a:lvl4pPr>
      <a:lvl5pPr marL="1162050" indent="-174625" algn="l" defTabSz="914400" rtl="0" eaLnBrk="1" latinLnBrk="0" hangingPunct="1">
        <a:spcBef>
          <a:spcPts val="0"/>
        </a:spcBef>
        <a:spcAft>
          <a:spcPts val="600"/>
        </a:spcAft>
        <a:buClr>
          <a:schemeClr val="accent6"/>
        </a:buClr>
        <a:buFont typeface="ITCOfficinaSans LT Book" pitchFamily="2" charset="0"/>
        <a:buChar char="&gt;"/>
        <a:defRPr sz="12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884" userDrawn="1">
          <p15:clr>
            <a:srgbClr val="F26B43"/>
          </p15:clr>
        </p15:guide>
        <p15:guide id="2" pos="113" userDrawn="1">
          <p15:clr>
            <a:srgbClr val="F26B43"/>
          </p15:clr>
        </p15:guide>
        <p15:guide id="3" orient="horz" pos="482" userDrawn="1">
          <p15:clr>
            <a:srgbClr val="F26B43"/>
          </p15:clr>
        </p15:guide>
        <p15:guide id="4" pos="453" userDrawn="1">
          <p15:clr>
            <a:srgbClr val="F26B43"/>
          </p15:clr>
        </p15:guide>
        <p15:guide id="5" pos="564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8.png"/><Relationship Id="rId5" Type="http://schemas.openxmlformats.org/officeDocument/2006/relationships/image" Target="../media/image27.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29.wmf"/><Relationship Id="rId5" Type="http://schemas.openxmlformats.org/officeDocument/2006/relationships/oleObject" Target="../embeddings/oleObject2.bin"/><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2.wmf"/><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31.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492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pressure generated by laser Shock</a:t>
            </a:r>
            <a:endParaRPr lang="en-GB"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10</a:t>
            </a:fld>
            <a:endParaRPr lang="fr-FR" dirty="0"/>
          </a:p>
        </p:txBody>
      </p:sp>
      <p:sp>
        <p:nvSpPr>
          <p:cNvPr id="5" name="Footer Placeholder 4"/>
          <p:cNvSpPr>
            <a:spLocks noGrp="1"/>
          </p:cNvSpPr>
          <p:nvPr>
            <p:ph type="ftr" sz="quarter" idx="12"/>
          </p:nvPr>
        </p:nvSpPr>
        <p:spPr/>
        <p:txBody>
          <a:bodyPr/>
          <a:lstStyle/>
          <a:p>
            <a:r>
              <a:rPr lang="en-GB" smtClean="0"/>
              <a:t>XAS under  LASER shock compression l Preparation meeting - ESRF – 19/01/2016</a:t>
            </a:r>
            <a:endParaRPr lang="fr-FR" dirty="0"/>
          </a:p>
        </p:txBody>
      </p:sp>
      <p:sp>
        <p:nvSpPr>
          <p:cNvPr id="8" name="Rectangle 40"/>
          <p:cNvSpPr>
            <a:spLocks noChangeArrowheads="1"/>
          </p:cNvSpPr>
          <p:nvPr/>
        </p:nvSpPr>
        <p:spPr bwMode="auto">
          <a:xfrm>
            <a:off x="0" y="3224213"/>
            <a:ext cx="9144000" cy="0"/>
          </a:xfrm>
          <a:prstGeom prst="rect">
            <a:avLst/>
          </a:prstGeom>
          <a:noFill/>
          <a:ln w="9525">
            <a:noFill/>
            <a:miter lim="800000"/>
            <a:headEnd/>
            <a:tailEnd/>
          </a:ln>
          <a:effectLst/>
        </p:spPr>
        <p:txBody>
          <a:bodyPr wrap="none" anchor="ctr">
            <a:spAutoFit/>
          </a:bodyPr>
          <a:lstStyle/>
          <a:p>
            <a:endParaRPr lang="fr-FR"/>
          </a:p>
        </p:txBody>
      </p:sp>
      <p:sp>
        <p:nvSpPr>
          <p:cNvPr id="9" name="Rectangle 43"/>
          <p:cNvSpPr>
            <a:spLocks noChangeArrowheads="1"/>
          </p:cNvSpPr>
          <p:nvPr/>
        </p:nvSpPr>
        <p:spPr bwMode="auto">
          <a:xfrm>
            <a:off x="0" y="3205163"/>
            <a:ext cx="9144000" cy="0"/>
          </a:xfrm>
          <a:prstGeom prst="rect">
            <a:avLst/>
          </a:prstGeom>
          <a:noFill/>
          <a:ln w="9525">
            <a:noFill/>
            <a:miter lim="800000"/>
            <a:headEnd/>
            <a:tailEnd/>
          </a:ln>
          <a:effectLst/>
        </p:spPr>
        <p:txBody>
          <a:bodyPr wrap="none" anchor="ctr">
            <a:spAutoFit/>
          </a:bodyPr>
          <a:lstStyle/>
          <a:p>
            <a:endParaRPr lang="fr-F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361" y="687751"/>
            <a:ext cx="5509937" cy="3716872"/>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7661"/>
          <a:stretch/>
        </p:blipFill>
        <p:spPr>
          <a:xfrm flipH="1">
            <a:off x="2195736" y="4481360"/>
            <a:ext cx="2687597" cy="2043984"/>
          </a:xfrm>
          <a:prstGeom prst="rect">
            <a:avLst/>
          </a:prstGeom>
        </p:spPr>
      </p:pic>
      <p:cxnSp>
        <p:nvCxnSpPr>
          <p:cNvPr id="12" name="Straight Arrow Connector 11"/>
          <p:cNvCxnSpPr/>
          <p:nvPr/>
        </p:nvCxnSpPr>
        <p:spPr>
          <a:xfrm flipV="1">
            <a:off x="-14916" y="2990422"/>
            <a:ext cx="1136822" cy="12356"/>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28095" y="2101257"/>
            <a:ext cx="1093811" cy="420647"/>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14" name="TextBox 13"/>
          <p:cNvSpPr txBox="1"/>
          <p:nvPr/>
        </p:nvSpPr>
        <p:spPr>
          <a:xfrm>
            <a:off x="-58404" y="2592945"/>
            <a:ext cx="800219" cy="369332"/>
          </a:xfrm>
          <a:prstGeom prst="rect">
            <a:avLst/>
          </a:prstGeom>
          <a:noFill/>
        </p:spPr>
        <p:txBody>
          <a:bodyPr wrap="none" rtlCol="0">
            <a:spAutoFit/>
          </a:bodyPr>
          <a:lstStyle/>
          <a:p>
            <a:r>
              <a:rPr lang="fr-FR" dirty="0" smtClean="0">
                <a:solidFill>
                  <a:srgbClr val="FF0000"/>
                </a:solidFill>
              </a:rPr>
              <a:t>x rays</a:t>
            </a:r>
            <a:endParaRPr lang="en-US" dirty="0">
              <a:solidFill>
                <a:srgbClr val="FF0000"/>
              </a:solidFill>
            </a:endParaRPr>
          </a:p>
        </p:txBody>
      </p:sp>
      <p:sp>
        <p:nvSpPr>
          <p:cNvPr id="15" name="TextBox 14"/>
          <p:cNvSpPr txBox="1"/>
          <p:nvPr/>
        </p:nvSpPr>
        <p:spPr>
          <a:xfrm rot="1140697">
            <a:off x="-33489" y="1825206"/>
            <a:ext cx="684803" cy="369332"/>
          </a:xfrm>
          <a:prstGeom prst="rect">
            <a:avLst/>
          </a:prstGeom>
          <a:noFill/>
        </p:spPr>
        <p:txBody>
          <a:bodyPr wrap="none" rtlCol="0">
            <a:spAutoFit/>
          </a:bodyPr>
          <a:lstStyle/>
          <a:p>
            <a:r>
              <a:rPr lang="fr-FR" dirty="0" smtClean="0">
                <a:solidFill>
                  <a:srgbClr val="AF007C"/>
                </a:solidFill>
              </a:rPr>
              <a:t>laser</a:t>
            </a:r>
            <a:endParaRPr lang="en-US" dirty="0">
              <a:solidFill>
                <a:srgbClr val="AF007C"/>
              </a:solidFill>
            </a:endParaRP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r="4613"/>
          <a:stretch/>
        </p:blipFill>
        <p:spPr>
          <a:xfrm>
            <a:off x="6259526" y="2111299"/>
            <a:ext cx="2810335" cy="1972495"/>
          </a:xfrm>
          <a:prstGeom prst="rect">
            <a:avLst/>
          </a:prstGeom>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r="17100"/>
          <a:stretch/>
        </p:blipFill>
        <p:spPr>
          <a:xfrm>
            <a:off x="5546268" y="4782484"/>
            <a:ext cx="2158102" cy="1742860"/>
          </a:xfrm>
          <a:prstGeom prst="rect">
            <a:avLst/>
          </a:prstGeom>
        </p:spPr>
      </p:pic>
      <p:sp>
        <p:nvSpPr>
          <p:cNvPr id="18" name="TextBox 17"/>
          <p:cNvSpPr txBox="1"/>
          <p:nvPr/>
        </p:nvSpPr>
        <p:spPr>
          <a:xfrm>
            <a:off x="6300192" y="4149080"/>
            <a:ext cx="1402948" cy="369332"/>
          </a:xfrm>
          <a:prstGeom prst="rect">
            <a:avLst/>
          </a:prstGeom>
          <a:noFill/>
        </p:spPr>
        <p:txBody>
          <a:bodyPr wrap="none" rtlCol="0">
            <a:spAutoFit/>
          </a:bodyPr>
          <a:lstStyle/>
          <a:p>
            <a:r>
              <a:rPr lang="fr-FR" dirty="0" smtClean="0"/>
              <a:t>XH detector</a:t>
            </a:r>
          </a:p>
        </p:txBody>
      </p:sp>
      <p:sp>
        <p:nvSpPr>
          <p:cNvPr id="20" name="TextBox 19"/>
          <p:cNvSpPr txBox="1"/>
          <p:nvPr/>
        </p:nvSpPr>
        <p:spPr>
          <a:xfrm>
            <a:off x="6256050" y="1124744"/>
            <a:ext cx="2420406" cy="369332"/>
          </a:xfrm>
          <a:prstGeom prst="rect">
            <a:avLst/>
          </a:prstGeom>
          <a:noFill/>
        </p:spPr>
        <p:txBody>
          <a:bodyPr wrap="none" rtlCol="0">
            <a:spAutoFit/>
          </a:bodyPr>
          <a:lstStyle/>
          <a:p>
            <a:r>
              <a:rPr lang="fr-FR" dirty="0" smtClean="0"/>
              <a:t>GCLT laser 40J-10 ns</a:t>
            </a:r>
          </a:p>
        </p:txBody>
      </p:sp>
      <p:sp>
        <p:nvSpPr>
          <p:cNvPr id="25" name="TextBox 24"/>
          <p:cNvSpPr txBox="1"/>
          <p:nvPr/>
        </p:nvSpPr>
        <p:spPr>
          <a:xfrm>
            <a:off x="7850524" y="5013176"/>
            <a:ext cx="825932" cy="369332"/>
          </a:xfrm>
          <a:prstGeom prst="rect">
            <a:avLst/>
          </a:prstGeom>
          <a:noFill/>
        </p:spPr>
        <p:txBody>
          <a:bodyPr wrap="none" rtlCol="0">
            <a:spAutoFit/>
          </a:bodyPr>
          <a:lstStyle/>
          <a:p>
            <a:r>
              <a:rPr lang="fr-FR" dirty="0" smtClean="0"/>
              <a:t>Target</a:t>
            </a:r>
          </a:p>
        </p:txBody>
      </p:sp>
      <p:sp>
        <p:nvSpPr>
          <p:cNvPr id="27" name="TextBox 26"/>
          <p:cNvSpPr txBox="1"/>
          <p:nvPr/>
        </p:nvSpPr>
        <p:spPr>
          <a:xfrm>
            <a:off x="259115" y="5157192"/>
            <a:ext cx="1864613" cy="646331"/>
          </a:xfrm>
          <a:prstGeom prst="rect">
            <a:avLst/>
          </a:prstGeom>
          <a:noFill/>
        </p:spPr>
        <p:txBody>
          <a:bodyPr wrap="none" rtlCol="0">
            <a:spAutoFit/>
          </a:bodyPr>
          <a:lstStyle/>
          <a:p>
            <a:r>
              <a:rPr lang="en-US" dirty="0" smtClean="0"/>
              <a:t>Sample changer</a:t>
            </a:r>
          </a:p>
          <a:p>
            <a:r>
              <a:rPr lang="en-US" dirty="0" smtClean="0"/>
              <a:t>under vacuum</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pressure generated by laser Shock</a:t>
            </a:r>
            <a:endParaRPr lang="en-GB"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11</a:t>
            </a:fld>
            <a:endParaRPr lang="fr-FR" dirty="0"/>
          </a:p>
        </p:txBody>
      </p:sp>
      <p:sp>
        <p:nvSpPr>
          <p:cNvPr id="5" name="Footer Placeholder 4"/>
          <p:cNvSpPr>
            <a:spLocks noGrp="1"/>
          </p:cNvSpPr>
          <p:nvPr>
            <p:ph type="ftr" sz="quarter" idx="12"/>
          </p:nvPr>
        </p:nvSpPr>
        <p:spPr/>
        <p:txBody>
          <a:bodyPr/>
          <a:lstStyle/>
          <a:p>
            <a:r>
              <a:rPr lang="en-GB" smtClean="0"/>
              <a:t>XAS under  LASER shock compression l Preparation meeting - ESRF – 19/01/2016</a:t>
            </a:r>
            <a:endParaRPr lang="fr-FR" dirty="0"/>
          </a:p>
        </p:txBody>
      </p:sp>
      <p:sp>
        <p:nvSpPr>
          <p:cNvPr id="16" name="TextBox 15"/>
          <p:cNvSpPr txBox="1"/>
          <p:nvPr/>
        </p:nvSpPr>
        <p:spPr>
          <a:xfrm>
            <a:off x="4596008" y="692696"/>
            <a:ext cx="4158511" cy="1200329"/>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solidFill>
                  <a:srgbClr val="0098D4"/>
                </a:solidFill>
              </a:rPr>
              <a:t>laser </a:t>
            </a:r>
            <a:r>
              <a:rPr lang="en-US" dirty="0" smtClean="0">
                <a:solidFill>
                  <a:srgbClr val="0098D4"/>
                </a:solidFill>
              </a:rPr>
              <a:t>parameters</a:t>
            </a:r>
            <a:endParaRPr lang="en-US" dirty="0"/>
          </a:p>
          <a:p>
            <a:r>
              <a:rPr lang="en-US" dirty="0" smtClean="0"/>
              <a:t>E = 30 J,   </a:t>
            </a:r>
            <a:r>
              <a:rPr lang="en-US" dirty="0"/>
              <a:t>t = 10 ns  </a:t>
            </a:r>
          </a:p>
          <a:p>
            <a:r>
              <a:rPr lang="en-US" dirty="0" smtClean="0"/>
              <a:t>focal spot (with phase </a:t>
            </a:r>
            <a:r>
              <a:rPr lang="en-US" dirty="0"/>
              <a:t>plate </a:t>
            </a:r>
            <a:r>
              <a:rPr lang="en-US" dirty="0" smtClean="0"/>
              <a:t>~300 </a:t>
            </a:r>
            <a:r>
              <a:rPr lang="en-US" dirty="0"/>
              <a:t>µ</a:t>
            </a:r>
            <a:r>
              <a:rPr lang="en-US" dirty="0" smtClean="0"/>
              <a:t>m)  </a:t>
            </a:r>
            <a:endParaRPr lang="en-US" dirty="0"/>
          </a:p>
          <a:p>
            <a:r>
              <a:rPr lang="en-US" dirty="0" smtClean="0"/>
              <a:t>I</a:t>
            </a:r>
            <a:r>
              <a:rPr lang="en-US" dirty="0"/>
              <a:t> ~</a:t>
            </a:r>
            <a:r>
              <a:rPr lang="en-US" dirty="0" smtClean="0"/>
              <a:t> 4 </a:t>
            </a:r>
            <a:r>
              <a:rPr lang="en-US" dirty="0"/>
              <a:t>10</a:t>
            </a:r>
            <a:r>
              <a:rPr lang="en-US" baseline="30000" dirty="0"/>
              <a:t>12</a:t>
            </a:r>
            <a:r>
              <a:rPr lang="en-US" dirty="0"/>
              <a:t> </a:t>
            </a:r>
            <a:r>
              <a:rPr lang="en-US" dirty="0" smtClean="0"/>
              <a:t>W/cm</a:t>
            </a:r>
            <a:r>
              <a:rPr lang="en-US" baseline="30000" dirty="0" smtClean="0"/>
              <a:t>2</a:t>
            </a:r>
            <a:endParaRPr lang="en-US" baseline="30000" dirty="0"/>
          </a:p>
        </p:txBody>
      </p:sp>
      <p:sp>
        <p:nvSpPr>
          <p:cNvPr id="20" name="TextBox 19"/>
          <p:cNvSpPr txBox="1"/>
          <p:nvPr/>
        </p:nvSpPr>
        <p:spPr>
          <a:xfrm>
            <a:off x="6732241" y="1981955"/>
            <a:ext cx="2036476" cy="369332"/>
          </a:xfrm>
          <a:prstGeom prst="rect">
            <a:avLst/>
          </a:prstGeom>
          <a:ln>
            <a:solidFill>
              <a:srgbClr val="ED770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8</a:t>
            </a:r>
            <a:r>
              <a:rPr lang="en-US" dirty="0" smtClean="0"/>
              <a:t>0 </a:t>
            </a:r>
            <a:r>
              <a:rPr lang="en-US" dirty="0" err="1"/>
              <a:t>GPa</a:t>
            </a:r>
            <a:r>
              <a:rPr lang="en-US" dirty="0"/>
              <a:t>, </a:t>
            </a:r>
            <a:r>
              <a:rPr lang="en-US" dirty="0" smtClean="0"/>
              <a:t>1400K</a:t>
            </a:r>
            <a:endParaRPr lang="en-US" dirty="0"/>
          </a:p>
        </p:txBody>
      </p:sp>
      <p:sp>
        <p:nvSpPr>
          <p:cNvPr id="21" name="TextBox 20"/>
          <p:cNvSpPr txBox="1"/>
          <p:nvPr/>
        </p:nvSpPr>
        <p:spPr>
          <a:xfrm>
            <a:off x="4596008" y="1988840"/>
            <a:ext cx="1997663" cy="369332"/>
          </a:xfrm>
          <a:prstGeom prst="rect">
            <a:avLst/>
          </a:prstGeom>
          <a:noFill/>
          <a:ln w="25400">
            <a:solidFill>
              <a:srgbClr val="FF0000"/>
            </a:solidFill>
          </a:ln>
        </p:spPr>
        <p:txBody>
          <a:bodyPr wrap="none" rtlCol="0">
            <a:spAutoFit/>
          </a:bodyPr>
          <a:lstStyle/>
          <a:p>
            <a:r>
              <a:rPr lang="fr-FR" dirty="0" smtClean="0">
                <a:solidFill>
                  <a:srgbClr val="FF0000"/>
                </a:solidFill>
              </a:rPr>
              <a:t>X-rays</a:t>
            </a:r>
            <a:r>
              <a:rPr lang="fr-FR" dirty="0" smtClean="0"/>
              <a:t>  5 x 90 µm</a:t>
            </a:r>
            <a:endParaRPr lang="en-US" dirty="0"/>
          </a:p>
        </p:txBody>
      </p:sp>
      <p:graphicFrame>
        <p:nvGraphicFramePr>
          <p:cNvPr id="24" name="Object 1"/>
          <p:cNvGraphicFramePr>
            <a:graphicFrameLocks noChangeAspect="1"/>
          </p:cNvGraphicFramePr>
          <p:nvPr>
            <p:extLst>
              <p:ext uri="{D42A27DB-BD31-4B8C-83A1-F6EECF244321}">
                <p14:modId xmlns:p14="http://schemas.microsoft.com/office/powerpoint/2010/main" val="2365127310"/>
              </p:ext>
            </p:extLst>
          </p:nvPr>
        </p:nvGraphicFramePr>
        <p:xfrm>
          <a:off x="-252536" y="391666"/>
          <a:ext cx="4248472" cy="2964463"/>
        </p:xfrm>
        <a:graphic>
          <a:graphicData uri="http://schemas.openxmlformats.org/presentationml/2006/ole">
            <mc:AlternateContent xmlns:mc="http://schemas.openxmlformats.org/markup-compatibility/2006">
              <mc:Choice xmlns:v="urn:schemas-microsoft-com:vml" Requires="v">
                <p:oleObj spid="_x0000_s3121" name="Graph" r:id="rId4" imgW="4156253" imgH="2900477" progId="Origin50.Graph">
                  <p:embed/>
                </p:oleObj>
              </mc:Choice>
              <mc:Fallback>
                <p:oleObj name="Graph" r:id="rId4" imgW="4156253" imgH="2900477" progId="Origin50.Grap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536" y="391666"/>
                        <a:ext cx="4248472" cy="2964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22"/>
          <p:cNvSpPr txBox="1"/>
          <p:nvPr/>
        </p:nvSpPr>
        <p:spPr>
          <a:xfrm>
            <a:off x="5004048" y="2566645"/>
            <a:ext cx="3762568" cy="646331"/>
          </a:xfrm>
          <a:prstGeom prst="rect">
            <a:avLst/>
          </a:prstGeom>
          <a:noFill/>
        </p:spPr>
        <p:txBody>
          <a:bodyPr wrap="none" rtlCol="0">
            <a:spAutoFit/>
          </a:bodyPr>
          <a:lstStyle/>
          <a:p>
            <a:r>
              <a:rPr lang="en-US" dirty="0" smtClean="0"/>
              <a:t>Good quality EXAFS data</a:t>
            </a:r>
          </a:p>
          <a:p>
            <a:r>
              <a:rPr lang="en-US" b="1" dirty="0" smtClean="0"/>
              <a:t>Single 100 </a:t>
            </a:r>
            <a:r>
              <a:rPr lang="en-US" b="1" dirty="0" err="1" smtClean="0"/>
              <a:t>ps</a:t>
            </a:r>
            <a:r>
              <a:rPr lang="en-US" b="1" dirty="0" smtClean="0"/>
              <a:t> bunch acquisition</a:t>
            </a:r>
            <a:r>
              <a:rPr lang="en-US" dirty="0" smtClean="0"/>
              <a:t> </a:t>
            </a:r>
            <a:endParaRPr lang="en-GB" dirty="0"/>
          </a:p>
        </p:txBody>
      </p:sp>
      <p:sp>
        <p:nvSpPr>
          <p:cNvPr id="11" name="Text Box 21"/>
          <p:cNvSpPr txBox="1">
            <a:spLocks noChangeArrowheads="1"/>
          </p:cNvSpPr>
          <p:nvPr/>
        </p:nvSpPr>
        <p:spPr bwMode="auto">
          <a:xfrm>
            <a:off x="7374257" y="4698557"/>
            <a:ext cx="1590231" cy="830997"/>
          </a:xfrm>
          <a:prstGeom prst="rect">
            <a:avLst/>
          </a:prstGeom>
          <a:solidFill>
            <a:schemeClr val="bg1"/>
          </a:solidFill>
          <a:ln w="9525">
            <a:noFill/>
            <a:miter lim="800000"/>
            <a:headEnd/>
            <a:tailEnd/>
          </a:ln>
        </p:spPr>
        <p:txBody>
          <a:bodyPr wrap="square">
            <a:spAutoFit/>
          </a:bodyPr>
          <a:lstStyle/>
          <a:p>
            <a:r>
              <a:rPr lang="en-US" sz="1600" dirty="0" smtClean="0"/>
              <a:t>R. </a:t>
            </a:r>
            <a:r>
              <a:rPr lang="en-US" sz="1600" dirty="0" err="1" smtClean="0"/>
              <a:t>Torchio</a:t>
            </a:r>
            <a:r>
              <a:rPr lang="en-US" sz="1600" dirty="0" smtClean="0"/>
              <a:t> </a:t>
            </a:r>
            <a:r>
              <a:rPr lang="en-US" sz="1600" i="1" dirty="0"/>
              <a:t>et al</a:t>
            </a:r>
            <a:r>
              <a:rPr lang="en-US" sz="1600" dirty="0"/>
              <a:t>., </a:t>
            </a:r>
            <a:r>
              <a:rPr lang="en-US" sz="1600" dirty="0" smtClean="0"/>
              <a:t>submitted to SR (2015)</a:t>
            </a:r>
            <a:endParaRPr lang="en-US" sz="1600" dirty="0"/>
          </a:p>
        </p:txBody>
      </p:sp>
      <p:pic>
        <p:nvPicPr>
          <p:cNvPr id="12" name="Picture 11" descr="C:\Users\torchio.ESRF\Desktop\R.Torchio_11062015_2\Post doc CEA\Laser shock project\GCLT project\draft\scientific report\Fig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592" y="3284984"/>
            <a:ext cx="6264696" cy="342004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32605" y="6237312"/>
            <a:ext cx="1903891"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C:\Users\torchio.ESRF\Desktop\R.Torchio_11062015_2\Post doc CEA\Laser shock project\GCLT project\draft\scientific report\rev\fig3.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 y="612760"/>
            <a:ext cx="5867400" cy="3896360"/>
          </a:xfrm>
          <a:prstGeom prst="rect">
            <a:avLst/>
          </a:prstGeom>
          <a:noFill/>
          <a:ln>
            <a:noFill/>
          </a:ln>
        </p:spPr>
      </p:pic>
      <p:sp>
        <p:nvSpPr>
          <p:cNvPr id="2" name="Title 1"/>
          <p:cNvSpPr>
            <a:spLocks noGrp="1"/>
          </p:cNvSpPr>
          <p:nvPr>
            <p:ph type="title"/>
          </p:nvPr>
        </p:nvSpPr>
        <p:spPr/>
        <p:txBody>
          <a:bodyPr/>
          <a:lstStyle/>
          <a:p>
            <a:r>
              <a:rPr lang="en-US" dirty="0" smtClean="0"/>
              <a:t>High pressure generated by laser Shock</a:t>
            </a:r>
            <a:endParaRPr lang="en-GB"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12</a:t>
            </a:fld>
            <a:endParaRPr lang="fr-FR" dirty="0"/>
          </a:p>
        </p:txBody>
      </p:sp>
      <p:sp>
        <p:nvSpPr>
          <p:cNvPr id="5" name="Footer Placeholder 4"/>
          <p:cNvSpPr>
            <a:spLocks noGrp="1"/>
          </p:cNvSpPr>
          <p:nvPr>
            <p:ph type="ftr" sz="quarter" idx="12"/>
          </p:nvPr>
        </p:nvSpPr>
        <p:spPr/>
        <p:txBody>
          <a:bodyPr/>
          <a:lstStyle/>
          <a:p>
            <a:r>
              <a:rPr lang="en-GB" smtClean="0"/>
              <a:t>XAS under  LASER shock compression l Preparation meeting - ESRF – 19/01/2016</a:t>
            </a:r>
            <a:endParaRPr lang="fr-FR" dirty="0"/>
          </a:p>
        </p:txBody>
      </p:sp>
      <p:sp>
        <p:nvSpPr>
          <p:cNvPr id="6" name="TextBox 5"/>
          <p:cNvSpPr txBox="1"/>
          <p:nvPr/>
        </p:nvSpPr>
        <p:spPr>
          <a:xfrm>
            <a:off x="4932040" y="692696"/>
            <a:ext cx="3816424"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solidFill>
                  <a:srgbClr val="0098D4"/>
                </a:solidFill>
              </a:rPr>
              <a:t>laser </a:t>
            </a:r>
            <a:r>
              <a:rPr lang="en-US" dirty="0" smtClean="0">
                <a:solidFill>
                  <a:srgbClr val="0098D4"/>
                </a:solidFill>
              </a:rPr>
              <a:t>parameters</a:t>
            </a:r>
            <a:endParaRPr lang="en-US" dirty="0"/>
          </a:p>
          <a:p>
            <a:r>
              <a:rPr lang="en-US" dirty="0" smtClean="0"/>
              <a:t>E = 31 J,   </a:t>
            </a:r>
            <a:r>
              <a:rPr lang="en-US" dirty="0"/>
              <a:t>t = 10 ns  </a:t>
            </a:r>
          </a:p>
          <a:p>
            <a:r>
              <a:rPr lang="en-US" dirty="0" smtClean="0"/>
              <a:t>focal spot (no phase </a:t>
            </a:r>
            <a:r>
              <a:rPr lang="en-US" dirty="0"/>
              <a:t>plate </a:t>
            </a:r>
            <a:r>
              <a:rPr lang="en-US" dirty="0" smtClean="0"/>
              <a:t>~90 </a:t>
            </a:r>
            <a:r>
              <a:rPr lang="en-US" dirty="0"/>
              <a:t>µ</a:t>
            </a:r>
            <a:r>
              <a:rPr lang="en-US" dirty="0" smtClean="0"/>
              <a:t>m)  </a:t>
            </a:r>
            <a:endParaRPr lang="en-US" dirty="0"/>
          </a:p>
          <a:p>
            <a:r>
              <a:rPr lang="en-US" dirty="0" smtClean="0"/>
              <a:t>I</a:t>
            </a:r>
            <a:r>
              <a:rPr lang="en-US" dirty="0"/>
              <a:t> ~</a:t>
            </a:r>
            <a:r>
              <a:rPr lang="en-US" dirty="0" smtClean="0"/>
              <a:t> 5 10</a:t>
            </a:r>
            <a:r>
              <a:rPr lang="en-US" baseline="30000" dirty="0" smtClean="0"/>
              <a:t>13</a:t>
            </a:r>
            <a:r>
              <a:rPr lang="en-US" dirty="0" smtClean="0"/>
              <a:t> W/cm</a:t>
            </a:r>
            <a:r>
              <a:rPr lang="en-US" baseline="30000" dirty="0" smtClean="0"/>
              <a:t>2</a:t>
            </a:r>
            <a:endParaRPr lang="en-US" baseline="30000" dirty="0"/>
          </a:p>
        </p:txBody>
      </p:sp>
      <p:sp>
        <p:nvSpPr>
          <p:cNvPr id="11" name="TextBox 10"/>
          <p:cNvSpPr txBox="1"/>
          <p:nvPr/>
        </p:nvSpPr>
        <p:spPr>
          <a:xfrm>
            <a:off x="6459866" y="2765739"/>
            <a:ext cx="2036476" cy="369332"/>
          </a:xfrm>
          <a:prstGeom prst="rect">
            <a:avLst/>
          </a:prstGeom>
          <a:ln>
            <a:solidFill>
              <a:srgbClr val="ED770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550 </a:t>
            </a:r>
            <a:r>
              <a:rPr lang="en-US" dirty="0" err="1"/>
              <a:t>GPa</a:t>
            </a:r>
            <a:r>
              <a:rPr lang="en-US" dirty="0"/>
              <a:t>, </a:t>
            </a:r>
            <a:r>
              <a:rPr lang="en-US" dirty="0" smtClean="0"/>
              <a:t>14000K</a:t>
            </a:r>
            <a:endParaRPr lang="en-US" dirty="0"/>
          </a:p>
        </p:txBody>
      </p:sp>
      <p:sp>
        <p:nvSpPr>
          <p:cNvPr id="12" name="TextBox 11"/>
          <p:cNvSpPr txBox="1"/>
          <p:nvPr/>
        </p:nvSpPr>
        <p:spPr>
          <a:xfrm>
            <a:off x="6543393" y="2191494"/>
            <a:ext cx="1869423" cy="369332"/>
          </a:xfrm>
          <a:prstGeom prst="rect">
            <a:avLst/>
          </a:prstGeom>
          <a:noFill/>
          <a:ln w="25400">
            <a:solidFill>
              <a:srgbClr val="FF0000"/>
            </a:solidFill>
          </a:ln>
        </p:spPr>
        <p:txBody>
          <a:bodyPr wrap="none" rtlCol="0">
            <a:spAutoFit/>
          </a:bodyPr>
          <a:lstStyle/>
          <a:p>
            <a:r>
              <a:rPr lang="fr-FR" dirty="0" smtClean="0">
                <a:solidFill>
                  <a:srgbClr val="FF0000"/>
                </a:solidFill>
              </a:rPr>
              <a:t>X-rays</a:t>
            </a:r>
            <a:r>
              <a:rPr lang="fr-FR" dirty="0" smtClean="0"/>
              <a:t>  5 x 7 µm</a:t>
            </a:r>
            <a:endParaRPr lang="en-US" dirty="0"/>
          </a:p>
        </p:txBody>
      </p:sp>
      <p:sp>
        <p:nvSpPr>
          <p:cNvPr id="15" name="TextBox 14"/>
          <p:cNvSpPr txBox="1"/>
          <p:nvPr/>
        </p:nvSpPr>
        <p:spPr>
          <a:xfrm>
            <a:off x="448662" y="5208404"/>
            <a:ext cx="3780392" cy="923330"/>
          </a:xfrm>
          <a:prstGeom prst="rect">
            <a:avLst/>
          </a:prstGeom>
          <a:solidFill>
            <a:schemeClr val="bg1"/>
          </a:solidFill>
        </p:spPr>
        <p:txBody>
          <a:bodyPr wrap="square" rtlCol="0">
            <a:spAutoFit/>
          </a:bodyPr>
          <a:lstStyle/>
          <a:p>
            <a:r>
              <a:rPr lang="fr-FR" dirty="0" err="1" smtClean="0"/>
              <a:t>Lower</a:t>
            </a:r>
            <a:r>
              <a:rPr lang="fr-FR" dirty="0" smtClean="0"/>
              <a:t> (but </a:t>
            </a:r>
            <a:r>
              <a:rPr lang="fr-FR" dirty="0" err="1" smtClean="0"/>
              <a:t>still</a:t>
            </a:r>
            <a:r>
              <a:rPr lang="fr-FR" dirty="0" smtClean="0"/>
              <a:t> good) data </a:t>
            </a:r>
            <a:r>
              <a:rPr lang="fr-FR" dirty="0" err="1" smtClean="0"/>
              <a:t>quality</a:t>
            </a:r>
            <a:r>
              <a:rPr lang="fr-FR" dirty="0" smtClean="0"/>
              <a:t> </a:t>
            </a:r>
            <a:r>
              <a:rPr lang="en-US" dirty="0" smtClean="0"/>
              <a:t>: </a:t>
            </a:r>
          </a:p>
          <a:p>
            <a:r>
              <a:rPr lang="fr-FR" b="1" dirty="0" smtClean="0"/>
              <a:t>C</a:t>
            </a:r>
            <a:r>
              <a:rPr lang="en-GB" b="1" dirty="0" err="1" smtClean="0">
                <a:cs typeface="Arial" panose="020B0604020202020204" pitchFamily="34" charset="0"/>
              </a:rPr>
              <a:t>lear</a:t>
            </a:r>
            <a:r>
              <a:rPr lang="en-GB" b="1" dirty="0" smtClean="0">
                <a:cs typeface="Arial" panose="020B0604020202020204" pitchFamily="34" charset="0"/>
              </a:rPr>
              <a:t> trend to the liquid phase can be followed</a:t>
            </a:r>
            <a:endParaRPr lang="en-US" b="1" dirty="0"/>
          </a:p>
        </p:txBody>
      </p:sp>
      <p:sp>
        <p:nvSpPr>
          <p:cNvPr id="26" name="Text Box 21"/>
          <p:cNvSpPr txBox="1">
            <a:spLocks noChangeArrowheads="1"/>
          </p:cNvSpPr>
          <p:nvPr/>
        </p:nvSpPr>
        <p:spPr bwMode="auto">
          <a:xfrm>
            <a:off x="683568" y="6093296"/>
            <a:ext cx="3776162" cy="338554"/>
          </a:xfrm>
          <a:prstGeom prst="rect">
            <a:avLst/>
          </a:prstGeom>
          <a:solidFill>
            <a:schemeClr val="bg1"/>
          </a:solidFill>
          <a:ln w="9525">
            <a:noFill/>
            <a:miter lim="800000"/>
            <a:headEnd/>
            <a:tailEnd/>
          </a:ln>
        </p:spPr>
        <p:txBody>
          <a:bodyPr wrap="none">
            <a:spAutoFit/>
          </a:bodyPr>
          <a:lstStyle/>
          <a:p>
            <a:r>
              <a:rPr lang="en-US" sz="1600" dirty="0" smtClean="0"/>
              <a:t>R. </a:t>
            </a:r>
            <a:r>
              <a:rPr lang="en-US" sz="1600" dirty="0" err="1" smtClean="0"/>
              <a:t>Torchio</a:t>
            </a:r>
            <a:r>
              <a:rPr lang="en-US" sz="1600" dirty="0" smtClean="0"/>
              <a:t> </a:t>
            </a:r>
            <a:r>
              <a:rPr lang="en-US" sz="1600" i="1" dirty="0"/>
              <a:t>et al</a:t>
            </a:r>
            <a:r>
              <a:rPr lang="en-US" sz="1600" dirty="0"/>
              <a:t>., </a:t>
            </a:r>
            <a:r>
              <a:rPr lang="en-US" sz="1600" dirty="0" smtClean="0"/>
              <a:t>submitted to SR(2015)</a:t>
            </a:r>
            <a:endParaRPr lang="en-US" sz="1600" dirty="0"/>
          </a:p>
        </p:txBody>
      </p:sp>
      <p:sp>
        <p:nvSpPr>
          <p:cNvPr id="41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28" name="Group 27"/>
          <p:cNvGrpSpPr/>
          <p:nvPr/>
        </p:nvGrpSpPr>
        <p:grpSpPr>
          <a:xfrm>
            <a:off x="5289801" y="3869666"/>
            <a:ext cx="4246616" cy="3024336"/>
            <a:chOff x="755541" y="3356992"/>
            <a:chExt cx="4246616" cy="3024336"/>
          </a:xfrm>
        </p:grpSpPr>
        <p:sp>
          <p:nvSpPr>
            <p:cNvPr id="29" name="Forme libre 11"/>
            <p:cNvSpPr/>
            <p:nvPr/>
          </p:nvSpPr>
          <p:spPr>
            <a:xfrm>
              <a:off x="1497101" y="4877073"/>
              <a:ext cx="2933004" cy="1006153"/>
            </a:xfrm>
            <a:custGeom>
              <a:avLst/>
              <a:gdLst>
                <a:gd name="connsiteX0" fmla="*/ 0 w 2906364"/>
                <a:gd name="connsiteY0" fmla="*/ 768232 h 955191"/>
                <a:gd name="connsiteX1" fmla="*/ 166563 w 2906364"/>
                <a:gd name="connsiteY1" fmla="*/ 656057 h 955191"/>
                <a:gd name="connsiteX2" fmla="*/ 448702 w 2906364"/>
                <a:gd name="connsiteY2" fmla="*/ 557478 h 955191"/>
                <a:gd name="connsiteX3" fmla="*/ 795426 w 2906364"/>
                <a:gd name="connsiteY3" fmla="*/ 458900 h 955191"/>
                <a:gd name="connsiteX4" fmla="*/ 1295117 w 2906364"/>
                <a:gd name="connsiteY4" fmla="*/ 322929 h 955191"/>
                <a:gd name="connsiteX5" fmla="*/ 1995363 w 2906364"/>
                <a:gd name="connsiteY5" fmla="*/ 176761 h 955191"/>
                <a:gd name="connsiteX6" fmla="*/ 2617427 w 2906364"/>
                <a:gd name="connsiteY6" fmla="*/ 54388 h 955191"/>
                <a:gd name="connsiteX7" fmla="*/ 2906364 w 2906364"/>
                <a:gd name="connsiteY7" fmla="*/ 0 h 955191"/>
                <a:gd name="connsiteX8" fmla="*/ 2899566 w 2906364"/>
                <a:gd name="connsiteY8" fmla="*/ 951792 h 955191"/>
                <a:gd name="connsiteX9" fmla="*/ 10198 w 2906364"/>
                <a:gd name="connsiteY9" fmla="*/ 955191 h 955191"/>
                <a:gd name="connsiteX10" fmla="*/ 0 w 2906364"/>
                <a:gd name="connsiteY10" fmla="*/ 768232 h 95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6364" h="955191">
                  <a:moveTo>
                    <a:pt x="0" y="768232"/>
                  </a:moveTo>
                  <a:lnTo>
                    <a:pt x="166563" y="656057"/>
                  </a:lnTo>
                  <a:lnTo>
                    <a:pt x="448702" y="557478"/>
                  </a:lnTo>
                  <a:lnTo>
                    <a:pt x="795426" y="458900"/>
                  </a:lnTo>
                  <a:lnTo>
                    <a:pt x="1295117" y="322929"/>
                  </a:lnTo>
                  <a:lnTo>
                    <a:pt x="1995363" y="176761"/>
                  </a:lnTo>
                  <a:lnTo>
                    <a:pt x="2617427" y="54388"/>
                  </a:lnTo>
                  <a:lnTo>
                    <a:pt x="2906364" y="0"/>
                  </a:lnTo>
                  <a:lnTo>
                    <a:pt x="2899566" y="951792"/>
                  </a:lnTo>
                  <a:lnTo>
                    <a:pt x="10198" y="955191"/>
                  </a:lnTo>
                  <a:lnTo>
                    <a:pt x="0" y="768232"/>
                  </a:lnTo>
                  <a:close/>
                </a:path>
              </a:pathLst>
            </a:custGeom>
            <a:gradFill>
              <a:gsLst>
                <a:gs pos="0">
                  <a:srgbClr val="DDEBCF"/>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orme libre 13"/>
            <p:cNvSpPr/>
            <p:nvPr/>
          </p:nvSpPr>
          <p:spPr>
            <a:xfrm>
              <a:off x="1493480" y="3710177"/>
              <a:ext cx="2925797" cy="1965722"/>
            </a:xfrm>
            <a:custGeom>
              <a:avLst/>
              <a:gdLst>
                <a:gd name="connsiteX0" fmla="*/ 0 w 2913681"/>
                <a:gd name="connsiteY0" fmla="*/ 1947620 h 1947620"/>
                <a:gd name="connsiteX1" fmla="*/ 201478 w 2913681"/>
                <a:gd name="connsiteY1" fmla="*/ 1833966 h 1947620"/>
                <a:gd name="connsiteX2" fmla="*/ 578603 w 2913681"/>
                <a:gd name="connsiteY2" fmla="*/ 1704814 h 1947620"/>
                <a:gd name="connsiteX3" fmla="*/ 1518834 w 2913681"/>
                <a:gd name="connsiteY3" fmla="*/ 1462007 h 1947620"/>
                <a:gd name="connsiteX4" fmla="*/ 2474563 w 2913681"/>
                <a:gd name="connsiteY4" fmla="*/ 1270861 h 1947620"/>
                <a:gd name="connsiteX5" fmla="*/ 2913681 w 2913681"/>
                <a:gd name="connsiteY5" fmla="*/ 1183037 h 1947620"/>
                <a:gd name="connsiteX6" fmla="*/ 2893017 w 2913681"/>
                <a:gd name="connsiteY6" fmla="*/ 0 h 1947620"/>
                <a:gd name="connsiteX7" fmla="*/ 15498 w 2913681"/>
                <a:gd name="connsiteY7" fmla="*/ 5166 h 1947620"/>
                <a:gd name="connsiteX8" fmla="*/ 0 w 2913681"/>
                <a:gd name="connsiteY8" fmla="*/ 1947620 h 194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3681" h="1947620">
                  <a:moveTo>
                    <a:pt x="0" y="1947620"/>
                  </a:moveTo>
                  <a:lnTo>
                    <a:pt x="201478" y="1833966"/>
                  </a:lnTo>
                  <a:lnTo>
                    <a:pt x="578603" y="1704814"/>
                  </a:lnTo>
                  <a:lnTo>
                    <a:pt x="1518834" y="1462007"/>
                  </a:lnTo>
                  <a:lnTo>
                    <a:pt x="2474563" y="1270861"/>
                  </a:lnTo>
                  <a:lnTo>
                    <a:pt x="2913681" y="1183037"/>
                  </a:lnTo>
                  <a:lnTo>
                    <a:pt x="2893017" y="0"/>
                  </a:lnTo>
                  <a:lnTo>
                    <a:pt x="15498" y="5166"/>
                  </a:lnTo>
                  <a:lnTo>
                    <a:pt x="0" y="1947620"/>
                  </a:lnTo>
                  <a:close/>
                </a:path>
              </a:pathLst>
            </a:custGeom>
            <a:gradFill>
              <a:gsLst>
                <a:gs pos="0">
                  <a:srgbClr val="00B0F0"/>
                </a:gs>
                <a:gs pos="10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1" name="Object 30"/>
            <p:cNvGraphicFramePr>
              <a:graphicFrameLocks noChangeAspect="1"/>
            </p:cNvGraphicFramePr>
            <p:nvPr>
              <p:extLst>
                <p:ext uri="{D42A27DB-BD31-4B8C-83A1-F6EECF244321}">
                  <p14:modId xmlns:p14="http://schemas.microsoft.com/office/powerpoint/2010/main" val="324942703"/>
                </p:ext>
              </p:extLst>
            </p:nvPr>
          </p:nvGraphicFramePr>
          <p:xfrm>
            <a:off x="755541" y="3356992"/>
            <a:ext cx="4246616" cy="3024336"/>
          </p:xfrm>
          <a:graphic>
            <a:graphicData uri="http://schemas.openxmlformats.org/presentationml/2006/ole">
              <mc:AlternateContent xmlns:mc="http://schemas.openxmlformats.org/markup-compatibility/2006">
                <mc:Choice xmlns:v="urn:schemas-microsoft-com:vml" Requires="v">
                  <p:oleObj spid="_x0000_s66602" name="Graph" r:id="rId5" imgW="4156253" imgH="2900477" progId="Origin50.Graph">
                    <p:embed/>
                  </p:oleObj>
                </mc:Choice>
                <mc:Fallback>
                  <p:oleObj name="Graph" r:id="rId5" imgW="4156253" imgH="2900477" progId="Origin50.Graph">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41" y="3356992"/>
                          <a:ext cx="4246616" cy="3024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Ellipse 5"/>
            <p:cNvSpPr/>
            <p:nvPr/>
          </p:nvSpPr>
          <p:spPr>
            <a:xfrm>
              <a:off x="3491879" y="4293096"/>
              <a:ext cx="927397" cy="144017"/>
            </a:xfrm>
            <a:prstGeom prst="ellipse">
              <a:avLst/>
            </a:prstGeom>
            <a:solidFill>
              <a:srgbClr val="FFC000"/>
            </a:solidFill>
            <a:ln>
              <a:noFill/>
            </a:ln>
            <a:scene3d>
              <a:camera prst="orthographicFront">
                <a:rot lat="0" lon="0" rev="2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6"/>
            <p:cNvSpPr/>
            <p:nvPr/>
          </p:nvSpPr>
          <p:spPr>
            <a:xfrm>
              <a:off x="2699792" y="5157192"/>
              <a:ext cx="576064" cy="144016"/>
            </a:xfrm>
            <a:prstGeom prst="ellipse">
              <a:avLst/>
            </a:prstGeom>
            <a:solidFill>
              <a:srgbClr val="ED7703"/>
            </a:solidFill>
            <a:ln>
              <a:no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7"/>
            <p:cNvSpPr/>
            <p:nvPr/>
          </p:nvSpPr>
          <p:spPr>
            <a:xfrm>
              <a:off x="2123728" y="5496141"/>
              <a:ext cx="504056" cy="93099"/>
            </a:xfrm>
            <a:prstGeom prst="ellipse">
              <a:avLst/>
            </a:prstGeom>
            <a:solidFill>
              <a:srgbClr val="FF0000"/>
            </a:solidFill>
            <a:ln>
              <a:no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8"/>
            <p:cNvSpPr/>
            <p:nvPr/>
          </p:nvSpPr>
          <p:spPr>
            <a:xfrm>
              <a:off x="1976856" y="5561860"/>
              <a:ext cx="360040" cy="85063"/>
            </a:xfrm>
            <a:prstGeom prst="ellipse">
              <a:avLst/>
            </a:prstGeom>
            <a:solidFill>
              <a:srgbClr val="800000"/>
            </a:solidFill>
            <a:ln>
              <a:no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4065973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pressure generated by laser Shock</a:t>
            </a:r>
            <a:endParaRPr lang="en-US"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13</a:t>
            </a:fld>
            <a:endParaRPr lang="fr-FR" dirty="0"/>
          </a:p>
        </p:txBody>
      </p:sp>
      <p:sp>
        <p:nvSpPr>
          <p:cNvPr id="5" name="Footer Placeholder 4"/>
          <p:cNvSpPr>
            <a:spLocks noGrp="1"/>
          </p:cNvSpPr>
          <p:nvPr>
            <p:ph type="ftr" sz="quarter" idx="12"/>
          </p:nvPr>
        </p:nvSpPr>
        <p:spPr/>
        <p:txBody>
          <a:bodyPr/>
          <a:lstStyle/>
          <a:p>
            <a:r>
              <a:rPr lang="en-GB" smtClean="0"/>
              <a:t>XAS under  LASER shock compression l Preparation meeting - ESRF – 19/01/2016</a:t>
            </a:r>
            <a:endParaRPr lang="fr-FR" dirty="0"/>
          </a:p>
        </p:txBody>
      </p:sp>
      <p:sp>
        <p:nvSpPr>
          <p:cNvPr id="6" name="Rectangle 2"/>
          <p:cNvSpPr>
            <a:spLocks noChangeArrowheads="1"/>
          </p:cNvSpPr>
          <p:nvPr/>
        </p:nvSpPr>
        <p:spPr bwMode="auto">
          <a:xfrm>
            <a:off x="251521" y="643145"/>
            <a:ext cx="98318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093064453"/>
              </p:ext>
            </p:extLst>
          </p:nvPr>
        </p:nvGraphicFramePr>
        <p:xfrm>
          <a:off x="107504" y="374400"/>
          <a:ext cx="5571359" cy="3881517"/>
        </p:xfrm>
        <a:graphic>
          <a:graphicData uri="http://schemas.openxmlformats.org/presentationml/2006/ole">
            <mc:AlternateContent xmlns:mc="http://schemas.openxmlformats.org/markup-compatibility/2006">
              <mc:Choice xmlns:v="urn:schemas-microsoft-com:vml" Requires="v">
                <p:oleObj spid="_x0000_s65623" name="Graph" r:id="rId4" imgW="4156253" imgH="2900477" progId="Origin50.Graph">
                  <p:embed/>
                </p:oleObj>
              </mc:Choice>
              <mc:Fallback>
                <p:oleObj name="Graph" r:id="rId4" imgW="4156253" imgH="2900477" progId="Origin50.Grap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374400"/>
                        <a:ext cx="5571359" cy="38815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571088879"/>
              </p:ext>
            </p:extLst>
          </p:nvPr>
        </p:nvGraphicFramePr>
        <p:xfrm>
          <a:off x="4427984" y="2482728"/>
          <a:ext cx="6668641" cy="4653446"/>
        </p:xfrm>
        <a:graphic>
          <a:graphicData uri="http://schemas.openxmlformats.org/presentationml/2006/ole">
            <mc:AlternateContent xmlns:mc="http://schemas.openxmlformats.org/markup-compatibility/2006">
              <mc:Choice xmlns:v="urn:schemas-microsoft-com:vml" Requires="v">
                <p:oleObj spid="_x0000_s65624" name="Graph" r:id="rId6" imgW="4156253" imgH="2900477" progId="Origin50.Graph">
                  <p:embed/>
                </p:oleObj>
              </mc:Choice>
              <mc:Fallback>
                <p:oleObj name="Graph" r:id="rId6" imgW="4156253" imgH="2900477" progId="Origin50.Graph">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984" y="2482728"/>
                        <a:ext cx="6668641" cy="46534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5127120" y="1202081"/>
            <a:ext cx="3813865" cy="1200329"/>
          </a:xfrm>
          <a:prstGeom prst="rect">
            <a:avLst/>
          </a:prstGeom>
          <a:noFill/>
        </p:spPr>
        <p:txBody>
          <a:bodyPr wrap="none" rtlCol="0">
            <a:spAutoFit/>
          </a:bodyPr>
          <a:lstStyle/>
          <a:p>
            <a:r>
              <a:rPr lang="en-GB" dirty="0" smtClean="0"/>
              <a:t>our data slightly extend recent </a:t>
            </a:r>
          </a:p>
          <a:p>
            <a:r>
              <a:rPr lang="en-GB" dirty="0" smtClean="0"/>
              <a:t>significant works range</a:t>
            </a:r>
          </a:p>
          <a:p>
            <a:r>
              <a:rPr lang="en-GB" dirty="0" smtClean="0"/>
              <a:t>most importantly energy range and </a:t>
            </a:r>
          </a:p>
          <a:p>
            <a:r>
              <a:rPr lang="en-GB" dirty="0" smtClean="0"/>
              <a:t>data quality are much improved</a:t>
            </a:r>
            <a:endParaRPr lang="en-US" dirty="0"/>
          </a:p>
        </p:txBody>
      </p:sp>
      <p:sp>
        <p:nvSpPr>
          <p:cNvPr id="10" name="TextBox 9"/>
          <p:cNvSpPr txBox="1"/>
          <p:nvPr/>
        </p:nvSpPr>
        <p:spPr>
          <a:xfrm>
            <a:off x="593071" y="4581128"/>
            <a:ext cx="3929281" cy="646331"/>
          </a:xfrm>
          <a:prstGeom prst="rect">
            <a:avLst/>
          </a:prstGeom>
          <a:noFill/>
        </p:spPr>
        <p:txBody>
          <a:bodyPr wrap="none" rtlCol="0">
            <a:spAutoFit/>
          </a:bodyPr>
          <a:lstStyle/>
          <a:p>
            <a:r>
              <a:rPr lang="en-GB" dirty="0" smtClean="0"/>
              <a:t>the data quality allows to compare to</a:t>
            </a:r>
          </a:p>
          <a:p>
            <a:r>
              <a:rPr lang="en-GB" dirty="0" smtClean="0"/>
              <a:t>theoretical models</a:t>
            </a:r>
            <a:endParaRPr lang="en-US" dirty="0"/>
          </a:p>
        </p:txBody>
      </p:sp>
      <p:sp>
        <p:nvSpPr>
          <p:cNvPr id="11" name="Text Box 21"/>
          <p:cNvSpPr txBox="1">
            <a:spLocks noChangeArrowheads="1"/>
          </p:cNvSpPr>
          <p:nvPr/>
        </p:nvSpPr>
        <p:spPr bwMode="auto">
          <a:xfrm>
            <a:off x="683568" y="6093296"/>
            <a:ext cx="3776162" cy="338554"/>
          </a:xfrm>
          <a:prstGeom prst="rect">
            <a:avLst/>
          </a:prstGeom>
          <a:solidFill>
            <a:schemeClr val="bg1"/>
          </a:solidFill>
          <a:ln w="9525">
            <a:noFill/>
            <a:miter lim="800000"/>
            <a:headEnd/>
            <a:tailEnd/>
          </a:ln>
        </p:spPr>
        <p:txBody>
          <a:bodyPr wrap="none">
            <a:spAutoFit/>
          </a:bodyPr>
          <a:lstStyle/>
          <a:p>
            <a:r>
              <a:rPr lang="en-US" sz="1600" dirty="0" smtClean="0"/>
              <a:t>R. </a:t>
            </a:r>
            <a:r>
              <a:rPr lang="en-US" sz="1600" dirty="0" err="1" smtClean="0"/>
              <a:t>Torchio</a:t>
            </a:r>
            <a:r>
              <a:rPr lang="en-US" sz="1600" dirty="0" smtClean="0"/>
              <a:t> </a:t>
            </a:r>
            <a:r>
              <a:rPr lang="en-US" sz="1600" i="1" dirty="0"/>
              <a:t>et al</a:t>
            </a:r>
            <a:r>
              <a:rPr lang="en-US" sz="1600" dirty="0"/>
              <a:t>., </a:t>
            </a:r>
            <a:r>
              <a:rPr lang="en-US" sz="1600" dirty="0" smtClean="0"/>
              <a:t>submitted to SR(2015)</a:t>
            </a:r>
            <a:endParaRPr lang="en-US" sz="1600" dirty="0"/>
          </a:p>
        </p:txBody>
      </p:sp>
    </p:spTree>
    <p:extLst>
      <p:ext uri="{BB962C8B-B14F-4D97-AF65-F5344CB8AC3E}">
        <p14:creationId xmlns:p14="http://schemas.microsoft.com/office/powerpoint/2010/main" val="1616121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schedule</a:t>
            </a:r>
            <a:endParaRPr lang="en-GB"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14</a:t>
            </a:fld>
            <a:endParaRPr lang="fr-FR" dirty="0"/>
          </a:p>
        </p:txBody>
      </p:sp>
      <p:sp>
        <p:nvSpPr>
          <p:cNvPr id="5" name="Footer Placeholder 4"/>
          <p:cNvSpPr>
            <a:spLocks noGrp="1"/>
          </p:cNvSpPr>
          <p:nvPr>
            <p:ph type="ftr" sz="quarter" idx="12"/>
          </p:nvPr>
        </p:nvSpPr>
        <p:spPr/>
        <p:txBody>
          <a:bodyPr/>
          <a:lstStyle/>
          <a:p>
            <a:r>
              <a:rPr lang="en-GB" smtClean="0"/>
              <a:t>XAS under  LASER shock compression l Preparation meeting - ESRF – 19/01/2016</a:t>
            </a:r>
            <a:endParaRPr lang="fr-FR" dirty="0"/>
          </a:p>
        </p:txBody>
      </p:sp>
      <p:sp>
        <p:nvSpPr>
          <p:cNvPr id="41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3" name="Picture 2"/>
          <p:cNvPicPr>
            <a:picLocks noChangeAspect="1"/>
          </p:cNvPicPr>
          <p:nvPr/>
        </p:nvPicPr>
        <p:blipFill>
          <a:blip r:embed="rId3"/>
          <a:stretch>
            <a:fillRect/>
          </a:stretch>
        </p:blipFill>
        <p:spPr>
          <a:xfrm>
            <a:off x="524060" y="1035817"/>
            <a:ext cx="4326805" cy="5026865"/>
          </a:xfrm>
          <a:prstGeom prst="rect">
            <a:avLst/>
          </a:prstGeom>
        </p:spPr>
      </p:pic>
      <p:sp>
        <p:nvSpPr>
          <p:cNvPr id="6" name="TextBox 5"/>
          <p:cNvSpPr txBox="1"/>
          <p:nvPr/>
        </p:nvSpPr>
        <p:spPr>
          <a:xfrm>
            <a:off x="4860032" y="1340768"/>
            <a:ext cx="4283968" cy="3970318"/>
          </a:xfrm>
          <a:prstGeom prst="rect">
            <a:avLst/>
          </a:prstGeom>
          <a:noFill/>
        </p:spPr>
        <p:txBody>
          <a:bodyPr wrap="square" rtlCol="0">
            <a:spAutoFit/>
          </a:bodyPr>
          <a:lstStyle/>
          <a:p>
            <a:r>
              <a:rPr lang="en-GB" dirty="0" smtClean="0"/>
              <a:t>26/04 : GCLT at ESRF</a:t>
            </a:r>
          </a:p>
          <a:p>
            <a:endParaRPr lang="en-GB" dirty="0"/>
          </a:p>
          <a:p>
            <a:r>
              <a:rPr lang="en-GB" dirty="0" smtClean="0"/>
              <a:t>27/04 – 29/04 Installation on ID24/EDXAS-L</a:t>
            </a:r>
          </a:p>
          <a:p>
            <a:endParaRPr lang="en-GB" dirty="0"/>
          </a:p>
          <a:p>
            <a:r>
              <a:rPr lang="en-GB" dirty="0" smtClean="0"/>
              <a:t>02/05 – 06/05 : GCLT setup</a:t>
            </a:r>
          </a:p>
          <a:p>
            <a:endParaRPr lang="en-GB" dirty="0"/>
          </a:p>
          <a:p>
            <a:r>
              <a:rPr lang="en-GB" dirty="0" smtClean="0"/>
              <a:t>07/05 – 11/05 : GCLT, ID24, </a:t>
            </a:r>
            <a:r>
              <a:rPr lang="en-GB" dirty="0" err="1" smtClean="0"/>
              <a:t>diag</a:t>
            </a:r>
            <a:r>
              <a:rPr lang="en-GB" dirty="0" smtClean="0"/>
              <a:t> setup</a:t>
            </a:r>
          </a:p>
          <a:p>
            <a:endParaRPr lang="en-GB" dirty="0"/>
          </a:p>
          <a:p>
            <a:r>
              <a:rPr lang="en-GB" dirty="0" smtClean="0"/>
              <a:t>12/05 – 14/06 : experiment</a:t>
            </a:r>
          </a:p>
          <a:p>
            <a:endParaRPr lang="en-GB" dirty="0"/>
          </a:p>
          <a:p>
            <a:r>
              <a:rPr lang="en-GB" dirty="0" smtClean="0"/>
              <a:t>14/06 – 16/06 : dismounting</a:t>
            </a:r>
          </a:p>
          <a:p>
            <a:endParaRPr lang="en-GB" dirty="0" smtClean="0"/>
          </a:p>
          <a:p>
            <a:r>
              <a:rPr lang="en-GB" dirty="0" smtClean="0"/>
              <a:t>16/06 : GCLT ready to leave ESRF</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Filling mode</a:t>
            </a:r>
            <a:endParaRPr lang="en-GB"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15</a:t>
            </a:fld>
            <a:endParaRPr lang="fr-FR" dirty="0"/>
          </a:p>
        </p:txBody>
      </p:sp>
      <p:sp>
        <p:nvSpPr>
          <p:cNvPr id="5" name="Footer Placeholder 4"/>
          <p:cNvSpPr>
            <a:spLocks noGrp="1"/>
          </p:cNvSpPr>
          <p:nvPr>
            <p:ph type="ftr" sz="quarter" idx="12"/>
          </p:nvPr>
        </p:nvSpPr>
        <p:spPr/>
        <p:txBody>
          <a:bodyPr/>
          <a:lstStyle/>
          <a:p>
            <a:r>
              <a:rPr lang="en-GB" smtClean="0"/>
              <a:t>XAS under  LASER shock compression l Preparation meeting - ESRF – 19/01/2016</a:t>
            </a:r>
            <a:endParaRPr lang="fr-FR" dirty="0"/>
          </a:p>
        </p:txBody>
      </p:sp>
      <p:sp>
        <p:nvSpPr>
          <p:cNvPr id="41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3" name="Picture 2"/>
          <p:cNvPicPr>
            <a:picLocks noChangeAspect="1"/>
          </p:cNvPicPr>
          <p:nvPr/>
        </p:nvPicPr>
        <p:blipFill>
          <a:blip r:embed="rId3"/>
          <a:stretch>
            <a:fillRect/>
          </a:stretch>
        </p:blipFill>
        <p:spPr>
          <a:xfrm>
            <a:off x="524060" y="1035817"/>
            <a:ext cx="4326805" cy="5026865"/>
          </a:xfrm>
          <a:prstGeom prst="rect">
            <a:avLst/>
          </a:prstGeom>
        </p:spPr>
      </p:pic>
      <p:sp>
        <p:nvSpPr>
          <p:cNvPr id="6" name="TextBox 5"/>
          <p:cNvSpPr txBox="1"/>
          <p:nvPr/>
        </p:nvSpPr>
        <p:spPr>
          <a:xfrm>
            <a:off x="5159208" y="2537412"/>
            <a:ext cx="3360728" cy="2031325"/>
          </a:xfrm>
          <a:prstGeom prst="rect">
            <a:avLst/>
          </a:prstGeom>
          <a:noFill/>
        </p:spPr>
        <p:txBody>
          <a:bodyPr wrap="none" rtlCol="0">
            <a:spAutoFit/>
          </a:bodyPr>
          <a:lstStyle/>
          <a:p>
            <a:r>
              <a:rPr lang="en-GB" dirty="0" smtClean="0"/>
              <a:t>11/05 – 16/05 : 16 bunch mode</a:t>
            </a:r>
          </a:p>
          <a:p>
            <a:endParaRPr lang="en-GB" dirty="0"/>
          </a:p>
          <a:p>
            <a:r>
              <a:rPr lang="en-GB" dirty="0" smtClean="0"/>
              <a:t>17/05 – 23/05 : 4 bunch mode</a:t>
            </a:r>
          </a:p>
          <a:p>
            <a:endParaRPr lang="en-GB" dirty="0"/>
          </a:p>
          <a:p>
            <a:r>
              <a:rPr lang="en-GB" dirty="0" smtClean="0"/>
              <a:t>23/05 – 02/06 : shutdown</a:t>
            </a:r>
          </a:p>
          <a:p>
            <a:endParaRPr lang="en-GB" dirty="0"/>
          </a:p>
          <a:p>
            <a:r>
              <a:rPr lang="en-GB" dirty="0" smtClean="0"/>
              <a:t>02/06 – 14/06 : 7/8 + 1</a:t>
            </a:r>
            <a:endParaRPr lang="en-GB" dirty="0"/>
          </a:p>
        </p:txBody>
      </p:sp>
    </p:spTree>
    <p:extLst>
      <p:ext uri="{BB962C8B-B14F-4D97-AF65-F5344CB8AC3E}">
        <p14:creationId xmlns:p14="http://schemas.microsoft.com/office/powerpoint/2010/main" val="3373265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Filling mode : 16 bunch mode</a:t>
            </a:r>
            <a:endParaRPr lang="en-GB"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16</a:t>
            </a:fld>
            <a:endParaRPr lang="fr-FR" dirty="0"/>
          </a:p>
        </p:txBody>
      </p:sp>
      <p:sp>
        <p:nvSpPr>
          <p:cNvPr id="5" name="Footer Placeholder 4"/>
          <p:cNvSpPr>
            <a:spLocks noGrp="1"/>
          </p:cNvSpPr>
          <p:nvPr>
            <p:ph type="ftr" sz="quarter" idx="12"/>
          </p:nvPr>
        </p:nvSpPr>
        <p:spPr/>
        <p:txBody>
          <a:bodyPr/>
          <a:lstStyle/>
          <a:p>
            <a:r>
              <a:rPr lang="en-GB" smtClean="0"/>
              <a:t>XAS under  LASER shock compression l Preparation meeting - ESRF – 19/01/2016</a:t>
            </a:r>
            <a:endParaRPr lang="fr-FR" dirty="0"/>
          </a:p>
        </p:txBody>
      </p:sp>
      <p:sp>
        <p:nvSpPr>
          <p:cNvPr id="41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6" name="TextBox 5"/>
          <p:cNvSpPr txBox="1"/>
          <p:nvPr/>
        </p:nvSpPr>
        <p:spPr>
          <a:xfrm>
            <a:off x="5159208" y="1268760"/>
            <a:ext cx="3360728" cy="2031325"/>
          </a:xfrm>
          <a:prstGeom prst="rect">
            <a:avLst/>
          </a:prstGeom>
          <a:noFill/>
        </p:spPr>
        <p:txBody>
          <a:bodyPr wrap="none" rtlCol="0">
            <a:spAutoFit/>
          </a:bodyPr>
          <a:lstStyle/>
          <a:p>
            <a:r>
              <a:rPr lang="en-GB" dirty="0" smtClean="0"/>
              <a:t>11/05 – 16/05 : </a:t>
            </a:r>
            <a:r>
              <a:rPr lang="en-GB" dirty="0" smtClean="0">
                <a:solidFill>
                  <a:srgbClr val="FF0000"/>
                </a:solidFill>
              </a:rPr>
              <a:t>16 bunch mode</a:t>
            </a:r>
          </a:p>
          <a:p>
            <a:endParaRPr lang="en-GB" dirty="0"/>
          </a:p>
          <a:p>
            <a:r>
              <a:rPr lang="en-GB" dirty="0" smtClean="0"/>
              <a:t>17/05 – 23/05 : 4 bunch mode</a:t>
            </a:r>
          </a:p>
          <a:p>
            <a:endParaRPr lang="en-GB" dirty="0"/>
          </a:p>
          <a:p>
            <a:r>
              <a:rPr lang="en-GB" dirty="0" smtClean="0"/>
              <a:t>23/05 – 02/06 : shutdown</a:t>
            </a:r>
          </a:p>
          <a:p>
            <a:endParaRPr lang="en-GB" dirty="0"/>
          </a:p>
          <a:p>
            <a:r>
              <a:rPr lang="en-GB" dirty="0" smtClean="0"/>
              <a:t>02/06 – 14/06 : 7/8 + 1</a:t>
            </a:r>
            <a:endParaRPr lang="en-GB" dirty="0"/>
          </a:p>
        </p:txBody>
      </p:sp>
      <p:sp>
        <p:nvSpPr>
          <p:cNvPr id="7" name="TextBox 6"/>
          <p:cNvSpPr txBox="1"/>
          <p:nvPr/>
        </p:nvSpPr>
        <p:spPr>
          <a:xfrm>
            <a:off x="593071" y="3429000"/>
            <a:ext cx="3871573" cy="1200329"/>
          </a:xfrm>
          <a:prstGeom prst="rect">
            <a:avLst/>
          </a:prstGeom>
          <a:noFill/>
        </p:spPr>
        <p:txBody>
          <a:bodyPr wrap="none" rtlCol="0">
            <a:spAutoFit/>
          </a:bodyPr>
          <a:lstStyle/>
          <a:p>
            <a:r>
              <a:rPr lang="en-GB" dirty="0" smtClean="0"/>
              <a:t>16 equally spaced bunches</a:t>
            </a:r>
          </a:p>
          <a:p>
            <a:r>
              <a:rPr lang="en-GB" dirty="0" smtClean="0"/>
              <a:t>90 mA – 50 mA (+ top up foreseen)</a:t>
            </a:r>
          </a:p>
          <a:p>
            <a:r>
              <a:rPr lang="en-GB" dirty="0"/>
              <a:t>d</a:t>
            </a:r>
            <a:r>
              <a:rPr lang="en-GB" dirty="0" smtClean="0"/>
              <a:t>istance between bunches = 176 ns</a:t>
            </a:r>
          </a:p>
          <a:p>
            <a:r>
              <a:rPr lang="en-GB" dirty="0" smtClean="0"/>
              <a:t>5.6 down to 3.1 mA/bunch</a:t>
            </a:r>
            <a:endParaRPr lang="en-GB" dirty="0"/>
          </a:p>
        </p:txBody>
      </p:sp>
      <p:sp>
        <p:nvSpPr>
          <p:cNvPr id="9" name="TextBox 8"/>
          <p:cNvSpPr txBox="1"/>
          <p:nvPr/>
        </p:nvSpPr>
        <p:spPr>
          <a:xfrm>
            <a:off x="5004048" y="5121111"/>
            <a:ext cx="2210862" cy="369332"/>
          </a:xfrm>
          <a:prstGeom prst="rect">
            <a:avLst/>
          </a:prstGeom>
          <a:noFill/>
        </p:spPr>
        <p:txBody>
          <a:bodyPr wrap="none" rtlCol="0">
            <a:spAutoFit/>
          </a:bodyPr>
          <a:lstStyle/>
          <a:p>
            <a:r>
              <a:rPr lang="en-GB" dirty="0" smtClean="0"/>
              <a:t>Status : Fully tested</a:t>
            </a:r>
          </a:p>
        </p:txBody>
      </p:sp>
      <p:grpSp>
        <p:nvGrpSpPr>
          <p:cNvPr id="31" name="Group 30"/>
          <p:cNvGrpSpPr/>
          <p:nvPr/>
        </p:nvGrpSpPr>
        <p:grpSpPr>
          <a:xfrm>
            <a:off x="1603338" y="1150502"/>
            <a:ext cx="2392598" cy="1656184"/>
            <a:chOff x="1603338" y="1150502"/>
            <a:chExt cx="2392598" cy="1656184"/>
          </a:xfrm>
        </p:grpSpPr>
        <p:sp>
          <p:nvSpPr>
            <p:cNvPr id="10" name="TextBox 44"/>
            <p:cNvSpPr txBox="1">
              <a:spLocks noChangeArrowheads="1"/>
            </p:cNvSpPr>
            <p:nvPr/>
          </p:nvSpPr>
          <p:spPr bwMode="auto">
            <a:xfrm>
              <a:off x="1987284" y="1778569"/>
              <a:ext cx="885825" cy="400050"/>
            </a:xfrm>
            <a:prstGeom prst="rect">
              <a:avLst/>
            </a:prstGeom>
            <a:noFill/>
            <a:ln w="9525">
              <a:noFill/>
              <a:miter lim="800000"/>
              <a:headEnd/>
              <a:tailEnd/>
            </a:ln>
          </p:spPr>
          <p:txBody>
            <a:bodyPr wrap="none">
              <a:spAutoFit/>
            </a:bodyPr>
            <a:lstStyle>
              <a:defPPr>
                <a:defRPr lang="en-GB"/>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000" dirty="0"/>
                <a:t>2.8 </a:t>
              </a:r>
              <a:r>
                <a:rPr lang="en-US" sz="2000" dirty="0" err="1">
                  <a:latin typeface="Symbol" pitchFamily="18" charset="2"/>
                </a:rPr>
                <a:t>m</a:t>
              </a:r>
              <a:r>
                <a:rPr lang="en-US" sz="2000" dirty="0" err="1"/>
                <a:t>s</a:t>
              </a:r>
              <a:endParaRPr lang="en-GB" sz="2000" dirty="0"/>
            </a:p>
          </p:txBody>
        </p:sp>
        <p:sp>
          <p:nvSpPr>
            <p:cNvPr id="11" name="TextBox 45"/>
            <p:cNvSpPr txBox="1">
              <a:spLocks noChangeArrowheads="1"/>
            </p:cNvSpPr>
            <p:nvPr/>
          </p:nvSpPr>
          <p:spPr bwMode="auto">
            <a:xfrm>
              <a:off x="3041829" y="1150502"/>
              <a:ext cx="954107" cy="400110"/>
            </a:xfrm>
            <a:prstGeom prst="rect">
              <a:avLst/>
            </a:prstGeom>
            <a:noFill/>
            <a:ln w="9525">
              <a:noFill/>
              <a:miter lim="800000"/>
              <a:headEnd/>
              <a:tailEnd/>
            </a:ln>
          </p:spPr>
          <p:txBody>
            <a:bodyPr wrap="none">
              <a:spAutoFit/>
            </a:bodyPr>
            <a:lstStyle>
              <a:defPPr>
                <a:defRPr lang="en-GB"/>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000" dirty="0" smtClean="0"/>
                <a:t>176 ns</a:t>
              </a:r>
              <a:endParaRPr lang="en-GB" sz="2000" dirty="0"/>
            </a:p>
          </p:txBody>
        </p:sp>
        <p:sp>
          <p:nvSpPr>
            <p:cNvPr id="13" name="Oval 12"/>
            <p:cNvSpPr/>
            <p:nvPr/>
          </p:nvSpPr>
          <p:spPr>
            <a:xfrm>
              <a:off x="2348062" y="1162751"/>
              <a:ext cx="144016" cy="1406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rot="5400000">
              <a:off x="1664530" y="1222594"/>
              <a:ext cx="1512168" cy="151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rot="5400000">
              <a:off x="3102438" y="1908259"/>
              <a:ext cx="144016" cy="1406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rot="10800000">
              <a:off x="2358190" y="2666014"/>
              <a:ext cx="144016" cy="1406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rot="16200000">
              <a:off x="1603814" y="1920506"/>
              <a:ext cx="144016" cy="1406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rot="5400000">
              <a:off x="2891760" y="1351412"/>
              <a:ext cx="144016" cy="1406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rot="5400000">
              <a:off x="2898031" y="2411990"/>
              <a:ext cx="144016" cy="1406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rot="5400000">
              <a:off x="1835954" y="2421541"/>
              <a:ext cx="144016" cy="1406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rot="5400000">
              <a:off x="1829683" y="1360963"/>
              <a:ext cx="144016" cy="1406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p:cNvGrpSpPr/>
            <p:nvPr/>
          </p:nvGrpSpPr>
          <p:grpSpPr>
            <a:xfrm rot="1320000">
              <a:off x="1603338" y="1160603"/>
              <a:ext cx="1639296" cy="1643935"/>
              <a:chOff x="1757886" y="1315151"/>
              <a:chExt cx="1639296" cy="1643935"/>
            </a:xfrm>
          </p:grpSpPr>
          <p:sp>
            <p:nvSpPr>
              <p:cNvPr id="23" name="Oval 22"/>
              <p:cNvSpPr/>
              <p:nvPr/>
            </p:nvSpPr>
            <p:spPr>
              <a:xfrm>
                <a:off x="2500462" y="1315151"/>
                <a:ext cx="144016" cy="1406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rot="5400000">
                <a:off x="3254838" y="2060659"/>
                <a:ext cx="144016" cy="1406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rot="10800000">
                <a:off x="2510590" y="2818414"/>
                <a:ext cx="144016" cy="1406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rot="16200000">
                <a:off x="1756214" y="2072906"/>
                <a:ext cx="144016" cy="1406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rot="5400000">
                <a:off x="3044160" y="1503812"/>
                <a:ext cx="144016" cy="1406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rot="5400000">
                <a:off x="3050431" y="2564390"/>
                <a:ext cx="144016" cy="1406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rot="5400000">
                <a:off x="1988354" y="2573941"/>
                <a:ext cx="144016" cy="1406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rot="5400000">
                <a:off x="1982083" y="1513363"/>
                <a:ext cx="144016" cy="1406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4172263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Filling mode : 4 bunch mode</a:t>
            </a:r>
            <a:endParaRPr lang="en-GB"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17</a:t>
            </a:fld>
            <a:endParaRPr lang="fr-FR" dirty="0"/>
          </a:p>
        </p:txBody>
      </p:sp>
      <p:sp>
        <p:nvSpPr>
          <p:cNvPr id="5" name="Footer Placeholder 4"/>
          <p:cNvSpPr>
            <a:spLocks noGrp="1"/>
          </p:cNvSpPr>
          <p:nvPr>
            <p:ph type="ftr" sz="quarter" idx="12"/>
          </p:nvPr>
        </p:nvSpPr>
        <p:spPr/>
        <p:txBody>
          <a:bodyPr/>
          <a:lstStyle/>
          <a:p>
            <a:r>
              <a:rPr lang="en-GB" smtClean="0"/>
              <a:t>XAS under  LASER shock compression l Preparation meeting - ESRF – 19/01/2016</a:t>
            </a:r>
            <a:endParaRPr lang="fr-FR" dirty="0"/>
          </a:p>
        </p:txBody>
      </p:sp>
      <p:sp>
        <p:nvSpPr>
          <p:cNvPr id="41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6" name="TextBox 5"/>
          <p:cNvSpPr txBox="1"/>
          <p:nvPr/>
        </p:nvSpPr>
        <p:spPr>
          <a:xfrm>
            <a:off x="5159208" y="1268760"/>
            <a:ext cx="3360728" cy="2031325"/>
          </a:xfrm>
          <a:prstGeom prst="rect">
            <a:avLst/>
          </a:prstGeom>
          <a:noFill/>
        </p:spPr>
        <p:txBody>
          <a:bodyPr wrap="none" rtlCol="0">
            <a:spAutoFit/>
          </a:bodyPr>
          <a:lstStyle/>
          <a:p>
            <a:r>
              <a:rPr lang="en-GB" dirty="0" smtClean="0"/>
              <a:t>11/05 – 16/05 : 16 bunch mode</a:t>
            </a:r>
          </a:p>
          <a:p>
            <a:endParaRPr lang="en-GB" dirty="0"/>
          </a:p>
          <a:p>
            <a:r>
              <a:rPr lang="en-GB" dirty="0" smtClean="0"/>
              <a:t>17/05 – 23/05 : </a:t>
            </a:r>
            <a:r>
              <a:rPr lang="en-GB" dirty="0" smtClean="0">
                <a:solidFill>
                  <a:srgbClr val="FF0000"/>
                </a:solidFill>
              </a:rPr>
              <a:t>4 bunch mode</a:t>
            </a:r>
          </a:p>
          <a:p>
            <a:endParaRPr lang="en-GB" dirty="0"/>
          </a:p>
          <a:p>
            <a:r>
              <a:rPr lang="en-GB" dirty="0" smtClean="0"/>
              <a:t>23/05 – 02/06 : shutdown</a:t>
            </a:r>
          </a:p>
          <a:p>
            <a:endParaRPr lang="en-GB" dirty="0"/>
          </a:p>
          <a:p>
            <a:r>
              <a:rPr lang="en-GB" dirty="0" smtClean="0"/>
              <a:t>02/06 – 14/06 : 7/8 + 1</a:t>
            </a:r>
            <a:endParaRPr lang="en-GB" dirty="0"/>
          </a:p>
        </p:txBody>
      </p:sp>
      <p:sp>
        <p:nvSpPr>
          <p:cNvPr id="7" name="TextBox 6"/>
          <p:cNvSpPr txBox="1"/>
          <p:nvPr/>
        </p:nvSpPr>
        <p:spPr>
          <a:xfrm>
            <a:off x="593071" y="3429000"/>
            <a:ext cx="3871573" cy="1200329"/>
          </a:xfrm>
          <a:prstGeom prst="rect">
            <a:avLst/>
          </a:prstGeom>
          <a:noFill/>
        </p:spPr>
        <p:txBody>
          <a:bodyPr wrap="none" rtlCol="0">
            <a:spAutoFit/>
          </a:bodyPr>
          <a:lstStyle/>
          <a:p>
            <a:r>
              <a:rPr lang="en-GB" dirty="0"/>
              <a:t>4</a:t>
            </a:r>
            <a:r>
              <a:rPr lang="en-GB" dirty="0" smtClean="0"/>
              <a:t> equally spaced bunches</a:t>
            </a:r>
          </a:p>
          <a:p>
            <a:r>
              <a:rPr lang="en-GB" dirty="0"/>
              <a:t>4</a:t>
            </a:r>
            <a:r>
              <a:rPr lang="en-GB" dirty="0" smtClean="0"/>
              <a:t>0 mA – 20 mA (+ </a:t>
            </a:r>
            <a:r>
              <a:rPr lang="en-GB" dirty="0"/>
              <a:t>top up foreseen</a:t>
            </a:r>
            <a:r>
              <a:rPr lang="en-GB" dirty="0" smtClean="0"/>
              <a:t>)</a:t>
            </a:r>
          </a:p>
          <a:p>
            <a:r>
              <a:rPr lang="en-GB" dirty="0"/>
              <a:t>d</a:t>
            </a:r>
            <a:r>
              <a:rPr lang="en-GB" dirty="0" smtClean="0"/>
              <a:t>istance between bunches = 700 ns</a:t>
            </a:r>
          </a:p>
          <a:p>
            <a:r>
              <a:rPr lang="en-GB" dirty="0" smtClean="0"/>
              <a:t>10 down to 5 mA/bunch</a:t>
            </a:r>
            <a:endParaRPr lang="en-GB" dirty="0"/>
          </a:p>
        </p:txBody>
      </p:sp>
      <p:sp>
        <p:nvSpPr>
          <p:cNvPr id="3" name="TextBox 2"/>
          <p:cNvSpPr txBox="1"/>
          <p:nvPr/>
        </p:nvSpPr>
        <p:spPr>
          <a:xfrm>
            <a:off x="5004048" y="5121111"/>
            <a:ext cx="2210862" cy="646331"/>
          </a:xfrm>
          <a:prstGeom prst="rect">
            <a:avLst/>
          </a:prstGeom>
          <a:noFill/>
        </p:spPr>
        <p:txBody>
          <a:bodyPr wrap="none" rtlCol="0">
            <a:spAutoFit/>
          </a:bodyPr>
          <a:lstStyle/>
          <a:p>
            <a:r>
              <a:rPr lang="en-GB" dirty="0" smtClean="0"/>
              <a:t>Status : Fully tested</a:t>
            </a:r>
          </a:p>
          <a:p>
            <a:r>
              <a:rPr lang="en-GB" dirty="0" smtClean="0"/>
              <a:t>Best timing mode</a:t>
            </a:r>
            <a:endParaRPr lang="en-GB" dirty="0"/>
          </a:p>
        </p:txBody>
      </p:sp>
      <p:sp>
        <p:nvSpPr>
          <p:cNvPr id="14" name="TextBox 44"/>
          <p:cNvSpPr txBox="1">
            <a:spLocks noChangeArrowheads="1"/>
          </p:cNvSpPr>
          <p:nvPr/>
        </p:nvSpPr>
        <p:spPr bwMode="auto">
          <a:xfrm>
            <a:off x="1987284" y="1778569"/>
            <a:ext cx="885825" cy="400050"/>
          </a:xfrm>
          <a:prstGeom prst="rect">
            <a:avLst/>
          </a:prstGeom>
          <a:noFill/>
          <a:ln w="9525">
            <a:noFill/>
            <a:miter lim="800000"/>
            <a:headEnd/>
            <a:tailEnd/>
          </a:ln>
        </p:spPr>
        <p:txBody>
          <a:bodyPr wrap="none">
            <a:spAutoFit/>
          </a:bodyPr>
          <a:lstStyle>
            <a:defPPr>
              <a:defRPr lang="en-GB"/>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000" dirty="0"/>
              <a:t>2.8 </a:t>
            </a:r>
            <a:r>
              <a:rPr lang="en-US" sz="2000" dirty="0" err="1">
                <a:latin typeface="Symbol" pitchFamily="18" charset="2"/>
              </a:rPr>
              <a:t>m</a:t>
            </a:r>
            <a:r>
              <a:rPr lang="en-US" sz="2000" dirty="0" err="1"/>
              <a:t>s</a:t>
            </a:r>
            <a:endParaRPr lang="en-GB" sz="2000" dirty="0"/>
          </a:p>
        </p:txBody>
      </p:sp>
      <p:sp>
        <p:nvSpPr>
          <p:cNvPr id="15" name="TextBox 45"/>
          <p:cNvSpPr txBox="1">
            <a:spLocks noChangeArrowheads="1"/>
          </p:cNvSpPr>
          <p:nvPr/>
        </p:nvSpPr>
        <p:spPr bwMode="auto">
          <a:xfrm>
            <a:off x="3041829" y="1150502"/>
            <a:ext cx="954107" cy="400110"/>
          </a:xfrm>
          <a:prstGeom prst="rect">
            <a:avLst/>
          </a:prstGeom>
          <a:noFill/>
          <a:ln w="9525">
            <a:noFill/>
            <a:miter lim="800000"/>
            <a:headEnd/>
            <a:tailEnd/>
          </a:ln>
        </p:spPr>
        <p:txBody>
          <a:bodyPr wrap="none">
            <a:spAutoFit/>
          </a:bodyPr>
          <a:lstStyle>
            <a:defPPr>
              <a:defRPr lang="en-GB"/>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000" dirty="0" smtClean="0"/>
              <a:t>700 ns</a:t>
            </a:r>
            <a:endParaRPr lang="en-GB" sz="2000" dirty="0"/>
          </a:p>
        </p:txBody>
      </p:sp>
      <p:grpSp>
        <p:nvGrpSpPr>
          <p:cNvPr id="40" name="Group 39"/>
          <p:cNvGrpSpPr/>
          <p:nvPr/>
        </p:nvGrpSpPr>
        <p:grpSpPr>
          <a:xfrm>
            <a:off x="1605486" y="1162751"/>
            <a:ext cx="1639296" cy="1643935"/>
            <a:chOff x="807093" y="1162751"/>
            <a:chExt cx="1639296" cy="1643935"/>
          </a:xfrm>
        </p:grpSpPr>
        <p:sp>
          <p:nvSpPr>
            <p:cNvPr id="30" name="Oval 29"/>
            <p:cNvSpPr/>
            <p:nvPr/>
          </p:nvSpPr>
          <p:spPr>
            <a:xfrm>
              <a:off x="1549669" y="1162751"/>
              <a:ext cx="144016" cy="1406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rot="5400000">
              <a:off x="866137" y="1222594"/>
              <a:ext cx="1512168" cy="151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rot="5400000">
              <a:off x="2304045" y="1908259"/>
              <a:ext cx="144016" cy="1406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rot="10800000">
              <a:off x="1559797" y="2666014"/>
              <a:ext cx="144016" cy="1406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rot="16200000">
              <a:off x="805421" y="1920506"/>
              <a:ext cx="144016" cy="1406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02739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Filling mode : 7/8 + 1</a:t>
            </a:r>
            <a:endParaRPr lang="en-GB"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18</a:t>
            </a:fld>
            <a:endParaRPr lang="fr-FR" dirty="0"/>
          </a:p>
        </p:txBody>
      </p:sp>
      <p:sp>
        <p:nvSpPr>
          <p:cNvPr id="5" name="Footer Placeholder 4"/>
          <p:cNvSpPr>
            <a:spLocks noGrp="1"/>
          </p:cNvSpPr>
          <p:nvPr>
            <p:ph type="ftr" sz="quarter" idx="12"/>
          </p:nvPr>
        </p:nvSpPr>
        <p:spPr/>
        <p:txBody>
          <a:bodyPr/>
          <a:lstStyle/>
          <a:p>
            <a:r>
              <a:rPr lang="en-GB" smtClean="0"/>
              <a:t>XAS under  LASER shock compression l Preparation meeting - ESRF – 19/01/2016</a:t>
            </a:r>
            <a:endParaRPr lang="fr-FR" dirty="0"/>
          </a:p>
        </p:txBody>
      </p:sp>
      <p:sp>
        <p:nvSpPr>
          <p:cNvPr id="41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6" name="TextBox 5"/>
          <p:cNvSpPr txBox="1"/>
          <p:nvPr/>
        </p:nvSpPr>
        <p:spPr>
          <a:xfrm>
            <a:off x="5159208" y="1268760"/>
            <a:ext cx="3360728" cy="2031325"/>
          </a:xfrm>
          <a:prstGeom prst="rect">
            <a:avLst/>
          </a:prstGeom>
          <a:noFill/>
        </p:spPr>
        <p:txBody>
          <a:bodyPr wrap="none" rtlCol="0">
            <a:spAutoFit/>
          </a:bodyPr>
          <a:lstStyle/>
          <a:p>
            <a:r>
              <a:rPr lang="en-GB" dirty="0" smtClean="0"/>
              <a:t>11/05 – 16/05 : 16 bunch mode</a:t>
            </a:r>
          </a:p>
          <a:p>
            <a:endParaRPr lang="en-GB" dirty="0"/>
          </a:p>
          <a:p>
            <a:r>
              <a:rPr lang="en-GB" dirty="0" smtClean="0"/>
              <a:t>17/05 – 23/05 : 4 bunch mode</a:t>
            </a:r>
          </a:p>
          <a:p>
            <a:endParaRPr lang="en-GB" dirty="0"/>
          </a:p>
          <a:p>
            <a:r>
              <a:rPr lang="en-GB" dirty="0" smtClean="0"/>
              <a:t>23/05 – 02/06 : shutdown</a:t>
            </a:r>
          </a:p>
          <a:p>
            <a:endParaRPr lang="en-GB" dirty="0"/>
          </a:p>
          <a:p>
            <a:r>
              <a:rPr lang="en-GB" dirty="0" smtClean="0"/>
              <a:t>02/06 – 14/06 : </a:t>
            </a:r>
            <a:r>
              <a:rPr lang="en-GB" dirty="0" smtClean="0">
                <a:solidFill>
                  <a:srgbClr val="FF0000"/>
                </a:solidFill>
              </a:rPr>
              <a:t>7/8 + 1</a:t>
            </a:r>
            <a:endParaRPr lang="en-GB" dirty="0">
              <a:solidFill>
                <a:srgbClr val="FF0000"/>
              </a:solidFill>
            </a:endParaRPr>
          </a:p>
        </p:txBody>
      </p:sp>
      <p:sp>
        <p:nvSpPr>
          <p:cNvPr id="7" name="TextBox 6"/>
          <p:cNvSpPr txBox="1"/>
          <p:nvPr/>
        </p:nvSpPr>
        <p:spPr>
          <a:xfrm>
            <a:off x="593071" y="3429000"/>
            <a:ext cx="8218917" cy="1200329"/>
          </a:xfrm>
          <a:prstGeom prst="rect">
            <a:avLst/>
          </a:prstGeom>
          <a:noFill/>
        </p:spPr>
        <p:txBody>
          <a:bodyPr wrap="none" rtlCol="0">
            <a:spAutoFit/>
          </a:bodyPr>
          <a:lstStyle/>
          <a:p>
            <a:r>
              <a:rPr lang="en-GB" dirty="0" smtClean="0"/>
              <a:t>7/8</a:t>
            </a:r>
            <a:r>
              <a:rPr lang="en-GB" baseline="30000" dirty="0" smtClean="0"/>
              <a:t>th</a:t>
            </a:r>
            <a:r>
              <a:rPr lang="en-GB" dirty="0" smtClean="0"/>
              <a:t> of the ring filled with 868 bunches + 1 bunch in the middle of the last 1/8</a:t>
            </a:r>
            <a:r>
              <a:rPr lang="en-GB" baseline="30000" dirty="0" smtClean="0"/>
              <a:t>th</a:t>
            </a:r>
            <a:r>
              <a:rPr lang="en-GB" dirty="0" smtClean="0"/>
              <a:t> </a:t>
            </a:r>
          </a:p>
          <a:p>
            <a:r>
              <a:rPr lang="en-GB" dirty="0"/>
              <a:t>8</a:t>
            </a:r>
            <a:r>
              <a:rPr lang="en-GB" dirty="0" smtClean="0"/>
              <a:t> mA – 2 mA </a:t>
            </a:r>
            <a:r>
              <a:rPr lang="en-GB" dirty="0"/>
              <a:t>(+ top up </a:t>
            </a:r>
            <a:r>
              <a:rPr lang="en-GB" dirty="0" smtClean="0"/>
              <a:t>foreseen, to be decided during the shutdown)</a:t>
            </a:r>
          </a:p>
          <a:p>
            <a:r>
              <a:rPr lang="en-GB" dirty="0"/>
              <a:t>d</a:t>
            </a:r>
            <a:r>
              <a:rPr lang="en-GB" dirty="0" smtClean="0"/>
              <a:t>istance between bunches = 176 ns</a:t>
            </a:r>
          </a:p>
          <a:p>
            <a:r>
              <a:rPr lang="en-GB" dirty="0" smtClean="0"/>
              <a:t>8 mA/bunch</a:t>
            </a:r>
            <a:endParaRPr lang="en-GB" dirty="0"/>
          </a:p>
        </p:txBody>
      </p:sp>
      <p:sp>
        <p:nvSpPr>
          <p:cNvPr id="8" name="TextBox 7"/>
          <p:cNvSpPr txBox="1"/>
          <p:nvPr/>
        </p:nvSpPr>
        <p:spPr>
          <a:xfrm>
            <a:off x="5004048" y="5121111"/>
            <a:ext cx="2505814" cy="923330"/>
          </a:xfrm>
          <a:prstGeom prst="rect">
            <a:avLst/>
          </a:prstGeom>
          <a:noFill/>
        </p:spPr>
        <p:txBody>
          <a:bodyPr wrap="none" rtlCol="0">
            <a:spAutoFit/>
          </a:bodyPr>
          <a:lstStyle/>
          <a:p>
            <a:r>
              <a:rPr lang="en-GB" dirty="0" smtClean="0"/>
              <a:t>Status : not tested</a:t>
            </a:r>
          </a:p>
          <a:p>
            <a:r>
              <a:rPr lang="en-GB" dirty="0" smtClean="0"/>
              <a:t>promising timing mode</a:t>
            </a:r>
          </a:p>
          <a:p>
            <a:r>
              <a:rPr lang="en-GB" dirty="0" smtClean="0"/>
              <a:t>Risk with the machine</a:t>
            </a:r>
            <a:endParaRPr lang="en-GB" dirty="0"/>
          </a:p>
        </p:txBody>
      </p:sp>
      <p:pic>
        <p:nvPicPr>
          <p:cNvPr id="3" name="Picture 2"/>
          <p:cNvPicPr>
            <a:picLocks noChangeAspect="1"/>
          </p:cNvPicPr>
          <p:nvPr/>
        </p:nvPicPr>
        <p:blipFill>
          <a:blip r:embed="rId3"/>
          <a:stretch>
            <a:fillRect/>
          </a:stretch>
        </p:blipFill>
        <p:spPr>
          <a:xfrm>
            <a:off x="624588" y="4259267"/>
            <a:ext cx="3465629" cy="2413539"/>
          </a:xfrm>
          <a:prstGeom prst="rect">
            <a:avLst/>
          </a:prstGeom>
        </p:spPr>
      </p:pic>
      <p:sp>
        <p:nvSpPr>
          <p:cNvPr id="10" name="Arc 9"/>
          <p:cNvSpPr/>
          <p:nvPr/>
        </p:nvSpPr>
        <p:spPr>
          <a:xfrm>
            <a:off x="179512" y="1268760"/>
            <a:ext cx="1473200" cy="1397000"/>
          </a:xfrm>
          <a:prstGeom prst="arc">
            <a:avLst>
              <a:gd name="adj1" fmla="val 2621521"/>
              <a:gd name="adj2" fmla="val 38210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defPPr>
              <a:defRPr lang="en-GB"/>
            </a:defPPr>
            <a:lvl1pPr algn="l" rtl="0" fontAlgn="base">
              <a:spcBef>
                <a:spcPct val="0"/>
              </a:spcBef>
              <a:spcAft>
                <a:spcPct val="0"/>
              </a:spcAft>
              <a:defRPr sz="2800" kern="1200">
                <a:solidFill>
                  <a:schemeClr val="tx1"/>
                </a:solidFill>
                <a:latin typeface="+mn-lt"/>
                <a:ea typeface="+mn-ea"/>
                <a:cs typeface="+mn-cs"/>
              </a:defRPr>
            </a:lvl1pPr>
            <a:lvl2pPr marL="457200" algn="l" rtl="0" fontAlgn="base">
              <a:spcBef>
                <a:spcPct val="0"/>
              </a:spcBef>
              <a:spcAft>
                <a:spcPct val="0"/>
              </a:spcAft>
              <a:defRPr sz="2800" kern="1200">
                <a:solidFill>
                  <a:schemeClr val="tx1"/>
                </a:solidFill>
                <a:latin typeface="+mn-lt"/>
                <a:ea typeface="+mn-ea"/>
                <a:cs typeface="+mn-cs"/>
              </a:defRPr>
            </a:lvl2pPr>
            <a:lvl3pPr marL="914400" algn="l" rtl="0" fontAlgn="base">
              <a:spcBef>
                <a:spcPct val="0"/>
              </a:spcBef>
              <a:spcAft>
                <a:spcPct val="0"/>
              </a:spcAft>
              <a:defRPr sz="2800" kern="1200">
                <a:solidFill>
                  <a:schemeClr val="tx1"/>
                </a:solidFill>
                <a:latin typeface="+mn-lt"/>
                <a:ea typeface="+mn-ea"/>
                <a:cs typeface="+mn-cs"/>
              </a:defRPr>
            </a:lvl3pPr>
            <a:lvl4pPr marL="1371600" algn="l" rtl="0" fontAlgn="base">
              <a:spcBef>
                <a:spcPct val="0"/>
              </a:spcBef>
              <a:spcAft>
                <a:spcPct val="0"/>
              </a:spcAft>
              <a:defRPr sz="2800" kern="1200">
                <a:solidFill>
                  <a:schemeClr val="tx1"/>
                </a:solidFill>
                <a:latin typeface="+mn-lt"/>
                <a:ea typeface="+mn-ea"/>
                <a:cs typeface="+mn-cs"/>
              </a:defRPr>
            </a:lvl4pPr>
            <a:lvl5pPr marL="1828800" algn="l" rtl="0" fontAlgn="base">
              <a:spcBef>
                <a:spcPct val="0"/>
              </a:spcBef>
              <a:spcAft>
                <a:spcPct val="0"/>
              </a:spcAft>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a:defRPr/>
            </a:pPr>
            <a:endParaRPr lang="en-GB"/>
          </a:p>
        </p:txBody>
      </p:sp>
      <p:sp>
        <p:nvSpPr>
          <p:cNvPr id="11" name="Oval 10"/>
          <p:cNvSpPr/>
          <p:nvPr/>
        </p:nvSpPr>
        <p:spPr>
          <a:xfrm>
            <a:off x="1551112" y="2233960"/>
            <a:ext cx="68263"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GB"/>
            </a:defPPr>
            <a:lvl1pPr algn="l" rtl="0" fontAlgn="base">
              <a:spcBef>
                <a:spcPct val="0"/>
              </a:spcBef>
              <a:spcAft>
                <a:spcPct val="0"/>
              </a:spcAft>
              <a:defRPr sz="2800" kern="1200">
                <a:solidFill>
                  <a:schemeClr val="lt1"/>
                </a:solidFill>
                <a:latin typeface="+mn-lt"/>
                <a:ea typeface="+mn-ea"/>
                <a:cs typeface="+mn-cs"/>
              </a:defRPr>
            </a:lvl1pPr>
            <a:lvl2pPr marL="457200" algn="l" rtl="0" fontAlgn="base">
              <a:spcBef>
                <a:spcPct val="0"/>
              </a:spcBef>
              <a:spcAft>
                <a:spcPct val="0"/>
              </a:spcAft>
              <a:defRPr sz="2800" kern="1200">
                <a:solidFill>
                  <a:schemeClr val="lt1"/>
                </a:solidFill>
                <a:latin typeface="+mn-lt"/>
                <a:ea typeface="+mn-ea"/>
                <a:cs typeface="+mn-cs"/>
              </a:defRPr>
            </a:lvl2pPr>
            <a:lvl3pPr marL="914400" algn="l" rtl="0" fontAlgn="base">
              <a:spcBef>
                <a:spcPct val="0"/>
              </a:spcBef>
              <a:spcAft>
                <a:spcPct val="0"/>
              </a:spcAft>
              <a:defRPr sz="2800" kern="1200">
                <a:solidFill>
                  <a:schemeClr val="lt1"/>
                </a:solidFill>
                <a:latin typeface="+mn-lt"/>
                <a:ea typeface="+mn-ea"/>
                <a:cs typeface="+mn-cs"/>
              </a:defRPr>
            </a:lvl3pPr>
            <a:lvl4pPr marL="1371600" algn="l" rtl="0" fontAlgn="base">
              <a:spcBef>
                <a:spcPct val="0"/>
              </a:spcBef>
              <a:spcAft>
                <a:spcPct val="0"/>
              </a:spcAft>
              <a:defRPr sz="2800" kern="1200">
                <a:solidFill>
                  <a:schemeClr val="lt1"/>
                </a:solidFill>
                <a:latin typeface="+mn-lt"/>
                <a:ea typeface="+mn-ea"/>
                <a:cs typeface="+mn-cs"/>
              </a:defRPr>
            </a:lvl4pPr>
            <a:lvl5pPr marL="1828800" algn="l" rtl="0" fontAlgn="base">
              <a:spcBef>
                <a:spcPct val="0"/>
              </a:spcBef>
              <a:spcAft>
                <a:spcPct val="0"/>
              </a:spcAft>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algn="ctr">
              <a:defRPr/>
            </a:pPr>
            <a:endParaRPr lang="en-GB"/>
          </a:p>
        </p:txBody>
      </p:sp>
      <p:sp>
        <p:nvSpPr>
          <p:cNvPr id="12" name="Oval 11"/>
          <p:cNvSpPr/>
          <p:nvPr/>
        </p:nvSpPr>
        <p:spPr>
          <a:xfrm>
            <a:off x="1619375" y="2030760"/>
            <a:ext cx="66675"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GB"/>
            </a:defPPr>
            <a:lvl1pPr algn="l" rtl="0" fontAlgn="base">
              <a:spcBef>
                <a:spcPct val="0"/>
              </a:spcBef>
              <a:spcAft>
                <a:spcPct val="0"/>
              </a:spcAft>
              <a:defRPr sz="2800" kern="1200">
                <a:solidFill>
                  <a:schemeClr val="lt1"/>
                </a:solidFill>
                <a:latin typeface="+mn-lt"/>
                <a:ea typeface="+mn-ea"/>
                <a:cs typeface="+mn-cs"/>
              </a:defRPr>
            </a:lvl1pPr>
            <a:lvl2pPr marL="457200" algn="l" rtl="0" fontAlgn="base">
              <a:spcBef>
                <a:spcPct val="0"/>
              </a:spcBef>
              <a:spcAft>
                <a:spcPct val="0"/>
              </a:spcAft>
              <a:defRPr sz="2800" kern="1200">
                <a:solidFill>
                  <a:schemeClr val="lt1"/>
                </a:solidFill>
                <a:latin typeface="+mn-lt"/>
                <a:ea typeface="+mn-ea"/>
                <a:cs typeface="+mn-cs"/>
              </a:defRPr>
            </a:lvl2pPr>
            <a:lvl3pPr marL="914400" algn="l" rtl="0" fontAlgn="base">
              <a:spcBef>
                <a:spcPct val="0"/>
              </a:spcBef>
              <a:spcAft>
                <a:spcPct val="0"/>
              </a:spcAft>
              <a:defRPr sz="2800" kern="1200">
                <a:solidFill>
                  <a:schemeClr val="lt1"/>
                </a:solidFill>
                <a:latin typeface="+mn-lt"/>
                <a:ea typeface="+mn-ea"/>
                <a:cs typeface="+mn-cs"/>
              </a:defRPr>
            </a:lvl3pPr>
            <a:lvl4pPr marL="1371600" algn="l" rtl="0" fontAlgn="base">
              <a:spcBef>
                <a:spcPct val="0"/>
              </a:spcBef>
              <a:spcAft>
                <a:spcPct val="0"/>
              </a:spcAft>
              <a:defRPr sz="2800" kern="1200">
                <a:solidFill>
                  <a:schemeClr val="lt1"/>
                </a:solidFill>
                <a:latin typeface="+mn-lt"/>
                <a:ea typeface="+mn-ea"/>
                <a:cs typeface="+mn-cs"/>
              </a:defRPr>
            </a:lvl4pPr>
            <a:lvl5pPr marL="1828800" algn="l" rtl="0" fontAlgn="base">
              <a:spcBef>
                <a:spcPct val="0"/>
              </a:spcBef>
              <a:spcAft>
                <a:spcPct val="0"/>
              </a:spcAft>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algn="ctr">
              <a:defRPr/>
            </a:pPr>
            <a:endParaRPr lang="en-GB"/>
          </a:p>
        </p:txBody>
      </p:sp>
      <p:sp>
        <p:nvSpPr>
          <p:cNvPr id="13" name="Oval 12"/>
          <p:cNvSpPr/>
          <p:nvPr/>
        </p:nvSpPr>
        <p:spPr>
          <a:xfrm>
            <a:off x="1398712" y="2445097"/>
            <a:ext cx="68263"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GB"/>
            </a:defPPr>
            <a:lvl1pPr algn="l" rtl="0" fontAlgn="base">
              <a:spcBef>
                <a:spcPct val="0"/>
              </a:spcBef>
              <a:spcAft>
                <a:spcPct val="0"/>
              </a:spcAft>
              <a:defRPr sz="2800" kern="1200">
                <a:solidFill>
                  <a:schemeClr val="lt1"/>
                </a:solidFill>
                <a:latin typeface="+mn-lt"/>
                <a:ea typeface="+mn-ea"/>
                <a:cs typeface="+mn-cs"/>
              </a:defRPr>
            </a:lvl1pPr>
            <a:lvl2pPr marL="457200" algn="l" rtl="0" fontAlgn="base">
              <a:spcBef>
                <a:spcPct val="0"/>
              </a:spcBef>
              <a:spcAft>
                <a:spcPct val="0"/>
              </a:spcAft>
              <a:defRPr sz="2800" kern="1200">
                <a:solidFill>
                  <a:schemeClr val="lt1"/>
                </a:solidFill>
                <a:latin typeface="+mn-lt"/>
                <a:ea typeface="+mn-ea"/>
                <a:cs typeface="+mn-cs"/>
              </a:defRPr>
            </a:lvl2pPr>
            <a:lvl3pPr marL="914400" algn="l" rtl="0" fontAlgn="base">
              <a:spcBef>
                <a:spcPct val="0"/>
              </a:spcBef>
              <a:spcAft>
                <a:spcPct val="0"/>
              </a:spcAft>
              <a:defRPr sz="2800" kern="1200">
                <a:solidFill>
                  <a:schemeClr val="lt1"/>
                </a:solidFill>
                <a:latin typeface="+mn-lt"/>
                <a:ea typeface="+mn-ea"/>
                <a:cs typeface="+mn-cs"/>
              </a:defRPr>
            </a:lvl3pPr>
            <a:lvl4pPr marL="1371600" algn="l" rtl="0" fontAlgn="base">
              <a:spcBef>
                <a:spcPct val="0"/>
              </a:spcBef>
              <a:spcAft>
                <a:spcPct val="0"/>
              </a:spcAft>
              <a:defRPr sz="2800" kern="1200">
                <a:solidFill>
                  <a:schemeClr val="lt1"/>
                </a:solidFill>
                <a:latin typeface="+mn-lt"/>
                <a:ea typeface="+mn-ea"/>
                <a:cs typeface="+mn-cs"/>
              </a:defRPr>
            </a:lvl4pPr>
            <a:lvl5pPr marL="1828800" algn="l" rtl="0" fontAlgn="base">
              <a:spcBef>
                <a:spcPct val="0"/>
              </a:spcBef>
              <a:spcAft>
                <a:spcPct val="0"/>
              </a:spcAft>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algn="ctr">
              <a:defRPr/>
            </a:pPr>
            <a:endParaRPr lang="en-GB"/>
          </a:p>
        </p:txBody>
      </p:sp>
      <p:sp>
        <p:nvSpPr>
          <p:cNvPr id="14" name="TextBox 44"/>
          <p:cNvSpPr txBox="1">
            <a:spLocks noChangeArrowheads="1"/>
          </p:cNvSpPr>
          <p:nvPr/>
        </p:nvSpPr>
        <p:spPr bwMode="auto">
          <a:xfrm>
            <a:off x="450975" y="1802160"/>
            <a:ext cx="885825" cy="400050"/>
          </a:xfrm>
          <a:prstGeom prst="rect">
            <a:avLst/>
          </a:prstGeom>
          <a:noFill/>
          <a:ln w="9525">
            <a:noFill/>
            <a:miter lim="800000"/>
            <a:headEnd/>
            <a:tailEnd/>
          </a:ln>
        </p:spPr>
        <p:txBody>
          <a:bodyPr wrap="none">
            <a:spAutoFit/>
          </a:bodyPr>
          <a:lstStyle>
            <a:defPPr>
              <a:defRPr lang="en-GB"/>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000"/>
              <a:t>2.8 </a:t>
            </a:r>
            <a:r>
              <a:rPr lang="en-US" sz="2000">
                <a:latin typeface="Symbol" pitchFamily="18" charset="2"/>
              </a:rPr>
              <a:t>m</a:t>
            </a:r>
            <a:r>
              <a:rPr lang="en-US" sz="2000"/>
              <a:t>s</a:t>
            </a:r>
            <a:endParaRPr lang="en-GB" sz="2000"/>
          </a:p>
        </p:txBody>
      </p:sp>
      <p:sp>
        <p:nvSpPr>
          <p:cNvPr id="15" name="TextBox 45"/>
          <p:cNvSpPr txBox="1">
            <a:spLocks noChangeArrowheads="1"/>
          </p:cNvSpPr>
          <p:nvPr/>
        </p:nvSpPr>
        <p:spPr bwMode="auto">
          <a:xfrm>
            <a:off x="1678112" y="1370360"/>
            <a:ext cx="2203450" cy="400050"/>
          </a:xfrm>
          <a:prstGeom prst="rect">
            <a:avLst/>
          </a:prstGeom>
          <a:noFill/>
          <a:ln w="9525">
            <a:noFill/>
            <a:miter lim="800000"/>
            <a:headEnd/>
            <a:tailEnd/>
          </a:ln>
        </p:spPr>
        <p:txBody>
          <a:bodyPr wrap="none">
            <a:spAutoFit/>
          </a:bodyPr>
          <a:lstStyle>
            <a:defPPr>
              <a:defRPr lang="en-GB"/>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000"/>
              <a:t>2.45 </a:t>
            </a:r>
            <a:r>
              <a:rPr lang="en-US" sz="2000">
                <a:latin typeface="Symbol" pitchFamily="18" charset="2"/>
              </a:rPr>
              <a:t>m</a:t>
            </a:r>
            <a:r>
              <a:rPr lang="en-US" sz="2000"/>
              <a:t>s = 200 mA</a:t>
            </a:r>
            <a:endParaRPr lang="en-GB" sz="2000"/>
          </a:p>
        </p:txBody>
      </p:sp>
      <p:cxnSp>
        <p:nvCxnSpPr>
          <p:cNvPr id="16" name="Straight Arrow Connector 15"/>
          <p:cNvCxnSpPr/>
          <p:nvPr/>
        </p:nvCxnSpPr>
        <p:spPr>
          <a:xfrm flipV="1">
            <a:off x="1736850" y="2224435"/>
            <a:ext cx="881062" cy="6826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48"/>
          <p:cNvSpPr txBox="1">
            <a:spLocks noChangeArrowheads="1"/>
          </p:cNvSpPr>
          <p:nvPr/>
        </p:nvSpPr>
        <p:spPr bwMode="auto">
          <a:xfrm>
            <a:off x="2635375" y="2038697"/>
            <a:ext cx="2337499" cy="400110"/>
          </a:xfrm>
          <a:prstGeom prst="rect">
            <a:avLst/>
          </a:prstGeom>
          <a:noFill/>
          <a:ln w="9525">
            <a:noFill/>
            <a:miter lim="800000"/>
            <a:headEnd/>
            <a:tailEnd/>
          </a:ln>
        </p:spPr>
        <p:txBody>
          <a:bodyPr wrap="none">
            <a:spAutoFit/>
          </a:bodyPr>
          <a:lstStyle>
            <a:defPPr>
              <a:defRPr lang="en-GB"/>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000" dirty="0"/>
              <a:t>Single bunch </a:t>
            </a:r>
            <a:r>
              <a:rPr lang="en-US" sz="2000" dirty="0" smtClean="0"/>
              <a:t>8 </a:t>
            </a:r>
            <a:r>
              <a:rPr lang="en-US" sz="2000" dirty="0"/>
              <a:t>mA</a:t>
            </a:r>
            <a:endParaRPr lang="en-GB" sz="2000" dirty="0"/>
          </a:p>
        </p:txBody>
      </p:sp>
      <p:sp>
        <p:nvSpPr>
          <p:cNvPr id="18" name="TextBox 49"/>
          <p:cNvSpPr txBox="1">
            <a:spLocks noChangeArrowheads="1"/>
          </p:cNvSpPr>
          <p:nvPr/>
        </p:nvSpPr>
        <p:spPr bwMode="auto">
          <a:xfrm>
            <a:off x="1889250" y="2453035"/>
            <a:ext cx="3134448" cy="400110"/>
          </a:xfrm>
          <a:prstGeom prst="rect">
            <a:avLst/>
          </a:prstGeom>
          <a:noFill/>
          <a:ln w="9525">
            <a:noFill/>
            <a:miter lim="800000"/>
            <a:headEnd/>
            <a:tailEnd/>
          </a:ln>
        </p:spPr>
        <p:txBody>
          <a:bodyPr wrap="none">
            <a:spAutoFit/>
          </a:bodyPr>
          <a:lstStyle>
            <a:defPPr>
              <a:defRPr lang="en-GB"/>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000" dirty="0"/>
              <a:t>Two bunches </a:t>
            </a:r>
            <a:r>
              <a:rPr lang="en-US" sz="2000" dirty="0" smtClean="0"/>
              <a:t>1/4 </a:t>
            </a:r>
            <a:r>
              <a:rPr lang="en-US" sz="2000" dirty="0"/>
              <a:t>intensity</a:t>
            </a:r>
            <a:endParaRPr lang="en-GB" sz="2000" dirty="0"/>
          </a:p>
        </p:txBody>
      </p:sp>
      <p:cxnSp>
        <p:nvCxnSpPr>
          <p:cNvPr id="19" name="Straight Arrow Connector 18"/>
          <p:cNvCxnSpPr/>
          <p:nvPr/>
        </p:nvCxnSpPr>
        <p:spPr>
          <a:xfrm>
            <a:off x="1736850" y="2089497"/>
            <a:ext cx="203200" cy="48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8" idx="1"/>
          </p:cNvCxnSpPr>
          <p:nvPr/>
        </p:nvCxnSpPr>
        <p:spPr>
          <a:xfrm>
            <a:off x="1482850" y="2521297"/>
            <a:ext cx="406400" cy="1317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081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for experiment schedule</a:t>
            </a:r>
            <a:endParaRPr lang="en-GB"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19</a:t>
            </a:fld>
            <a:endParaRPr lang="fr-FR" dirty="0"/>
          </a:p>
        </p:txBody>
      </p:sp>
      <p:sp>
        <p:nvSpPr>
          <p:cNvPr id="5" name="Footer Placeholder 4"/>
          <p:cNvSpPr>
            <a:spLocks noGrp="1"/>
          </p:cNvSpPr>
          <p:nvPr>
            <p:ph type="ftr" sz="quarter" idx="12"/>
          </p:nvPr>
        </p:nvSpPr>
        <p:spPr/>
        <p:txBody>
          <a:bodyPr/>
          <a:lstStyle/>
          <a:p>
            <a:r>
              <a:rPr lang="en-GB" smtClean="0"/>
              <a:t>XAS under  LASER shock compression l Preparation meeting - ESRF – 19/01/2016</a:t>
            </a:r>
            <a:endParaRPr lang="fr-FR" dirty="0"/>
          </a:p>
        </p:txBody>
      </p:sp>
      <p:sp>
        <p:nvSpPr>
          <p:cNvPr id="41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 name="TextBox 8"/>
          <p:cNvSpPr txBox="1"/>
          <p:nvPr/>
        </p:nvSpPr>
        <p:spPr>
          <a:xfrm>
            <a:off x="5159208" y="980728"/>
            <a:ext cx="3493264" cy="5078313"/>
          </a:xfrm>
          <a:prstGeom prst="rect">
            <a:avLst/>
          </a:prstGeom>
          <a:noFill/>
        </p:spPr>
        <p:txBody>
          <a:bodyPr wrap="none" rtlCol="0">
            <a:spAutoFit/>
          </a:bodyPr>
          <a:lstStyle/>
          <a:p>
            <a:r>
              <a:rPr lang="en-GB" dirty="0" smtClean="0"/>
              <a:t>11/05 – 16/05 : 16 bunch mode</a:t>
            </a:r>
          </a:p>
          <a:p>
            <a:r>
              <a:rPr lang="en-GB" dirty="0"/>
              <a:t>	</a:t>
            </a:r>
            <a:r>
              <a:rPr lang="en-GB" dirty="0" smtClean="0"/>
              <a:t>setup ID24</a:t>
            </a:r>
          </a:p>
          <a:p>
            <a:r>
              <a:rPr lang="en-GB" dirty="0"/>
              <a:t>	</a:t>
            </a:r>
            <a:r>
              <a:rPr lang="en-GB" dirty="0" smtClean="0"/>
              <a:t>setup timing</a:t>
            </a:r>
          </a:p>
          <a:p>
            <a:r>
              <a:rPr lang="en-GB" b="1" dirty="0"/>
              <a:t>	</a:t>
            </a:r>
            <a:r>
              <a:rPr lang="en-GB" b="1" dirty="0" err="1" smtClean="0">
                <a:solidFill>
                  <a:srgbClr val="00B0F0"/>
                </a:solidFill>
              </a:rPr>
              <a:t>FeNi</a:t>
            </a:r>
            <a:r>
              <a:rPr lang="en-GB" b="1" dirty="0" smtClean="0">
                <a:solidFill>
                  <a:srgbClr val="00B0F0"/>
                </a:solidFill>
              </a:rPr>
              <a:t> proposal</a:t>
            </a:r>
          </a:p>
          <a:p>
            <a:endParaRPr lang="en-GB" dirty="0"/>
          </a:p>
          <a:p>
            <a:r>
              <a:rPr lang="en-GB" dirty="0" smtClean="0"/>
              <a:t>17/05 – 23/05 : 4 bunch mode</a:t>
            </a:r>
          </a:p>
          <a:p>
            <a:r>
              <a:rPr lang="en-GB" dirty="0"/>
              <a:t>	</a:t>
            </a:r>
            <a:r>
              <a:rPr lang="en-GB" dirty="0" smtClean="0"/>
              <a:t>17, 18 </a:t>
            </a:r>
            <a:r>
              <a:rPr lang="en-GB" b="1" dirty="0" smtClean="0">
                <a:solidFill>
                  <a:srgbClr val="00B050"/>
                </a:solidFill>
              </a:rPr>
              <a:t>Fe proposal</a:t>
            </a:r>
          </a:p>
          <a:p>
            <a:r>
              <a:rPr lang="en-GB" dirty="0"/>
              <a:t>	</a:t>
            </a:r>
            <a:r>
              <a:rPr lang="en-GB" dirty="0" smtClean="0"/>
              <a:t>19 </a:t>
            </a:r>
            <a:r>
              <a:rPr lang="en-GB" b="1" dirty="0" err="1" smtClean="0">
                <a:solidFill>
                  <a:srgbClr val="ED7703"/>
                </a:solidFill>
              </a:rPr>
              <a:t>FeO</a:t>
            </a:r>
            <a:r>
              <a:rPr lang="en-GB" b="1" dirty="0" smtClean="0">
                <a:solidFill>
                  <a:srgbClr val="ED7703"/>
                </a:solidFill>
              </a:rPr>
              <a:t> proposal</a:t>
            </a:r>
          </a:p>
          <a:p>
            <a:r>
              <a:rPr lang="en-GB" dirty="0"/>
              <a:t>	</a:t>
            </a:r>
            <a:r>
              <a:rPr lang="en-GB" dirty="0" smtClean="0"/>
              <a:t>20 setup at Ta L3</a:t>
            </a:r>
          </a:p>
          <a:p>
            <a:r>
              <a:rPr lang="en-GB" dirty="0"/>
              <a:t>	</a:t>
            </a:r>
            <a:r>
              <a:rPr lang="en-GB" dirty="0" smtClean="0"/>
              <a:t>21, 22 </a:t>
            </a:r>
            <a:r>
              <a:rPr lang="en-GB" b="1" dirty="0" smtClean="0">
                <a:solidFill>
                  <a:srgbClr val="132577"/>
                </a:solidFill>
              </a:rPr>
              <a:t>Ta proposal</a:t>
            </a:r>
          </a:p>
          <a:p>
            <a:endParaRPr lang="en-GB" dirty="0"/>
          </a:p>
          <a:p>
            <a:r>
              <a:rPr lang="en-GB" dirty="0" smtClean="0"/>
              <a:t>23/05 – 02/06 : 7/8 + 1</a:t>
            </a:r>
          </a:p>
          <a:p>
            <a:r>
              <a:rPr lang="en-GB" dirty="0"/>
              <a:t>	</a:t>
            </a:r>
            <a:r>
              <a:rPr lang="en-GB" dirty="0" smtClean="0"/>
              <a:t>2, 3 restart and setup</a:t>
            </a:r>
          </a:p>
          <a:p>
            <a:r>
              <a:rPr lang="en-GB" dirty="0"/>
              <a:t>	</a:t>
            </a:r>
            <a:r>
              <a:rPr lang="en-GB" dirty="0" smtClean="0"/>
              <a:t>4, 5, 6 </a:t>
            </a:r>
            <a:r>
              <a:rPr lang="en-GB" b="1" dirty="0" err="1" smtClean="0">
                <a:solidFill>
                  <a:srgbClr val="FF0000"/>
                </a:solidFill>
              </a:rPr>
              <a:t>Ge</a:t>
            </a:r>
            <a:r>
              <a:rPr lang="en-GB" b="1" dirty="0" smtClean="0">
                <a:solidFill>
                  <a:srgbClr val="FF0000"/>
                </a:solidFill>
              </a:rPr>
              <a:t> proposal</a:t>
            </a:r>
          </a:p>
          <a:p>
            <a:endParaRPr lang="en-GB" dirty="0"/>
          </a:p>
          <a:p>
            <a:r>
              <a:rPr lang="en-GB" dirty="0" smtClean="0"/>
              <a:t>02/06 – 14/06 : 7/8 + 1</a:t>
            </a:r>
          </a:p>
          <a:p>
            <a:r>
              <a:rPr lang="en-GB" dirty="0"/>
              <a:t>	</a:t>
            </a:r>
            <a:r>
              <a:rPr lang="en-GB" dirty="0" smtClean="0"/>
              <a:t>8, 9 setup at Mo (Laue)</a:t>
            </a:r>
          </a:p>
          <a:p>
            <a:r>
              <a:rPr lang="en-GB" dirty="0"/>
              <a:t>	</a:t>
            </a:r>
            <a:r>
              <a:rPr lang="en-GB" dirty="0" smtClean="0"/>
              <a:t>10/13 </a:t>
            </a:r>
            <a:r>
              <a:rPr lang="en-GB" b="1" dirty="0" smtClean="0">
                <a:solidFill>
                  <a:srgbClr val="7030A0"/>
                </a:solidFill>
              </a:rPr>
              <a:t>Mo proposal</a:t>
            </a:r>
            <a:endParaRPr lang="en-GB" b="1" dirty="0">
              <a:solidFill>
                <a:srgbClr val="7030A0"/>
              </a:solidFill>
            </a:endParaRPr>
          </a:p>
        </p:txBody>
      </p:sp>
      <p:pic>
        <p:nvPicPr>
          <p:cNvPr id="10" name="Picture 9"/>
          <p:cNvPicPr>
            <a:picLocks noChangeAspect="1"/>
          </p:cNvPicPr>
          <p:nvPr/>
        </p:nvPicPr>
        <p:blipFill>
          <a:blip r:embed="rId3"/>
          <a:stretch>
            <a:fillRect/>
          </a:stretch>
        </p:blipFill>
        <p:spPr>
          <a:xfrm>
            <a:off x="702133" y="1291256"/>
            <a:ext cx="3858901" cy="4495801"/>
          </a:xfrm>
          <a:prstGeom prst="rect">
            <a:avLst/>
          </a:prstGeom>
        </p:spPr>
      </p:pic>
    </p:spTree>
    <p:extLst>
      <p:ext uri="{BB962C8B-B14F-4D97-AF65-F5344CB8AC3E}">
        <p14:creationId xmlns:p14="http://schemas.microsoft.com/office/powerpoint/2010/main" val="1077823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3351600" y="1484784"/>
            <a:ext cx="5612400" cy="3564000"/>
          </a:xfrm>
        </p:spPr>
        <p:txBody>
          <a:bodyPr/>
          <a:lstStyle/>
          <a:p>
            <a:pPr algn="ctr"/>
            <a:endParaRPr lang="en-US" dirty="0" smtClean="0"/>
          </a:p>
          <a:p>
            <a:pPr algn="ctr"/>
            <a:endParaRPr lang="en-US" dirty="0"/>
          </a:p>
          <a:p>
            <a:pPr algn="ctr"/>
            <a:r>
              <a:rPr lang="en-US" dirty="0" smtClean="0"/>
              <a:t>Preparation </a:t>
            </a:r>
            <a:r>
              <a:rPr lang="en-US" dirty="0"/>
              <a:t>meeting</a:t>
            </a:r>
          </a:p>
          <a:p>
            <a:pPr algn="ctr"/>
            <a:r>
              <a:rPr lang="en-US" dirty="0" smtClean="0"/>
              <a:t>XAS under LASER shock compression</a:t>
            </a:r>
            <a:endParaRPr lang="en-US" dirty="0"/>
          </a:p>
          <a:p>
            <a:pPr algn="ctr"/>
            <a:endParaRPr lang="en-US" dirty="0"/>
          </a:p>
          <a:p>
            <a:pPr algn="ctr"/>
            <a:endParaRPr lang="en-US" dirty="0" smtClean="0"/>
          </a:p>
        </p:txBody>
      </p:sp>
      <p:sp>
        <p:nvSpPr>
          <p:cNvPr id="5" name="Slide Number Placeholder 4"/>
          <p:cNvSpPr>
            <a:spLocks noGrp="1"/>
          </p:cNvSpPr>
          <p:nvPr>
            <p:ph type="sldNum" sz="quarter" idx="15"/>
          </p:nvPr>
        </p:nvSpPr>
        <p:spPr/>
        <p:txBody>
          <a:bodyPr/>
          <a:lstStyle/>
          <a:p>
            <a:r>
              <a:rPr lang="fr-FR" smtClean="0"/>
              <a:t>Page </a:t>
            </a:r>
            <a:fld id="{733122C9-A0B9-462F-8757-0847AD287B63}" type="slidenum">
              <a:rPr lang="fr-FR" smtClean="0"/>
              <a:pPr/>
              <a:t>2</a:t>
            </a:fld>
            <a:endParaRPr lang="fr-FR" dirty="0"/>
          </a:p>
        </p:txBody>
      </p:sp>
      <p:sp>
        <p:nvSpPr>
          <p:cNvPr id="6" name="Footer Placeholder 5"/>
          <p:cNvSpPr>
            <a:spLocks noGrp="1"/>
          </p:cNvSpPr>
          <p:nvPr>
            <p:ph type="ftr" sz="quarter" idx="16"/>
          </p:nvPr>
        </p:nvSpPr>
        <p:spPr/>
        <p:txBody>
          <a:bodyPr/>
          <a:lstStyle/>
          <a:p>
            <a:r>
              <a:rPr lang="en-GB" smtClean="0"/>
              <a:t>XAS under  LASER shock compression l Preparation meeting - ESRF – 19/01/2016</a:t>
            </a:r>
            <a:endParaRPr lang="fr-FR" dirty="0"/>
          </a:p>
        </p:txBody>
      </p:sp>
      <p:pic>
        <p:nvPicPr>
          <p:cNvPr id="8" name="Picture Placeholder 7"/>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2923" r="22923"/>
          <a:stretch>
            <a:fillRect/>
          </a:stretch>
        </p:blipFill>
        <p:spPr>
          <a:xfrm>
            <a:off x="727200" y="1484784"/>
            <a:ext cx="2574000" cy="35640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for experiment </a:t>
            </a:r>
            <a:r>
              <a:rPr lang="en-US" dirty="0" smtClean="0"/>
              <a:t>schedule</a:t>
            </a:r>
            <a:endParaRPr lang="en-GB"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20</a:t>
            </a:fld>
            <a:endParaRPr lang="fr-FR" dirty="0"/>
          </a:p>
        </p:txBody>
      </p:sp>
      <p:sp>
        <p:nvSpPr>
          <p:cNvPr id="5" name="Footer Placeholder 4"/>
          <p:cNvSpPr>
            <a:spLocks noGrp="1"/>
          </p:cNvSpPr>
          <p:nvPr>
            <p:ph type="ftr" sz="quarter" idx="12"/>
          </p:nvPr>
        </p:nvSpPr>
        <p:spPr/>
        <p:txBody>
          <a:bodyPr/>
          <a:lstStyle/>
          <a:p>
            <a:r>
              <a:rPr lang="en-GB" smtClean="0"/>
              <a:t>XAS under  LASER shock compression l Preparation meeting - ESRF – 19/01/2016</a:t>
            </a:r>
            <a:endParaRPr lang="fr-FR" dirty="0"/>
          </a:p>
        </p:txBody>
      </p:sp>
      <p:sp>
        <p:nvSpPr>
          <p:cNvPr id="3" name="TextBox 2"/>
          <p:cNvSpPr txBox="1"/>
          <p:nvPr/>
        </p:nvSpPr>
        <p:spPr>
          <a:xfrm>
            <a:off x="971600" y="2492896"/>
            <a:ext cx="6861815" cy="2031325"/>
          </a:xfrm>
          <a:prstGeom prst="rect">
            <a:avLst/>
          </a:prstGeom>
          <a:noFill/>
        </p:spPr>
        <p:txBody>
          <a:bodyPr wrap="none" rtlCol="0">
            <a:spAutoFit/>
          </a:bodyPr>
          <a:lstStyle/>
          <a:p>
            <a:r>
              <a:rPr lang="en-GB" dirty="0" smtClean="0"/>
              <a:t>Schedule to be re-discussed at the end of the meeting</a:t>
            </a:r>
          </a:p>
          <a:p>
            <a:r>
              <a:rPr lang="en-GB" dirty="0" smtClean="0"/>
              <a:t>	Following target design status</a:t>
            </a:r>
          </a:p>
          <a:p>
            <a:endParaRPr lang="en-GB" dirty="0"/>
          </a:p>
          <a:p>
            <a:endParaRPr lang="en-GB" dirty="0" smtClean="0"/>
          </a:p>
          <a:p>
            <a:endParaRPr lang="en-GB" dirty="0"/>
          </a:p>
          <a:p>
            <a:endParaRPr lang="en-GB" dirty="0" smtClean="0"/>
          </a:p>
          <a:p>
            <a:r>
              <a:rPr lang="en-GB" dirty="0" smtClean="0"/>
              <a:t>I will check also with the user office how to organize the </a:t>
            </a:r>
            <a:r>
              <a:rPr lang="en-GB" dirty="0" err="1" smtClean="0"/>
              <a:t>beamtime</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21</a:t>
            </a:fld>
            <a:endParaRPr lang="fr-FR" dirty="0"/>
          </a:p>
        </p:txBody>
      </p:sp>
      <p:sp>
        <p:nvSpPr>
          <p:cNvPr id="5" name="Footer Placeholder 4"/>
          <p:cNvSpPr>
            <a:spLocks noGrp="1"/>
          </p:cNvSpPr>
          <p:nvPr>
            <p:ph type="ftr" sz="quarter" idx="12"/>
          </p:nvPr>
        </p:nvSpPr>
        <p:spPr/>
        <p:txBody>
          <a:bodyPr/>
          <a:lstStyle/>
          <a:p>
            <a:r>
              <a:rPr lang="en-GB" smtClean="0"/>
              <a:t>XAS under  LASER shock compression l Preparation meeting - ESRF – 19/01/2016</a:t>
            </a:r>
            <a:endParaRPr lang="fr-FR" dirty="0"/>
          </a:p>
        </p:txBody>
      </p:sp>
      <p:sp>
        <p:nvSpPr>
          <p:cNvPr id="6" name="TextBox 5"/>
          <p:cNvSpPr txBox="1"/>
          <p:nvPr/>
        </p:nvSpPr>
        <p:spPr>
          <a:xfrm>
            <a:off x="209590" y="692696"/>
            <a:ext cx="8682890" cy="6186309"/>
          </a:xfrm>
          <a:prstGeom prst="rect">
            <a:avLst/>
          </a:prstGeom>
          <a:noFill/>
        </p:spPr>
        <p:txBody>
          <a:bodyPr wrap="none" rtlCol="0">
            <a:spAutoFit/>
          </a:bodyPr>
          <a:lstStyle/>
          <a:p>
            <a:r>
              <a:rPr lang="en-GB" dirty="0" smtClean="0"/>
              <a:t>09H30	1- Welcome and agenda (Sakura, 5)</a:t>
            </a:r>
          </a:p>
          <a:p>
            <a:r>
              <a:rPr lang="en-GB" dirty="0" smtClean="0"/>
              <a:t>	2- General introduction, schedule and acquisition mode (Olivier, 15+10)</a:t>
            </a:r>
          </a:p>
          <a:p>
            <a:r>
              <a:rPr lang="en-GB" dirty="0" smtClean="0"/>
              <a:t>	3- Report on tests at different energies (</a:t>
            </a:r>
            <a:r>
              <a:rPr lang="en-GB" dirty="0" err="1" smtClean="0"/>
              <a:t>Florent</a:t>
            </a:r>
            <a:r>
              <a:rPr lang="en-GB" dirty="0" smtClean="0"/>
              <a:t>, 15+15)</a:t>
            </a:r>
          </a:p>
          <a:p>
            <a:r>
              <a:rPr lang="en-GB" dirty="0" smtClean="0"/>
              <a:t>	4- GCLT status (Arnaud, 15+15)</a:t>
            </a:r>
          </a:p>
          <a:p>
            <a:endParaRPr lang="en-GB" dirty="0"/>
          </a:p>
          <a:p>
            <a:r>
              <a:rPr lang="en-GB" dirty="0" smtClean="0"/>
              <a:t>11H00	Coffee break</a:t>
            </a:r>
          </a:p>
          <a:p>
            <a:endParaRPr lang="en-GB" dirty="0"/>
          </a:p>
          <a:p>
            <a:r>
              <a:rPr lang="en-GB" dirty="0" smtClean="0"/>
              <a:t>11H15	5- Diagnostics status and VISAR (Arnaud, 15+15)</a:t>
            </a:r>
          </a:p>
          <a:p>
            <a:r>
              <a:rPr lang="en-GB" dirty="0" smtClean="0"/>
              <a:t>	6- Experiment design (Olivier, </a:t>
            </a:r>
            <a:r>
              <a:rPr lang="en-GB" dirty="0" err="1" smtClean="0"/>
              <a:t>Florent</a:t>
            </a:r>
            <a:r>
              <a:rPr lang="en-GB" dirty="0" smtClean="0"/>
              <a:t>, Sebastien, 60)</a:t>
            </a:r>
          </a:p>
          <a:p>
            <a:endParaRPr lang="en-GB" dirty="0"/>
          </a:p>
          <a:p>
            <a:r>
              <a:rPr lang="en-GB" dirty="0" smtClean="0"/>
              <a:t>12H45	Lunch</a:t>
            </a:r>
          </a:p>
          <a:p>
            <a:endParaRPr lang="en-GB" dirty="0"/>
          </a:p>
          <a:p>
            <a:r>
              <a:rPr lang="en-GB" dirty="0" smtClean="0"/>
              <a:t>14H00	7- Sample/target design and status</a:t>
            </a:r>
          </a:p>
          <a:p>
            <a:r>
              <a:rPr lang="en-GB" dirty="0"/>
              <a:t>	</a:t>
            </a:r>
            <a:r>
              <a:rPr lang="en-GB" dirty="0" smtClean="0"/>
              <a:t>	- </a:t>
            </a:r>
            <a:r>
              <a:rPr lang="en-GB" dirty="0" err="1" smtClean="0"/>
              <a:t>Raffaella</a:t>
            </a:r>
            <a:r>
              <a:rPr lang="en-GB" dirty="0" smtClean="0"/>
              <a:t> : guidelines for target preparation and </a:t>
            </a:r>
            <a:r>
              <a:rPr lang="en-GB" dirty="0" err="1" smtClean="0"/>
              <a:t>FeNi</a:t>
            </a:r>
            <a:r>
              <a:rPr lang="en-GB" dirty="0" smtClean="0"/>
              <a:t> status (20)</a:t>
            </a:r>
          </a:p>
          <a:p>
            <a:r>
              <a:rPr lang="en-GB" dirty="0"/>
              <a:t>	</a:t>
            </a:r>
            <a:r>
              <a:rPr lang="en-GB" dirty="0" smtClean="0"/>
              <a:t>	- </a:t>
            </a:r>
            <a:r>
              <a:rPr lang="en-GB" dirty="0" err="1" smtClean="0"/>
              <a:t>Florent</a:t>
            </a:r>
            <a:r>
              <a:rPr lang="en-GB" dirty="0" smtClean="0"/>
              <a:t>, Laurent, Fe and Ta proposal (10)</a:t>
            </a:r>
          </a:p>
          <a:p>
            <a:r>
              <a:rPr lang="en-GB" dirty="0"/>
              <a:t>	</a:t>
            </a:r>
            <a:r>
              <a:rPr lang="en-GB" dirty="0" smtClean="0"/>
              <a:t>	- </a:t>
            </a:r>
            <a:r>
              <a:rPr lang="en-GB" dirty="0" err="1" smtClean="0"/>
              <a:t>Tommaso</a:t>
            </a:r>
            <a:r>
              <a:rPr lang="en-GB" dirty="0" smtClean="0"/>
              <a:t>, </a:t>
            </a:r>
            <a:r>
              <a:rPr lang="en-GB" dirty="0" err="1" smtClean="0"/>
              <a:t>Ge</a:t>
            </a:r>
            <a:r>
              <a:rPr lang="en-GB" dirty="0" smtClean="0"/>
              <a:t> proposal (10)</a:t>
            </a:r>
          </a:p>
          <a:p>
            <a:r>
              <a:rPr lang="en-GB" dirty="0"/>
              <a:t>	</a:t>
            </a:r>
            <a:r>
              <a:rPr lang="en-GB" dirty="0" smtClean="0"/>
              <a:t>	- Richard, Mo proposal (10)</a:t>
            </a:r>
          </a:p>
          <a:p>
            <a:r>
              <a:rPr lang="en-GB" dirty="0"/>
              <a:t>	</a:t>
            </a:r>
            <a:r>
              <a:rPr lang="en-GB" dirty="0" smtClean="0"/>
              <a:t>	- Guillaume, </a:t>
            </a:r>
            <a:r>
              <a:rPr lang="en-GB" dirty="0" err="1" smtClean="0"/>
              <a:t>FeO</a:t>
            </a:r>
            <a:r>
              <a:rPr lang="en-GB" dirty="0" smtClean="0"/>
              <a:t> proposal (10)</a:t>
            </a:r>
          </a:p>
          <a:p>
            <a:r>
              <a:rPr lang="en-GB" dirty="0" smtClean="0"/>
              <a:t>	8- Discussion, Resume, Schedule and to do list (Sakura, 60)</a:t>
            </a:r>
          </a:p>
          <a:p>
            <a:endParaRPr lang="en-GB" dirty="0"/>
          </a:p>
          <a:p>
            <a:r>
              <a:rPr lang="en-GB" dirty="0" smtClean="0"/>
              <a:t>16H00	End of the meeting</a:t>
            </a:r>
          </a:p>
          <a:p>
            <a:r>
              <a:rPr lang="en-GB" dirty="0"/>
              <a:t>	</a:t>
            </a:r>
          </a:p>
        </p:txBody>
      </p:sp>
    </p:spTree>
    <p:extLst>
      <p:ext uri="{BB962C8B-B14F-4D97-AF65-F5344CB8AC3E}">
        <p14:creationId xmlns:p14="http://schemas.microsoft.com/office/powerpoint/2010/main" val="3262345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setup : lifting</a:t>
            </a:r>
            <a:endParaRPr lang="en-GB"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22</a:t>
            </a:fld>
            <a:endParaRPr lang="fr-FR" dirty="0"/>
          </a:p>
        </p:txBody>
      </p:sp>
      <p:sp>
        <p:nvSpPr>
          <p:cNvPr id="5" name="Footer Placeholder 4"/>
          <p:cNvSpPr>
            <a:spLocks noGrp="1"/>
          </p:cNvSpPr>
          <p:nvPr>
            <p:ph type="ftr" sz="quarter" idx="12"/>
          </p:nvPr>
        </p:nvSpPr>
        <p:spPr/>
        <p:txBody>
          <a:bodyPr/>
          <a:lstStyle/>
          <a:p>
            <a:r>
              <a:rPr lang="en-GB" smtClean="0"/>
              <a:t>XAS under  LASER shock compression l Preparation meeting - ESRF – 19/01/2016</a:t>
            </a:r>
            <a:endParaRPr lang="fr-FR" dirty="0"/>
          </a:p>
        </p:txBody>
      </p:sp>
      <p:sp>
        <p:nvSpPr>
          <p:cNvPr id="8" name="TextBox 7"/>
          <p:cNvSpPr txBox="1"/>
          <p:nvPr/>
        </p:nvSpPr>
        <p:spPr>
          <a:xfrm>
            <a:off x="593071" y="5445224"/>
            <a:ext cx="8178393" cy="646331"/>
          </a:xfrm>
          <a:prstGeom prst="rect">
            <a:avLst/>
          </a:prstGeom>
          <a:noFill/>
        </p:spPr>
        <p:txBody>
          <a:bodyPr wrap="none" rtlCol="0">
            <a:spAutoFit/>
          </a:bodyPr>
          <a:lstStyle/>
          <a:p>
            <a:r>
              <a:rPr lang="en-US" dirty="0" smtClean="0"/>
              <a:t>Additiona</a:t>
            </a:r>
            <a:r>
              <a:rPr lang="en-US" dirty="0" smtClean="0"/>
              <a:t>l requirements</a:t>
            </a:r>
            <a:endParaRPr lang="en-US" dirty="0" smtClean="0"/>
          </a:p>
          <a:p>
            <a:r>
              <a:rPr lang="en-US" dirty="0" smtClean="0"/>
              <a:t>New GCLT setup ? Can we have the drawings to simulate the lifting procedure</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9600" y="1347342"/>
            <a:ext cx="4572000" cy="3429000"/>
          </a:xfrm>
          <a:prstGeom prst="rect">
            <a:avLst/>
          </a:prstGeom>
        </p:spPr>
      </p:pic>
    </p:spTree>
    <p:extLst>
      <p:ext uri="{BB962C8B-B14F-4D97-AF65-F5344CB8AC3E}">
        <p14:creationId xmlns:p14="http://schemas.microsoft.com/office/powerpoint/2010/main" val="22326971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setup at Iron</a:t>
            </a:r>
            <a:endParaRPr lang="en-GB"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23</a:t>
            </a:fld>
            <a:endParaRPr lang="fr-FR" dirty="0"/>
          </a:p>
        </p:txBody>
      </p:sp>
      <p:sp>
        <p:nvSpPr>
          <p:cNvPr id="5" name="Footer Placeholder 4"/>
          <p:cNvSpPr>
            <a:spLocks noGrp="1"/>
          </p:cNvSpPr>
          <p:nvPr>
            <p:ph type="ftr" sz="quarter" idx="12"/>
          </p:nvPr>
        </p:nvSpPr>
        <p:spPr/>
        <p:txBody>
          <a:bodyPr/>
          <a:lstStyle/>
          <a:p>
            <a:r>
              <a:rPr lang="en-GB" smtClean="0"/>
              <a:t>XAS under  LASER shock compression l Preparation meeting - ESRF – 19/01/2016</a:t>
            </a:r>
            <a:endParaRPr lang="fr-FR" dirty="0"/>
          </a:p>
        </p:txBody>
      </p:sp>
      <p:pic>
        <p:nvPicPr>
          <p:cNvPr id="7" name="Picture 6"/>
          <p:cNvPicPr>
            <a:picLocks noChangeAspect="1"/>
          </p:cNvPicPr>
          <p:nvPr/>
        </p:nvPicPr>
        <p:blipFill>
          <a:blip r:embed="rId2"/>
          <a:stretch>
            <a:fillRect/>
          </a:stretch>
        </p:blipFill>
        <p:spPr>
          <a:xfrm>
            <a:off x="872455" y="1196752"/>
            <a:ext cx="7946289" cy="4984751"/>
          </a:xfrm>
          <a:prstGeom prst="rect">
            <a:avLst/>
          </a:prstGeom>
        </p:spPr>
      </p:pic>
    </p:spTree>
    <p:extLst>
      <p:ext uri="{BB962C8B-B14F-4D97-AF65-F5344CB8AC3E}">
        <p14:creationId xmlns:p14="http://schemas.microsoft.com/office/powerpoint/2010/main" val="175864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setup at Ta-L3 and </a:t>
            </a:r>
            <a:r>
              <a:rPr lang="en-GB" dirty="0" err="1" smtClean="0"/>
              <a:t>Ge</a:t>
            </a:r>
            <a:endParaRPr lang="en-GB"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24</a:t>
            </a:fld>
            <a:endParaRPr lang="fr-FR" dirty="0"/>
          </a:p>
        </p:txBody>
      </p:sp>
      <p:sp>
        <p:nvSpPr>
          <p:cNvPr id="5" name="Footer Placeholder 4"/>
          <p:cNvSpPr>
            <a:spLocks noGrp="1"/>
          </p:cNvSpPr>
          <p:nvPr>
            <p:ph type="ftr" sz="quarter" idx="12"/>
          </p:nvPr>
        </p:nvSpPr>
        <p:spPr/>
        <p:txBody>
          <a:bodyPr/>
          <a:lstStyle/>
          <a:p>
            <a:r>
              <a:rPr lang="en-GB" smtClean="0"/>
              <a:t>XAS under  LASER shock compression l Preparation meeting - ESRF – 19/01/2016</a:t>
            </a:r>
            <a:endParaRPr lang="fr-FR" dirty="0"/>
          </a:p>
        </p:txBody>
      </p:sp>
      <p:pic>
        <p:nvPicPr>
          <p:cNvPr id="3" name="Picture 2"/>
          <p:cNvPicPr>
            <a:picLocks noChangeAspect="1"/>
          </p:cNvPicPr>
          <p:nvPr/>
        </p:nvPicPr>
        <p:blipFill>
          <a:blip r:embed="rId2"/>
          <a:stretch>
            <a:fillRect/>
          </a:stretch>
        </p:blipFill>
        <p:spPr>
          <a:xfrm>
            <a:off x="943488" y="1219855"/>
            <a:ext cx="7870127" cy="4978401"/>
          </a:xfrm>
          <a:prstGeom prst="rect">
            <a:avLst/>
          </a:prstGeom>
        </p:spPr>
      </p:pic>
    </p:spTree>
    <p:extLst>
      <p:ext uri="{BB962C8B-B14F-4D97-AF65-F5344CB8AC3E}">
        <p14:creationId xmlns:p14="http://schemas.microsoft.com/office/powerpoint/2010/main" val="39013062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setup at Molybdenum</a:t>
            </a:r>
            <a:endParaRPr lang="en-GB"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25</a:t>
            </a:fld>
            <a:endParaRPr lang="fr-FR" dirty="0"/>
          </a:p>
        </p:txBody>
      </p:sp>
      <p:sp>
        <p:nvSpPr>
          <p:cNvPr id="5" name="Footer Placeholder 4"/>
          <p:cNvSpPr>
            <a:spLocks noGrp="1"/>
          </p:cNvSpPr>
          <p:nvPr>
            <p:ph type="ftr" sz="quarter" idx="12"/>
          </p:nvPr>
        </p:nvSpPr>
        <p:spPr/>
        <p:txBody>
          <a:bodyPr/>
          <a:lstStyle/>
          <a:p>
            <a:r>
              <a:rPr lang="en-GB" smtClean="0"/>
              <a:t>XAS under  LASER shock compression l Preparation meeting - ESRF – 19/01/2016</a:t>
            </a:r>
            <a:endParaRPr lang="fr-FR" dirty="0"/>
          </a:p>
        </p:txBody>
      </p:sp>
      <p:pic>
        <p:nvPicPr>
          <p:cNvPr id="6" name="Picture 5"/>
          <p:cNvPicPr>
            <a:picLocks noChangeAspect="1"/>
          </p:cNvPicPr>
          <p:nvPr/>
        </p:nvPicPr>
        <p:blipFill>
          <a:blip r:embed="rId2"/>
          <a:stretch>
            <a:fillRect/>
          </a:stretch>
        </p:blipFill>
        <p:spPr>
          <a:xfrm>
            <a:off x="1123903" y="1216495"/>
            <a:ext cx="7768577" cy="4876801"/>
          </a:xfrm>
          <a:prstGeom prst="rect">
            <a:avLst/>
          </a:prstGeom>
        </p:spPr>
      </p:pic>
    </p:spTree>
    <p:extLst>
      <p:ext uri="{BB962C8B-B14F-4D97-AF65-F5344CB8AC3E}">
        <p14:creationId xmlns:p14="http://schemas.microsoft.com/office/powerpoint/2010/main" val="35969140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Vertical refocusing mirror and vacuum tubes</a:t>
            </a:r>
            <a:endParaRPr lang="en-GB"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26</a:t>
            </a:fld>
            <a:endParaRPr lang="fr-FR" dirty="0"/>
          </a:p>
        </p:txBody>
      </p:sp>
      <p:sp>
        <p:nvSpPr>
          <p:cNvPr id="5" name="Footer Placeholder 4"/>
          <p:cNvSpPr>
            <a:spLocks noGrp="1"/>
          </p:cNvSpPr>
          <p:nvPr>
            <p:ph type="ftr" sz="quarter" idx="12"/>
          </p:nvPr>
        </p:nvSpPr>
        <p:spPr/>
        <p:txBody>
          <a:bodyPr/>
          <a:lstStyle/>
          <a:p>
            <a:r>
              <a:rPr lang="en-GB" smtClean="0"/>
              <a:t>XAS under  LASER shock compression l Preparation meeting - ESRF – 19/01/2016</a:t>
            </a:r>
            <a:endParaRPr lang="fr-FR" dirty="0"/>
          </a:p>
        </p:txBody>
      </p:sp>
      <p:pic>
        <p:nvPicPr>
          <p:cNvPr id="3" name="Picture 2"/>
          <p:cNvPicPr>
            <a:picLocks noChangeAspect="1"/>
          </p:cNvPicPr>
          <p:nvPr/>
        </p:nvPicPr>
        <p:blipFill>
          <a:blip r:embed="rId2"/>
          <a:stretch>
            <a:fillRect/>
          </a:stretch>
        </p:blipFill>
        <p:spPr>
          <a:xfrm>
            <a:off x="899592" y="905124"/>
            <a:ext cx="7311601" cy="5295901"/>
          </a:xfrm>
          <a:prstGeom prst="rect">
            <a:avLst/>
          </a:prstGeom>
        </p:spPr>
      </p:pic>
    </p:spTree>
    <p:extLst>
      <p:ext uri="{BB962C8B-B14F-4D97-AF65-F5344CB8AC3E}">
        <p14:creationId xmlns:p14="http://schemas.microsoft.com/office/powerpoint/2010/main" val="26510897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Vacuum chamber</a:t>
            </a:r>
            <a:endParaRPr lang="en-GB"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27</a:t>
            </a:fld>
            <a:endParaRPr lang="fr-FR" dirty="0"/>
          </a:p>
        </p:txBody>
      </p:sp>
      <p:sp>
        <p:nvSpPr>
          <p:cNvPr id="5" name="Footer Placeholder 4"/>
          <p:cNvSpPr>
            <a:spLocks noGrp="1"/>
          </p:cNvSpPr>
          <p:nvPr>
            <p:ph type="ftr" sz="quarter" idx="12"/>
          </p:nvPr>
        </p:nvSpPr>
        <p:spPr/>
        <p:txBody>
          <a:bodyPr/>
          <a:lstStyle/>
          <a:p>
            <a:r>
              <a:rPr lang="en-GB" smtClean="0"/>
              <a:t>XAS under  LASER shock compression l Preparation meeting - ESRF – 19/01/2016</a:t>
            </a:r>
            <a:endParaRPr lang="fr-FR" dirty="0"/>
          </a:p>
        </p:txBody>
      </p:sp>
      <p:pic>
        <p:nvPicPr>
          <p:cNvPr id="9" name="Picture 8"/>
          <p:cNvPicPr>
            <a:picLocks noChangeAspect="1"/>
          </p:cNvPicPr>
          <p:nvPr/>
        </p:nvPicPr>
        <p:blipFill>
          <a:blip r:embed="rId2"/>
          <a:stretch>
            <a:fillRect/>
          </a:stretch>
        </p:blipFill>
        <p:spPr>
          <a:xfrm>
            <a:off x="899592" y="692696"/>
            <a:ext cx="7272808" cy="5288261"/>
          </a:xfrm>
          <a:prstGeom prst="rect">
            <a:avLst/>
          </a:prstGeom>
        </p:spPr>
      </p:pic>
      <p:sp>
        <p:nvSpPr>
          <p:cNvPr id="3" name="TextBox 2"/>
          <p:cNvSpPr txBox="1"/>
          <p:nvPr/>
        </p:nvSpPr>
        <p:spPr>
          <a:xfrm>
            <a:off x="3065080" y="6114017"/>
            <a:ext cx="2710999" cy="369332"/>
          </a:xfrm>
          <a:prstGeom prst="rect">
            <a:avLst/>
          </a:prstGeom>
          <a:noFill/>
        </p:spPr>
        <p:txBody>
          <a:bodyPr wrap="none" rtlCol="0">
            <a:spAutoFit/>
          </a:bodyPr>
          <a:lstStyle/>
          <a:p>
            <a:r>
              <a:rPr lang="en-GB" dirty="0" smtClean="0"/>
              <a:t>See </a:t>
            </a:r>
            <a:r>
              <a:rPr lang="en-GB" dirty="0" err="1" smtClean="0"/>
              <a:t>Florent</a:t>
            </a:r>
            <a:r>
              <a:rPr lang="en-GB" dirty="0" smtClean="0"/>
              <a:t> presentation</a:t>
            </a:r>
            <a:endParaRPr lang="en-GB" dirty="0"/>
          </a:p>
        </p:txBody>
      </p:sp>
    </p:spTree>
    <p:extLst>
      <p:ext uri="{BB962C8B-B14F-4D97-AF65-F5344CB8AC3E}">
        <p14:creationId xmlns:p14="http://schemas.microsoft.com/office/powerpoint/2010/main" val="27350578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Diagnostics/</a:t>
            </a:r>
            <a:r>
              <a:rPr lang="en-GB" dirty="0" err="1" smtClean="0"/>
              <a:t>visar</a:t>
            </a:r>
            <a:r>
              <a:rPr lang="en-GB" dirty="0" smtClean="0"/>
              <a:t> setup</a:t>
            </a:r>
            <a:endParaRPr lang="en-GB"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28</a:t>
            </a:fld>
            <a:endParaRPr lang="fr-FR" dirty="0"/>
          </a:p>
        </p:txBody>
      </p:sp>
      <p:sp>
        <p:nvSpPr>
          <p:cNvPr id="5" name="Footer Placeholder 4"/>
          <p:cNvSpPr>
            <a:spLocks noGrp="1"/>
          </p:cNvSpPr>
          <p:nvPr>
            <p:ph type="ftr" sz="quarter" idx="12"/>
          </p:nvPr>
        </p:nvSpPr>
        <p:spPr/>
        <p:txBody>
          <a:bodyPr/>
          <a:lstStyle/>
          <a:p>
            <a:r>
              <a:rPr lang="en-GB" smtClean="0"/>
              <a:t>XAS under  LASER shock compression l Preparation meeting - ESRF – 19/01/2016</a:t>
            </a:r>
            <a:endParaRPr lang="fr-FR" dirty="0"/>
          </a:p>
        </p:txBody>
      </p:sp>
      <p:pic>
        <p:nvPicPr>
          <p:cNvPr id="3" name="Picture 2"/>
          <p:cNvPicPr>
            <a:picLocks noChangeAspect="1"/>
          </p:cNvPicPr>
          <p:nvPr/>
        </p:nvPicPr>
        <p:blipFill>
          <a:blip r:embed="rId2"/>
          <a:stretch>
            <a:fillRect/>
          </a:stretch>
        </p:blipFill>
        <p:spPr>
          <a:xfrm>
            <a:off x="593071" y="766007"/>
            <a:ext cx="5001339" cy="4559301"/>
          </a:xfrm>
          <a:prstGeom prst="rect">
            <a:avLst/>
          </a:prstGeom>
        </p:spPr>
      </p:pic>
      <p:sp>
        <p:nvSpPr>
          <p:cNvPr id="7" name="TextBox 6"/>
          <p:cNvSpPr txBox="1"/>
          <p:nvPr/>
        </p:nvSpPr>
        <p:spPr>
          <a:xfrm>
            <a:off x="179512" y="4581128"/>
            <a:ext cx="2634054" cy="1200329"/>
          </a:xfrm>
          <a:prstGeom prst="rect">
            <a:avLst/>
          </a:prstGeom>
          <a:noFill/>
        </p:spPr>
        <p:txBody>
          <a:bodyPr wrap="none" rtlCol="0">
            <a:spAutoFit/>
          </a:bodyPr>
          <a:lstStyle/>
          <a:p>
            <a:r>
              <a:rPr lang="en-GB" dirty="0" smtClean="0"/>
              <a:t>Tables :</a:t>
            </a:r>
          </a:p>
          <a:p>
            <a:r>
              <a:rPr lang="en-GB" dirty="0" smtClean="0"/>
              <a:t>Standard 700x700 mm</a:t>
            </a:r>
          </a:p>
          <a:p>
            <a:r>
              <a:rPr lang="en-GB" dirty="0" smtClean="0"/>
              <a:t>IR table 1500x1200 mm</a:t>
            </a:r>
          </a:p>
          <a:p>
            <a:r>
              <a:rPr lang="en-GB" dirty="0" smtClean="0"/>
              <a:t>Lab 1200x900 mm</a:t>
            </a:r>
            <a:endParaRPr lang="en-GB" dirty="0"/>
          </a:p>
        </p:txBody>
      </p:sp>
      <p:pic>
        <p:nvPicPr>
          <p:cNvPr id="8" name="Picture 7"/>
          <p:cNvPicPr>
            <a:picLocks noChangeAspect="1"/>
          </p:cNvPicPr>
          <p:nvPr/>
        </p:nvPicPr>
        <p:blipFill>
          <a:blip r:embed="rId3"/>
          <a:stretch>
            <a:fillRect/>
          </a:stretch>
        </p:blipFill>
        <p:spPr>
          <a:xfrm>
            <a:off x="5652120" y="1143904"/>
            <a:ext cx="3467918" cy="3365216"/>
          </a:xfrm>
          <a:prstGeom prst="rect">
            <a:avLst/>
          </a:prstGeom>
        </p:spPr>
      </p:pic>
      <p:sp>
        <p:nvSpPr>
          <p:cNvPr id="9" name="TextBox 8"/>
          <p:cNvSpPr txBox="1"/>
          <p:nvPr/>
        </p:nvSpPr>
        <p:spPr>
          <a:xfrm>
            <a:off x="3678063" y="5184050"/>
            <a:ext cx="1056700" cy="369332"/>
          </a:xfrm>
          <a:prstGeom prst="rect">
            <a:avLst/>
          </a:prstGeom>
          <a:noFill/>
        </p:spPr>
        <p:txBody>
          <a:bodyPr wrap="none" rtlCol="0">
            <a:spAutoFit/>
          </a:bodyPr>
          <a:lstStyle/>
          <a:p>
            <a:r>
              <a:rPr lang="en-GB" dirty="0" smtClean="0"/>
              <a:t>Mo case</a:t>
            </a:r>
            <a:endParaRPr lang="en-GB" dirty="0"/>
          </a:p>
        </p:txBody>
      </p:sp>
      <p:sp>
        <p:nvSpPr>
          <p:cNvPr id="10" name="TextBox 9"/>
          <p:cNvSpPr txBox="1"/>
          <p:nvPr/>
        </p:nvSpPr>
        <p:spPr>
          <a:xfrm>
            <a:off x="7596336" y="4324454"/>
            <a:ext cx="1005403" cy="369332"/>
          </a:xfrm>
          <a:prstGeom prst="rect">
            <a:avLst/>
          </a:prstGeom>
          <a:noFill/>
        </p:spPr>
        <p:txBody>
          <a:bodyPr wrap="none" rtlCol="0">
            <a:spAutoFit/>
          </a:bodyPr>
          <a:lstStyle/>
          <a:p>
            <a:r>
              <a:rPr lang="en-GB" dirty="0" smtClean="0"/>
              <a:t>Fe case</a:t>
            </a:r>
            <a:endParaRPr lang="en-GB" dirty="0"/>
          </a:p>
        </p:txBody>
      </p:sp>
    </p:spTree>
    <p:extLst>
      <p:ext uri="{BB962C8B-B14F-4D97-AF65-F5344CB8AC3E}">
        <p14:creationId xmlns:p14="http://schemas.microsoft.com/office/powerpoint/2010/main" val="6631665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Synchronization general</a:t>
            </a:r>
            <a:endParaRPr lang="en-GB"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29</a:t>
            </a:fld>
            <a:endParaRPr lang="fr-FR" dirty="0"/>
          </a:p>
        </p:txBody>
      </p:sp>
      <p:sp>
        <p:nvSpPr>
          <p:cNvPr id="5" name="Footer Placeholder 4"/>
          <p:cNvSpPr>
            <a:spLocks noGrp="1"/>
          </p:cNvSpPr>
          <p:nvPr>
            <p:ph type="ftr" sz="quarter" idx="12"/>
          </p:nvPr>
        </p:nvSpPr>
        <p:spPr/>
        <p:txBody>
          <a:bodyPr/>
          <a:lstStyle/>
          <a:p>
            <a:r>
              <a:rPr lang="en-GB" smtClean="0"/>
              <a:t>XAS under  LASER shock compression l Preparation meeting - ESRF – 19/01/2016</a:t>
            </a:r>
            <a:endParaRPr lang="fr-FR" dirty="0"/>
          </a:p>
        </p:txBody>
      </p:sp>
      <p:grpSp>
        <p:nvGrpSpPr>
          <p:cNvPr id="3" name="Group 2"/>
          <p:cNvGrpSpPr/>
          <p:nvPr/>
        </p:nvGrpSpPr>
        <p:grpSpPr>
          <a:xfrm>
            <a:off x="323528" y="1053207"/>
            <a:ext cx="8820472" cy="5112097"/>
            <a:chOff x="323528" y="1413247"/>
            <a:chExt cx="8820472" cy="5112097"/>
          </a:xfrm>
        </p:grpSpPr>
        <p:sp>
          <p:nvSpPr>
            <p:cNvPr id="85" name="Flowchart: Process 84"/>
            <p:cNvSpPr/>
            <p:nvPr/>
          </p:nvSpPr>
          <p:spPr>
            <a:xfrm>
              <a:off x="446956" y="3069431"/>
              <a:ext cx="1028700" cy="863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000" dirty="0"/>
                <a:t>BCDU8 TIMING GENERATOR</a:t>
              </a:r>
              <a:endParaRPr lang="en-GB" sz="1000" dirty="0"/>
            </a:p>
          </p:txBody>
        </p:sp>
        <p:sp>
          <p:nvSpPr>
            <p:cNvPr id="86" name="Rounded Rectangle 85"/>
            <p:cNvSpPr/>
            <p:nvPr/>
          </p:nvSpPr>
          <p:spPr>
            <a:xfrm>
              <a:off x="2555875" y="1629494"/>
              <a:ext cx="792163" cy="36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000" dirty="0"/>
                <a:t>DELAY </a:t>
              </a:r>
              <a:r>
                <a:rPr lang="fr-FR" sz="1000" dirty="0" smtClean="0"/>
                <a:t>1</a:t>
              </a:r>
              <a:endParaRPr lang="fr-FR" sz="1000" dirty="0"/>
            </a:p>
          </p:txBody>
        </p:sp>
        <p:sp>
          <p:nvSpPr>
            <p:cNvPr id="87" name="Rounded Rectangle 86"/>
            <p:cNvSpPr/>
            <p:nvPr/>
          </p:nvSpPr>
          <p:spPr>
            <a:xfrm>
              <a:off x="2555875" y="2277194"/>
              <a:ext cx="792163" cy="36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000" dirty="0"/>
                <a:t>DELAY </a:t>
              </a:r>
              <a:r>
                <a:rPr lang="fr-FR" sz="1000" dirty="0" smtClean="0"/>
                <a:t>2</a:t>
              </a:r>
              <a:endParaRPr lang="fr-FR" sz="1000" dirty="0"/>
            </a:p>
          </p:txBody>
        </p:sp>
        <p:sp>
          <p:nvSpPr>
            <p:cNvPr id="89" name="Rounded Rectangle 88"/>
            <p:cNvSpPr/>
            <p:nvPr/>
          </p:nvSpPr>
          <p:spPr>
            <a:xfrm>
              <a:off x="5076825" y="2277194"/>
              <a:ext cx="790575" cy="36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000" dirty="0"/>
                <a:t>DELAY 3&amp;4</a:t>
              </a:r>
            </a:p>
          </p:txBody>
        </p:sp>
        <p:cxnSp>
          <p:nvCxnSpPr>
            <p:cNvPr id="90" name="Elbow Connector 89"/>
            <p:cNvCxnSpPr>
              <a:stCxn id="130" idx="3"/>
              <a:endCxn id="86" idx="1"/>
            </p:cNvCxnSpPr>
            <p:nvPr/>
          </p:nvCxnSpPr>
          <p:spPr>
            <a:xfrm flipV="1">
              <a:off x="1352228" y="1809676"/>
              <a:ext cx="1203647" cy="3537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Elbow Connector 90"/>
            <p:cNvCxnSpPr>
              <a:stCxn id="86" idx="2"/>
              <a:endCxn id="87" idx="1"/>
            </p:cNvCxnSpPr>
            <p:nvPr/>
          </p:nvCxnSpPr>
          <p:spPr>
            <a:xfrm rot="5400000">
              <a:off x="2520157" y="2025575"/>
              <a:ext cx="467519" cy="396082"/>
            </a:xfrm>
            <a:prstGeom prst="bentConnector4">
              <a:avLst>
                <a:gd name="adj1" fmla="val 30730"/>
                <a:gd name="adj2" fmla="val 15771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7" idx="3"/>
              <a:endCxn id="89" idx="1"/>
            </p:cNvCxnSpPr>
            <p:nvPr/>
          </p:nvCxnSpPr>
          <p:spPr>
            <a:xfrm>
              <a:off x="3348038" y="2457376"/>
              <a:ext cx="17287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3" name="Flowchart: Process 92"/>
            <p:cNvSpPr/>
            <p:nvPr/>
          </p:nvSpPr>
          <p:spPr>
            <a:xfrm>
              <a:off x="6804025" y="1700932"/>
              <a:ext cx="1368425" cy="151288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600" dirty="0"/>
                <a:t>GCLT</a:t>
              </a:r>
              <a:endParaRPr lang="en-GB" sz="1600" dirty="0"/>
            </a:p>
          </p:txBody>
        </p:sp>
        <p:cxnSp>
          <p:nvCxnSpPr>
            <p:cNvPr id="94" name="Elbow Connector 93"/>
            <p:cNvCxnSpPr>
              <a:stCxn id="86" idx="3"/>
            </p:cNvCxnSpPr>
            <p:nvPr/>
          </p:nvCxnSpPr>
          <p:spPr>
            <a:xfrm>
              <a:off x="3348038" y="1808882"/>
              <a:ext cx="3455987" cy="10795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89" idx="3"/>
              <a:endCxn id="93" idx="1"/>
            </p:cNvCxnSpPr>
            <p:nvPr/>
          </p:nvCxnSpPr>
          <p:spPr>
            <a:xfrm>
              <a:off x="5867400" y="2456582"/>
              <a:ext cx="9366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8" name="TextBox 60"/>
            <p:cNvSpPr txBox="1">
              <a:spLocks noChangeArrowheads="1"/>
            </p:cNvSpPr>
            <p:nvPr/>
          </p:nvSpPr>
          <p:spPr bwMode="auto">
            <a:xfrm>
              <a:off x="1631950" y="1581618"/>
              <a:ext cx="6000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en-US" sz="1000" dirty="0">
                  <a:latin typeface="Calibri" panose="020F0502020204030204" pitchFamily="34" charset="0"/>
                </a:rPr>
                <a:t>CLK 5Hz</a:t>
              </a:r>
            </a:p>
          </p:txBody>
        </p:sp>
        <p:sp>
          <p:nvSpPr>
            <p:cNvPr id="99" name="TextBox 61"/>
            <p:cNvSpPr txBox="1">
              <a:spLocks noChangeArrowheads="1"/>
            </p:cNvSpPr>
            <p:nvPr/>
          </p:nvSpPr>
          <p:spPr bwMode="auto">
            <a:xfrm>
              <a:off x="3399372" y="2210361"/>
              <a:ext cx="11785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en-US" sz="1000" dirty="0" smtClean="0">
                  <a:latin typeface="Calibri" panose="020F0502020204030204" pitchFamily="34" charset="0"/>
                </a:rPr>
                <a:t>QSWITCH</a:t>
              </a:r>
              <a:r>
                <a:rPr lang="fr-FR" altLang="en-US" sz="600" dirty="0">
                  <a:latin typeface="Calibri" panose="020F0502020204030204" pitchFamily="34" charset="0"/>
                </a:rPr>
                <a:t>  </a:t>
              </a:r>
              <a:r>
                <a:rPr lang="fr-FR" altLang="en-US" sz="1000" dirty="0" smtClean="0">
                  <a:latin typeface="Calibri" panose="020F0502020204030204" pitchFamily="34" charset="0"/>
                </a:rPr>
                <a:t>0,022 Hz</a:t>
              </a:r>
              <a:endParaRPr lang="en-GB" altLang="en-US" sz="1000" dirty="0">
                <a:latin typeface="Calibri" panose="020F0502020204030204" pitchFamily="34" charset="0"/>
              </a:endParaRPr>
            </a:p>
          </p:txBody>
        </p:sp>
        <p:sp>
          <p:nvSpPr>
            <p:cNvPr id="100" name="Flowchart: Process 99"/>
            <p:cNvSpPr/>
            <p:nvPr/>
          </p:nvSpPr>
          <p:spPr>
            <a:xfrm>
              <a:off x="6948488" y="5014044"/>
              <a:ext cx="1368425" cy="1511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600" dirty="0"/>
                <a:t>XH DETECTOR</a:t>
              </a:r>
              <a:endParaRPr lang="en-GB" sz="1600" dirty="0"/>
            </a:p>
          </p:txBody>
        </p:sp>
        <p:cxnSp>
          <p:nvCxnSpPr>
            <p:cNvPr id="101" name="Elbow Connector 100"/>
            <p:cNvCxnSpPr/>
            <p:nvPr/>
          </p:nvCxnSpPr>
          <p:spPr>
            <a:xfrm>
              <a:off x="1476375" y="3356694"/>
              <a:ext cx="5472113" cy="2017713"/>
            </a:xfrm>
            <a:prstGeom prst="bentConnector3">
              <a:avLst>
                <a:gd name="adj1" fmla="val 3753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Elbow Connector 101"/>
            <p:cNvCxnSpPr>
              <a:endCxn id="100" idx="1"/>
            </p:cNvCxnSpPr>
            <p:nvPr/>
          </p:nvCxnSpPr>
          <p:spPr>
            <a:xfrm>
              <a:off x="1476375" y="3645619"/>
              <a:ext cx="5472113" cy="2124075"/>
            </a:xfrm>
            <a:prstGeom prst="bentConnector3">
              <a:avLst>
                <a:gd name="adj1" fmla="val 30005"/>
              </a:avLst>
            </a:prstGeom>
            <a:ln>
              <a:tailEnd type="arrow"/>
            </a:ln>
          </p:spPr>
          <p:style>
            <a:lnRef idx="1">
              <a:schemeClr val="accent1"/>
            </a:lnRef>
            <a:fillRef idx="0">
              <a:schemeClr val="accent1"/>
            </a:fillRef>
            <a:effectRef idx="0">
              <a:schemeClr val="accent1"/>
            </a:effectRef>
            <a:fontRef idx="minor">
              <a:schemeClr val="tx1"/>
            </a:fontRef>
          </p:style>
        </p:cxnSp>
        <p:sp>
          <p:nvSpPr>
            <p:cNvPr id="103" name="TextBox 73"/>
            <p:cNvSpPr txBox="1">
              <a:spLocks noChangeArrowheads="1"/>
            </p:cNvSpPr>
            <p:nvPr/>
          </p:nvSpPr>
          <p:spPr bwMode="auto">
            <a:xfrm>
              <a:off x="1547813" y="3140794"/>
              <a:ext cx="11096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en-US" sz="1000">
                  <a:latin typeface="Calibri" panose="020F0502020204030204" pitchFamily="34" charset="0"/>
                </a:rPr>
                <a:t>CLK = 62 PERIODS</a:t>
              </a:r>
              <a:endParaRPr lang="en-GB" altLang="en-US" sz="1000">
                <a:latin typeface="Calibri" panose="020F0502020204030204" pitchFamily="34" charset="0"/>
              </a:endParaRPr>
            </a:p>
          </p:txBody>
        </p:sp>
        <p:sp>
          <p:nvSpPr>
            <p:cNvPr id="104" name="TextBox 74"/>
            <p:cNvSpPr txBox="1">
              <a:spLocks noChangeArrowheads="1"/>
            </p:cNvSpPr>
            <p:nvPr/>
          </p:nvSpPr>
          <p:spPr bwMode="auto">
            <a:xfrm>
              <a:off x="1476375" y="3429719"/>
              <a:ext cx="16716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en-US" sz="1000">
                  <a:latin typeface="Calibri" panose="020F0502020204030204" pitchFamily="34" charset="0"/>
                </a:rPr>
                <a:t>BUNCH SYNC = 992 PERIODS</a:t>
              </a:r>
              <a:endParaRPr lang="en-GB" altLang="en-US" sz="1000">
                <a:latin typeface="Calibri" panose="020F0502020204030204" pitchFamily="34" charset="0"/>
              </a:endParaRPr>
            </a:p>
          </p:txBody>
        </p:sp>
        <p:sp>
          <p:nvSpPr>
            <p:cNvPr id="105" name="Rounded Rectangle 104"/>
            <p:cNvSpPr/>
            <p:nvPr/>
          </p:nvSpPr>
          <p:spPr>
            <a:xfrm>
              <a:off x="3527772" y="6000675"/>
              <a:ext cx="792162" cy="360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200" dirty="0"/>
                <a:t>SPEC</a:t>
              </a:r>
            </a:p>
          </p:txBody>
        </p:sp>
        <p:sp>
          <p:nvSpPr>
            <p:cNvPr id="107" name="TextBox 81"/>
            <p:cNvSpPr txBox="1">
              <a:spLocks noChangeArrowheads="1"/>
            </p:cNvSpPr>
            <p:nvPr/>
          </p:nvSpPr>
          <p:spPr bwMode="auto">
            <a:xfrm>
              <a:off x="7235825" y="4725119"/>
              <a:ext cx="701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en-US" sz="1000">
                  <a:latin typeface="Calibri" panose="020F0502020204030204" pitchFamily="34" charset="0"/>
                </a:rPr>
                <a:t>« START »</a:t>
              </a:r>
              <a:endParaRPr lang="en-GB" altLang="en-US" sz="1000">
                <a:latin typeface="Calibri" panose="020F0502020204030204" pitchFamily="34" charset="0"/>
              </a:endParaRPr>
            </a:p>
          </p:txBody>
        </p:sp>
        <p:sp>
          <p:nvSpPr>
            <p:cNvPr id="108" name="TextBox 82"/>
            <p:cNvSpPr txBox="1">
              <a:spLocks noChangeArrowheads="1"/>
            </p:cNvSpPr>
            <p:nvPr/>
          </p:nvSpPr>
          <p:spPr bwMode="auto">
            <a:xfrm>
              <a:off x="6443663" y="5156919"/>
              <a:ext cx="5207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en-US" sz="1000">
                  <a:latin typeface="Calibri" panose="020F0502020204030204" pitchFamily="34" charset="0"/>
                </a:rPr>
                <a:t>CLK IN</a:t>
              </a:r>
              <a:endParaRPr lang="en-GB" altLang="en-US" sz="1000">
                <a:latin typeface="Calibri" panose="020F0502020204030204" pitchFamily="34" charset="0"/>
              </a:endParaRPr>
            </a:p>
          </p:txBody>
        </p:sp>
        <p:sp>
          <p:nvSpPr>
            <p:cNvPr id="109" name="TextBox 83"/>
            <p:cNvSpPr txBox="1">
              <a:spLocks noChangeArrowheads="1"/>
            </p:cNvSpPr>
            <p:nvPr/>
          </p:nvSpPr>
          <p:spPr bwMode="auto">
            <a:xfrm>
              <a:off x="6372225" y="5590307"/>
              <a:ext cx="6032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en-US" sz="1000">
                  <a:latin typeface="Calibri" panose="020F0502020204030204" pitchFamily="34" charset="0"/>
                </a:rPr>
                <a:t>SYNC IN</a:t>
              </a:r>
              <a:endParaRPr lang="en-GB" altLang="en-US" sz="1000">
                <a:latin typeface="Calibri" panose="020F0502020204030204" pitchFamily="34" charset="0"/>
              </a:endParaRPr>
            </a:p>
          </p:txBody>
        </p:sp>
        <p:sp>
          <p:nvSpPr>
            <p:cNvPr id="110" name="TextBox 84"/>
            <p:cNvSpPr txBox="1">
              <a:spLocks noChangeArrowheads="1"/>
            </p:cNvSpPr>
            <p:nvPr/>
          </p:nvSpPr>
          <p:spPr bwMode="auto">
            <a:xfrm>
              <a:off x="6300788" y="1700932"/>
              <a:ext cx="511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en-US" sz="1000">
                  <a:latin typeface="Calibri" panose="020F0502020204030204" pitchFamily="34" charset="0"/>
                </a:rPr>
                <a:t>FLASH</a:t>
              </a:r>
              <a:endParaRPr lang="en-GB" altLang="en-US" sz="1000">
                <a:latin typeface="Calibri" panose="020F0502020204030204" pitchFamily="34" charset="0"/>
              </a:endParaRPr>
            </a:p>
          </p:txBody>
        </p:sp>
        <p:sp>
          <p:nvSpPr>
            <p:cNvPr id="111" name="TextBox 86"/>
            <p:cNvSpPr txBox="1">
              <a:spLocks noChangeArrowheads="1"/>
            </p:cNvSpPr>
            <p:nvPr/>
          </p:nvSpPr>
          <p:spPr bwMode="auto">
            <a:xfrm>
              <a:off x="6156325" y="2277194"/>
              <a:ext cx="6873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en-US" sz="1000">
                  <a:latin typeface="Calibri" panose="020F0502020204030204" pitchFamily="34" charset="0"/>
                </a:rPr>
                <a:t>QSWITCH</a:t>
              </a:r>
              <a:endParaRPr lang="en-GB" altLang="en-US" sz="1000">
                <a:latin typeface="Calibri" panose="020F0502020204030204" pitchFamily="34" charset="0"/>
              </a:endParaRPr>
            </a:p>
          </p:txBody>
        </p:sp>
        <p:sp>
          <p:nvSpPr>
            <p:cNvPr id="112" name="Rounded Rectangle 111"/>
            <p:cNvSpPr/>
            <p:nvPr/>
          </p:nvSpPr>
          <p:spPr>
            <a:xfrm>
              <a:off x="7235825" y="3861519"/>
              <a:ext cx="790575" cy="36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000" dirty="0"/>
                <a:t>APD</a:t>
              </a:r>
            </a:p>
          </p:txBody>
        </p:sp>
        <p:cxnSp>
          <p:nvCxnSpPr>
            <p:cNvPr id="113" name="Straight Arrow Connector 112"/>
            <p:cNvCxnSpPr/>
            <p:nvPr/>
          </p:nvCxnSpPr>
          <p:spPr>
            <a:xfrm>
              <a:off x="7596188" y="3501157"/>
              <a:ext cx="0" cy="288925"/>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6659563" y="4005982"/>
              <a:ext cx="433387" cy="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15" name="TextBox 36"/>
            <p:cNvSpPr txBox="1">
              <a:spLocks noChangeArrowheads="1"/>
            </p:cNvSpPr>
            <p:nvPr/>
          </p:nvSpPr>
          <p:spPr bwMode="auto">
            <a:xfrm>
              <a:off x="7272338" y="3140794"/>
              <a:ext cx="684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laser</a:t>
              </a:r>
              <a:endParaRPr lang="en-GB" altLang="en-US"/>
            </a:p>
          </p:txBody>
        </p:sp>
        <p:sp>
          <p:nvSpPr>
            <p:cNvPr id="116" name="TextBox 37"/>
            <p:cNvSpPr txBox="1">
              <a:spLocks noChangeArrowheads="1"/>
            </p:cNvSpPr>
            <p:nvPr/>
          </p:nvSpPr>
          <p:spPr bwMode="auto">
            <a:xfrm>
              <a:off x="5867400" y="3790082"/>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X-ray</a:t>
              </a:r>
              <a:endParaRPr lang="en-GB" altLang="en-US"/>
            </a:p>
          </p:txBody>
        </p:sp>
        <p:sp>
          <p:nvSpPr>
            <p:cNvPr id="117" name="Rounded Rectangle 116"/>
            <p:cNvSpPr/>
            <p:nvPr/>
          </p:nvSpPr>
          <p:spPr>
            <a:xfrm>
              <a:off x="8174038" y="4437782"/>
              <a:ext cx="790575" cy="360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000" dirty="0" err="1"/>
                <a:t>Oscillo</a:t>
              </a:r>
              <a:endParaRPr lang="fr-FR" sz="1000" dirty="0"/>
            </a:p>
          </p:txBody>
        </p:sp>
        <p:cxnSp>
          <p:nvCxnSpPr>
            <p:cNvPr id="118" name="Elbow Connector 117"/>
            <p:cNvCxnSpPr>
              <a:stCxn id="112" idx="2"/>
              <a:endCxn id="117" idx="1"/>
            </p:cNvCxnSpPr>
            <p:nvPr/>
          </p:nvCxnSpPr>
          <p:spPr>
            <a:xfrm rot="16200000" flipH="1">
              <a:off x="7704932" y="4148063"/>
              <a:ext cx="395287" cy="54292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9" name="Elbow Connector 118"/>
            <p:cNvCxnSpPr>
              <a:stCxn id="100" idx="3"/>
              <a:endCxn id="117" idx="2"/>
            </p:cNvCxnSpPr>
            <p:nvPr/>
          </p:nvCxnSpPr>
          <p:spPr>
            <a:xfrm flipV="1">
              <a:off x="8316913" y="4798144"/>
              <a:ext cx="252412" cy="97155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20" name="TextBox 50"/>
            <p:cNvSpPr txBox="1">
              <a:spLocks noChangeArrowheads="1"/>
            </p:cNvSpPr>
            <p:nvPr/>
          </p:nvSpPr>
          <p:spPr bwMode="auto">
            <a:xfrm>
              <a:off x="8316913" y="5590307"/>
              <a:ext cx="8270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a:t>Synchro integration out</a:t>
              </a:r>
              <a:endParaRPr lang="en-GB" altLang="en-US" sz="1000"/>
            </a:p>
          </p:txBody>
        </p:sp>
        <p:sp>
          <p:nvSpPr>
            <p:cNvPr id="121" name="Flowchart: Process 120"/>
            <p:cNvSpPr/>
            <p:nvPr/>
          </p:nvSpPr>
          <p:spPr>
            <a:xfrm>
              <a:off x="446956" y="4510087"/>
              <a:ext cx="1028700" cy="863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000" dirty="0" smtClean="0"/>
                <a:t>ESRF</a:t>
              </a:r>
            </a:p>
            <a:p>
              <a:pPr algn="ctr" fontAlgn="auto">
                <a:spcBef>
                  <a:spcPts val="0"/>
                </a:spcBef>
                <a:spcAft>
                  <a:spcPts val="0"/>
                </a:spcAft>
                <a:defRPr/>
              </a:pPr>
              <a:r>
                <a:rPr lang="fr-FR" sz="1000" dirty="0" smtClean="0"/>
                <a:t>RF =  355 MHz</a:t>
              </a:r>
              <a:endParaRPr lang="en-GB" sz="1000" dirty="0"/>
            </a:p>
          </p:txBody>
        </p:sp>
        <p:cxnSp>
          <p:nvCxnSpPr>
            <p:cNvPr id="128" name="Elbow Connector 127"/>
            <p:cNvCxnSpPr>
              <a:stCxn id="121" idx="0"/>
              <a:endCxn id="85" idx="1"/>
            </p:cNvCxnSpPr>
            <p:nvPr/>
          </p:nvCxnSpPr>
          <p:spPr>
            <a:xfrm rot="16200000" flipV="1">
              <a:off x="199703" y="3748484"/>
              <a:ext cx="1008856" cy="514350"/>
            </a:xfrm>
            <a:prstGeom prst="bentConnector4">
              <a:avLst>
                <a:gd name="adj1" fmla="val 28600"/>
                <a:gd name="adj2" fmla="val 144444"/>
              </a:avLst>
            </a:prstGeom>
            <a:ln>
              <a:tailEnd type="triangle"/>
            </a:ln>
          </p:spPr>
          <p:style>
            <a:lnRef idx="1">
              <a:schemeClr val="accent1"/>
            </a:lnRef>
            <a:fillRef idx="0">
              <a:schemeClr val="accent1"/>
            </a:fillRef>
            <a:effectRef idx="0">
              <a:schemeClr val="accent1"/>
            </a:effectRef>
            <a:fontRef idx="minor">
              <a:schemeClr val="tx1"/>
            </a:fontRef>
          </p:style>
        </p:cxnSp>
        <p:sp>
          <p:nvSpPr>
            <p:cNvPr id="130" name="Flowchart: Process 129"/>
            <p:cNvSpPr/>
            <p:nvPr/>
          </p:nvSpPr>
          <p:spPr>
            <a:xfrm>
              <a:off x="323528" y="1413247"/>
              <a:ext cx="1028700" cy="863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000" dirty="0" smtClean="0"/>
                <a:t>OPIOM </a:t>
              </a:r>
              <a:r>
                <a:rPr lang="fr-FR" sz="1000" dirty="0"/>
                <a:t>TIMING </a:t>
              </a:r>
              <a:r>
                <a:rPr lang="fr-FR" sz="1000" dirty="0" smtClean="0"/>
                <a:t>CARD</a:t>
              </a:r>
              <a:endParaRPr lang="en-GB" sz="1000" dirty="0"/>
            </a:p>
          </p:txBody>
        </p:sp>
        <p:cxnSp>
          <p:nvCxnSpPr>
            <p:cNvPr id="133" name="Elbow Connector 132"/>
            <p:cNvCxnSpPr>
              <a:stCxn id="85" idx="0"/>
              <a:endCxn id="130" idx="1"/>
            </p:cNvCxnSpPr>
            <p:nvPr/>
          </p:nvCxnSpPr>
          <p:spPr>
            <a:xfrm rot="16200000" flipV="1">
              <a:off x="30225" y="2138350"/>
              <a:ext cx="1224384" cy="637778"/>
            </a:xfrm>
            <a:prstGeom prst="bentConnector4">
              <a:avLst>
                <a:gd name="adj1" fmla="val 32367"/>
                <a:gd name="adj2" fmla="val 135843"/>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8" name="Elbow Connector 147"/>
            <p:cNvCxnSpPr/>
            <p:nvPr/>
          </p:nvCxnSpPr>
          <p:spPr>
            <a:xfrm>
              <a:off x="4325061" y="6203801"/>
              <a:ext cx="2623427" cy="21518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6" name="Elbow Connector 155"/>
            <p:cNvCxnSpPr>
              <a:stCxn id="166" idx="2"/>
              <a:endCxn id="107" idx="1"/>
            </p:cNvCxnSpPr>
            <p:nvPr/>
          </p:nvCxnSpPr>
          <p:spPr>
            <a:xfrm rot="16200000" flipH="1">
              <a:off x="4888446" y="2500772"/>
              <a:ext cx="1778868" cy="291589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66" name="Rounded Rectangle 165"/>
            <p:cNvSpPr/>
            <p:nvPr/>
          </p:nvSpPr>
          <p:spPr>
            <a:xfrm>
              <a:off x="3923853" y="2708920"/>
              <a:ext cx="792163" cy="36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000" dirty="0"/>
                <a:t>DELAY 5</a:t>
              </a:r>
            </a:p>
          </p:txBody>
        </p:sp>
        <p:cxnSp>
          <p:nvCxnSpPr>
            <p:cNvPr id="169" name="Elbow Connector 168"/>
            <p:cNvCxnSpPr>
              <a:stCxn id="87" idx="2"/>
              <a:endCxn id="166" idx="1"/>
            </p:cNvCxnSpPr>
            <p:nvPr/>
          </p:nvCxnSpPr>
          <p:spPr>
            <a:xfrm rot="16200000" flipH="1">
              <a:off x="3312133" y="2277381"/>
              <a:ext cx="251545" cy="97189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82" name="TextBox 60"/>
            <p:cNvSpPr txBox="1">
              <a:spLocks noChangeArrowheads="1"/>
            </p:cNvSpPr>
            <p:nvPr/>
          </p:nvSpPr>
          <p:spPr bwMode="auto">
            <a:xfrm>
              <a:off x="2969606" y="2657321"/>
              <a:ext cx="8595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en-US" sz="1000" dirty="0">
                  <a:latin typeface="Calibri" panose="020F0502020204030204" pitchFamily="34" charset="0"/>
                </a:rPr>
                <a:t>CLK </a:t>
              </a:r>
              <a:r>
                <a:rPr lang="fr-FR" altLang="en-US" sz="1000" dirty="0" smtClean="0">
                  <a:latin typeface="Calibri" panose="020F0502020204030204" pitchFamily="34" charset="0"/>
                </a:rPr>
                <a:t>0.022 Hz</a:t>
              </a:r>
              <a:endParaRPr lang="fr-FR" altLang="en-US" sz="1000" dirty="0">
                <a:latin typeface="Calibri" panose="020F0502020204030204" pitchFamily="34" charset="0"/>
              </a:endParaRPr>
            </a:p>
          </p:txBody>
        </p:sp>
        <p:cxnSp>
          <p:nvCxnSpPr>
            <p:cNvPr id="13" name="Elbow Connector 12"/>
            <p:cNvCxnSpPr>
              <a:stCxn id="130" idx="3"/>
            </p:cNvCxnSpPr>
            <p:nvPr/>
          </p:nvCxnSpPr>
          <p:spPr>
            <a:xfrm>
              <a:off x="1352228" y="1845047"/>
              <a:ext cx="2571625" cy="1151904"/>
            </a:xfrm>
            <a:prstGeom prst="bentConnector3">
              <a:avLst>
                <a:gd name="adj1" fmla="val 10919"/>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Box 60"/>
            <p:cNvSpPr txBox="1">
              <a:spLocks noChangeArrowheads="1"/>
            </p:cNvSpPr>
            <p:nvPr/>
          </p:nvSpPr>
          <p:spPr bwMode="auto">
            <a:xfrm>
              <a:off x="1853804" y="2714859"/>
              <a:ext cx="6000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en-US" sz="1000" dirty="0">
                  <a:latin typeface="Calibri" panose="020F0502020204030204" pitchFamily="34" charset="0"/>
                </a:rPr>
                <a:t>CLK 5Hz</a:t>
              </a:r>
            </a:p>
          </p:txBody>
        </p:sp>
      </p:grpSp>
    </p:spTree>
    <p:extLst>
      <p:ext uri="{BB962C8B-B14F-4D97-AF65-F5344CB8AC3E}">
        <p14:creationId xmlns:p14="http://schemas.microsoft.com/office/powerpoint/2010/main" val="3690641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3</a:t>
            </a:fld>
            <a:endParaRPr lang="fr-FR" dirty="0"/>
          </a:p>
        </p:txBody>
      </p:sp>
      <p:sp>
        <p:nvSpPr>
          <p:cNvPr id="5" name="Footer Placeholder 4"/>
          <p:cNvSpPr>
            <a:spLocks noGrp="1"/>
          </p:cNvSpPr>
          <p:nvPr>
            <p:ph type="ftr" sz="quarter" idx="12"/>
          </p:nvPr>
        </p:nvSpPr>
        <p:spPr/>
        <p:txBody>
          <a:bodyPr/>
          <a:lstStyle/>
          <a:p>
            <a:r>
              <a:rPr lang="en-GB" smtClean="0"/>
              <a:t>XAS under  LASER shock compression l Preparation meeting - ESRF – 19/01/2016</a:t>
            </a:r>
            <a:endParaRPr lang="fr-FR" dirty="0"/>
          </a:p>
        </p:txBody>
      </p:sp>
      <p:sp>
        <p:nvSpPr>
          <p:cNvPr id="6" name="TextBox 5"/>
          <p:cNvSpPr txBox="1"/>
          <p:nvPr/>
        </p:nvSpPr>
        <p:spPr>
          <a:xfrm>
            <a:off x="209590" y="692696"/>
            <a:ext cx="8682890" cy="6186309"/>
          </a:xfrm>
          <a:prstGeom prst="rect">
            <a:avLst/>
          </a:prstGeom>
          <a:noFill/>
        </p:spPr>
        <p:txBody>
          <a:bodyPr wrap="none" rtlCol="0">
            <a:spAutoFit/>
          </a:bodyPr>
          <a:lstStyle/>
          <a:p>
            <a:r>
              <a:rPr lang="en-GB" dirty="0" smtClean="0"/>
              <a:t>09H30	1- Welcome and agenda (Sakura, 5)</a:t>
            </a:r>
          </a:p>
          <a:p>
            <a:r>
              <a:rPr lang="en-GB" dirty="0" smtClean="0"/>
              <a:t>	2- General introduction, schedule and acquisition mode (Olivier, 15+10)</a:t>
            </a:r>
          </a:p>
          <a:p>
            <a:r>
              <a:rPr lang="en-GB" dirty="0" smtClean="0"/>
              <a:t>	3- Report on tests at different energies (</a:t>
            </a:r>
            <a:r>
              <a:rPr lang="en-GB" dirty="0" err="1" smtClean="0"/>
              <a:t>Florent</a:t>
            </a:r>
            <a:r>
              <a:rPr lang="en-GB" dirty="0" smtClean="0"/>
              <a:t>, 15+15)</a:t>
            </a:r>
          </a:p>
          <a:p>
            <a:r>
              <a:rPr lang="en-GB" dirty="0" smtClean="0"/>
              <a:t>	4- GCLT status (Arnaud, 15+15)</a:t>
            </a:r>
          </a:p>
          <a:p>
            <a:endParaRPr lang="en-GB" dirty="0"/>
          </a:p>
          <a:p>
            <a:r>
              <a:rPr lang="en-GB" dirty="0" smtClean="0"/>
              <a:t>11H00	Coffee break</a:t>
            </a:r>
          </a:p>
          <a:p>
            <a:endParaRPr lang="en-GB" dirty="0"/>
          </a:p>
          <a:p>
            <a:r>
              <a:rPr lang="en-GB" dirty="0" smtClean="0"/>
              <a:t>11H15	5- Diagnostics status and VISAR (Arnaud, 15+15)</a:t>
            </a:r>
          </a:p>
          <a:p>
            <a:r>
              <a:rPr lang="en-GB" dirty="0" smtClean="0"/>
              <a:t>	6- Experiment design (Olivier, </a:t>
            </a:r>
            <a:r>
              <a:rPr lang="en-GB" dirty="0" err="1" smtClean="0"/>
              <a:t>Florent</a:t>
            </a:r>
            <a:r>
              <a:rPr lang="en-GB" dirty="0" smtClean="0"/>
              <a:t>, Sebastien, 60)</a:t>
            </a:r>
          </a:p>
          <a:p>
            <a:endParaRPr lang="en-GB" dirty="0"/>
          </a:p>
          <a:p>
            <a:r>
              <a:rPr lang="en-GB" dirty="0" smtClean="0"/>
              <a:t>12H45	Lunch</a:t>
            </a:r>
          </a:p>
          <a:p>
            <a:endParaRPr lang="en-GB" dirty="0"/>
          </a:p>
          <a:p>
            <a:r>
              <a:rPr lang="en-GB" dirty="0" smtClean="0"/>
              <a:t>14H00	7- Sample/target design and status</a:t>
            </a:r>
          </a:p>
          <a:p>
            <a:r>
              <a:rPr lang="en-GB" dirty="0"/>
              <a:t>	</a:t>
            </a:r>
            <a:r>
              <a:rPr lang="en-GB" dirty="0" smtClean="0"/>
              <a:t>	- </a:t>
            </a:r>
            <a:r>
              <a:rPr lang="en-GB" dirty="0" err="1" smtClean="0"/>
              <a:t>Raffaella</a:t>
            </a:r>
            <a:r>
              <a:rPr lang="en-GB" dirty="0" smtClean="0"/>
              <a:t> : guidelines for target preparation and </a:t>
            </a:r>
            <a:r>
              <a:rPr lang="en-GB" dirty="0" err="1" smtClean="0"/>
              <a:t>FeNi</a:t>
            </a:r>
            <a:r>
              <a:rPr lang="en-GB" dirty="0" smtClean="0"/>
              <a:t> status (20)</a:t>
            </a:r>
          </a:p>
          <a:p>
            <a:r>
              <a:rPr lang="en-GB" dirty="0"/>
              <a:t>	</a:t>
            </a:r>
            <a:r>
              <a:rPr lang="en-GB" dirty="0" smtClean="0"/>
              <a:t>	- </a:t>
            </a:r>
            <a:r>
              <a:rPr lang="en-GB" dirty="0" err="1" smtClean="0"/>
              <a:t>Florent</a:t>
            </a:r>
            <a:r>
              <a:rPr lang="en-GB" dirty="0" smtClean="0"/>
              <a:t>, Laurent, Fe and Ta proposal (10)</a:t>
            </a:r>
          </a:p>
          <a:p>
            <a:r>
              <a:rPr lang="en-GB" dirty="0"/>
              <a:t>	</a:t>
            </a:r>
            <a:r>
              <a:rPr lang="en-GB" dirty="0" smtClean="0"/>
              <a:t>	- </a:t>
            </a:r>
            <a:r>
              <a:rPr lang="en-GB" dirty="0" err="1" smtClean="0"/>
              <a:t>Tommaso</a:t>
            </a:r>
            <a:r>
              <a:rPr lang="en-GB" dirty="0" smtClean="0"/>
              <a:t>, </a:t>
            </a:r>
            <a:r>
              <a:rPr lang="en-GB" dirty="0" err="1" smtClean="0"/>
              <a:t>Ge</a:t>
            </a:r>
            <a:r>
              <a:rPr lang="en-GB" dirty="0" smtClean="0"/>
              <a:t> proposal (10)</a:t>
            </a:r>
          </a:p>
          <a:p>
            <a:r>
              <a:rPr lang="en-GB" dirty="0"/>
              <a:t>	</a:t>
            </a:r>
            <a:r>
              <a:rPr lang="en-GB" dirty="0" smtClean="0"/>
              <a:t>	- Richard, Mo proposal (10)</a:t>
            </a:r>
          </a:p>
          <a:p>
            <a:r>
              <a:rPr lang="en-GB" dirty="0"/>
              <a:t>	</a:t>
            </a:r>
            <a:r>
              <a:rPr lang="en-GB" dirty="0" smtClean="0"/>
              <a:t>	- Guillaume, </a:t>
            </a:r>
            <a:r>
              <a:rPr lang="en-GB" dirty="0" err="1" smtClean="0"/>
              <a:t>FeO</a:t>
            </a:r>
            <a:r>
              <a:rPr lang="en-GB" dirty="0" smtClean="0"/>
              <a:t> proposal (10)</a:t>
            </a:r>
          </a:p>
          <a:p>
            <a:r>
              <a:rPr lang="en-GB" dirty="0" smtClean="0"/>
              <a:t>	8- Discussion, Resume, Schedule and to do list (Sakura, 60)</a:t>
            </a:r>
          </a:p>
          <a:p>
            <a:endParaRPr lang="en-GB" dirty="0"/>
          </a:p>
          <a:p>
            <a:r>
              <a:rPr lang="en-GB" dirty="0" smtClean="0"/>
              <a:t>16H00	End of the meeting</a:t>
            </a:r>
          </a:p>
          <a:p>
            <a:r>
              <a:rPr lang="en-GB" dirty="0"/>
              <a:t>	</a:t>
            </a:r>
          </a:p>
        </p:txBody>
      </p:sp>
    </p:spTree>
    <p:extLst>
      <p:ext uri="{BB962C8B-B14F-4D97-AF65-F5344CB8AC3E}">
        <p14:creationId xmlns:p14="http://schemas.microsoft.com/office/powerpoint/2010/main" val="26385919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Synchronization laser : any update ? </a:t>
            </a:r>
            <a:r>
              <a:rPr lang="en-GB" smtClean="0"/>
              <a:t>Any needs ?</a:t>
            </a:r>
            <a:endParaRPr lang="en-GB"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30</a:t>
            </a:fld>
            <a:endParaRPr lang="fr-FR" dirty="0"/>
          </a:p>
        </p:txBody>
      </p:sp>
      <p:sp>
        <p:nvSpPr>
          <p:cNvPr id="5" name="Footer Placeholder 4"/>
          <p:cNvSpPr>
            <a:spLocks noGrp="1"/>
          </p:cNvSpPr>
          <p:nvPr>
            <p:ph type="ftr" sz="quarter" idx="12"/>
          </p:nvPr>
        </p:nvSpPr>
        <p:spPr/>
        <p:txBody>
          <a:bodyPr/>
          <a:lstStyle/>
          <a:p>
            <a:r>
              <a:rPr lang="en-GB" smtClean="0"/>
              <a:t>XAS under  LASER shock compression l Preparation meeting - ESRF – 19/01/2016</a:t>
            </a:r>
            <a:endParaRPr lang="fr-FR" dirty="0"/>
          </a:p>
        </p:txBody>
      </p:sp>
      <p:pic>
        <p:nvPicPr>
          <p:cNvPr id="83" name="Picture 82"/>
          <p:cNvPicPr>
            <a:picLocks noChangeAspect="1"/>
          </p:cNvPicPr>
          <p:nvPr/>
        </p:nvPicPr>
        <p:blipFill>
          <a:blip r:embed="rId3"/>
          <a:stretch>
            <a:fillRect/>
          </a:stretch>
        </p:blipFill>
        <p:spPr>
          <a:xfrm>
            <a:off x="528459" y="1052736"/>
            <a:ext cx="8220005" cy="4890806"/>
          </a:xfrm>
          <a:prstGeom prst="rect">
            <a:avLst/>
          </a:prstGeom>
        </p:spPr>
      </p:pic>
    </p:spTree>
    <p:extLst>
      <p:ext uri="{BB962C8B-B14F-4D97-AF65-F5344CB8AC3E}">
        <p14:creationId xmlns:p14="http://schemas.microsoft.com/office/powerpoint/2010/main" val="40460979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Synchronization laser and X-ray beam</a:t>
            </a:r>
            <a:endParaRPr lang="en-GB" dirty="0"/>
          </a:p>
        </p:txBody>
      </p:sp>
      <p:sp>
        <p:nvSpPr>
          <p:cNvPr id="5" name="Footer Placeholder 4"/>
          <p:cNvSpPr>
            <a:spLocks noGrp="1"/>
          </p:cNvSpPr>
          <p:nvPr>
            <p:ph type="ftr" sz="quarter" idx="12"/>
          </p:nvPr>
        </p:nvSpPr>
        <p:spPr/>
        <p:txBody>
          <a:bodyPr/>
          <a:lstStyle/>
          <a:p>
            <a:r>
              <a:rPr lang="en-GB" smtClean="0"/>
              <a:t>XAS under  LASER shock compression l Preparation meeting - ESRF – 19/01/2016</a:t>
            </a:r>
            <a:endParaRPr lang="fr-FR" dirty="0"/>
          </a:p>
        </p:txBody>
      </p:sp>
      <p:grpSp>
        <p:nvGrpSpPr>
          <p:cNvPr id="3" name="Group 2"/>
          <p:cNvGrpSpPr/>
          <p:nvPr/>
        </p:nvGrpSpPr>
        <p:grpSpPr>
          <a:xfrm>
            <a:off x="1331640" y="1124744"/>
            <a:ext cx="3276600" cy="4824412"/>
            <a:chOff x="5867400" y="1700932"/>
            <a:chExt cx="3276600" cy="4824412"/>
          </a:xfrm>
        </p:grpSpPr>
        <p:sp>
          <p:nvSpPr>
            <p:cNvPr id="93" name="Flowchart: Process 92"/>
            <p:cNvSpPr/>
            <p:nvPr/>
          </p:nvSpPr>
          <p:spPr>
            <a:xfrm>
              <a:off x="6804025" y="1700932"/>
              <a:ext cx="1368425" cy="151288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600" dirty="0"/>
                <a:t>GCLT</a:t>
              </a:r>
              <a:endParaRPr lang="en-GB" sz="1600" dirty="0"/>
            </a:p>
          </p:txBody>
        </p:sp>
        <p:sp>
          <p:nvSpPr>
            <p:cNvPr id="100" name="Flowchart: Process 99"/>
            <p:cNvSpPr/>
            <p:nvPr/>
          </p:nvSpPr>
          <p:spPr>
            <a:xfrm>
              <a:off x="6948488" y="5014044"/>
              <a:ext cx="1368425" cy="1511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600" dirty="0"/>
                <a:t>XH DETECTOR</a:t>
              </a:r>
              <a:endParaRPr lang="en-GB" sz="1600" dirty="0"/>
            </a:p>
          </p:txBody>
        </p:sp>
        <p:sp>
          <p:nvSpPr>
            <p:cNvPr id="107" name="TextBox 81"/>
            <p:cNvSpPr txBox="1">
              <a:spLocks noChangeArrowheads="1"/>
            </p:cNvSpPr>
            <p:nvPr/>
          </p:nvSpPr>
          <p:spPr bwMode="auto">
            <a:xfrm>
              <a:off x="7235825" y="4725119"/>
              <a:ext cx="701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en-US" sz="1000">
                  <a:latin typeface="Calibri" panose="020F0502020204030204" pitchFamily="34" charset="0"/>
                </a:rPr>
                <a:t>« START »</a:t>
              </a:r>
              <a:endParaRPr lang="en-GB" altLang="en-US" sz="1000">
                <a:latin typeface="Calibri" panose="020F0502020204030204" pitchFamily="34" charset="0"/>
              </a:endParaRPr>
            </a:p>
          </p:txBody>
        </p:sp>
        <p:sp>
          <p:nvSpPr>
            <p:cNvPr id="112" name="Rounded Rectangle 111"/>
            <p:cNvSpPr/>
            <p:nvPr/>
          </p:nvSpPr>
          <p:spPr>
            <a:xfrm>
              <a:off x="7235825" y="3861519"/>
              <a:ext cx="790575" cy="36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000" dirty="0"/>
                <a:t>APD</a:t>
              </a:r>
            </a:p>
          </p:txBody>
        </p:sp>
        <p:cxnSp>
          <p:nvCxnSpPr>
            <p:cNvPr id="113" name="Straight Arrow Connector 112"/>
            <p:cNvCxnSpPr/>
            <p:nvPr/>
          </p:nvCxnSpPr>
          <p:spPr>
            <a:xfrm>
              <a:off x="7596188" y="3501157"/>
              <a:ext cx="0" cy="288925"/>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6659563" y="4005982"/>
              <a:ext cx="433387" cy="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15" name="TextBox 36"/>
            <p:cNvSpPr txBox="1">
              <a:spLocks noChangeArrowheads="1"/>
            </p:cNvSpPr>
            <p:nvPr/>
          </p:nvSpPr>
          <p:spPr bwMode="auto">
            <a:xfrm>
              <a:off x="7272338" y="3140794"/>
              <a:ext cx="684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laser</a:t>
              </a:r>
              <a:endParaRPr lang="en-GB" altLang="en-US"/>
            </a:p>
          </p:txBody>
        </p:sp>
        <p:sp>
          <p:nvSpPr>
            <p:cNvPr id="116" name="TextBox 37"/>
            <p:cNvSpPr txBox="1">
              <a:spLocks noChangeArrowheads="1"/>
            </p:cNvSpPr>
            <p:nvPr/>
          </p:nvSpPr>
          <p:spPr bwMode="auto">
            <a:xfrm>
              <a:off x="5867400" y="3790082"/>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X-ray</a:t>
              </a:r>
              <a:endParaRPr lang="en-GB" altLang="en-US"/>
            </a:p>
          </p:txBody>
        </p:sp>
        <p:sp>
          <p:nvSpPr>
            <p:cNvPr id="117" name="Rounded Rectangle 116"/>
            <p:cNvSpPr/>
            <p:nvPr/>
          </p:nvSpPr>
          <p:spPr>
            <a:xfrm>
              <a:off x="8174038" y="4437782"/>
              <a:ext cx="790575" cy="360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000" dirty="0" err="1"/>
                <a:t>Oscillo</a:t>
              </a:r>
              <a:endParaRPr lang="fr-FR" sz="1000" dirty="0"/>
            </a:p>
          </p:txBody>
        </p:sp>
        <p:cxnSp>
          <p:nvCxnSpPr>
            <p:cNvPr id="118" name="Elbow Connector 117"/>
            <p:cNvCxnSpPr>
              <a:stCxn id="112" idx="2"/>
              <a:endCxn id="117" idx="1"/>
            </p:cNvCxnSpPr>
            <p:nvPr/>
          </p:nvCxnSpPr>
          <p:spPr>
            <a:xfrm rot="16200000" flipH="1">
              <a:off x="7704932" y="4148063"/>
              <a:ext cx="395287" cy="54292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9" name="Elbow Connector 118"/>
            <p:cNvCxnSpPr>
              <a:stCxn id="100" idx="3"/>
              <a:endCxn id="117" idx="2"/>
            </p:cNvCxnSpPr>
            <p:nvPr/>
          </p:nvCxnSpPr>
          <p:spPr>
            <a:xfrm flipV="1">
              <a:off x="8316913" y="4798144"/>
              <a:ext cx="252412" cy="97155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20" name="TextBox 50"/>
            <p:cNvSpPr txBox="1">
              <a:spLocks noChangeArrowheads="1"/>
            </p:cNvSpPr>
            <p:nvPr/>
          </p:nvSpPr>
          <p:spPr bwMode="auto">
            <a:xfrm>
              <a:off x="8316913" y="5590307"/>
              <a:ext cx="8270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a:t>Synchro integration out</a:t>
              </a:r>
              <a:endParaRPr lang="en-GB" altLang="en-US" sz="1000"/>
            </a:p>
          </p:txBody>
        </p:sp>
      </p:grpSp>
      <p:sp>
        <p:nvSpPr>
          <p:cNvPr id="6" name="TextBox 5"/>
          <p:cNvSpPr txBox="1"/>
          <p:nvPr/>
        </p:nvSpPr>
        <p:spPr>
          <a:xfrm>
            <a:off x="4384499" y="2591422"/>
            <a:ext cx="4579502" cy="923330"/>
          </a:xfrm>
          <a:prstGeom prst="rect">
            <a:avLst/>
          </a:prstGeom>
          <a:noFill/>
        </p:spPr>
        <p:txBody>
          <a:bodyPr wrap="square" rtlCol="0">
            <a:spAutoFit/>
          </a:bodyPr>
          <a:lstStyle/>
          <a:p>
            <a:r>
              <a:rPr lang="en-GB" dirty="0" smtClean="0"/>
              <a:t>To be discussed : is there a way to improve the diagnostics for the alignment between LASER beam and X-ray beam ?</a:t>
            </a:r>
            <a:endParaRPr lang="en-GB"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31</a:t>
            </a:fld>
            <a:endParaRPr lang="fr-FR" dirty="0"/>
          </a:p>
        </p:txBody>
      </p:sp>
    </p:spTree>
    <p:extLst>
      <p:ext uri="{BB962C8B-B14F-4D97-AF65-F5344CB8AC3E}">
        <p14:creationId xmlns:p14="http://schemas.microsoft.com/office/powerpoint/2010/main" val="2481581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software</a:t>
            </a:r>
            <a:endParaRPr lang="en-GB"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32</a:t>
            </a:fld>
            <a:endParaRPr lang="fr-FR" dirty="0"/>
          </a:p>
        </p:txBody>
      </p:sp>
      <p:sp>
        <p:nvSpPr>
          <p:cNvPr id="5" name="Footer Placeholder 4"/>
          <p:cNvSpPr>
            <a:spLocks noGrp="1"/>
          </p:cNvSpPr>
          <p:nvPr>
            <p:ph type="ftr" sz="quarter" idx="12"/>
          </p:nvPr>
        </p:nvSpPr>
        <p:spPr/>
        <p:txBody>
          <a:bodyPr/>
          <a:lstStyle/>
          <a:p>
            <a:r>
              <a:rPr lang="en-GB" smtClean="0"/>
              <a:t>XAS under  LASER shock compression l Preparation meeting - ESRF – 19/01/2016</a:t>
            </a:r>
            <a:endParaRPr lang="fr-FR" dirty="0"/>
          </a:p>
        </p:txBody>
      </p:sp>
      <p:sp>
        <p:nvSpPr>
          <p:cNvPr id="3" name="TextBox 2"/>
          <p:cNvSpPr txBox="1"/>
          <p:nvPr/>
        </p:nvSpPr>
        <p:spPr>
          <a:xfrm>
            <a:off x="179512" y="671691"/>
            <a:ext cx="8969122" cy="6186309"/>
          </a:xfrm>
          <a:prstGeom prst="rect">
            <a:avLst/>
          </a:prstGeom>
          <a:noFill/>
        </p:spPr>
        <p:txBody>
          <a:bodyPr wrap="none" rtlCol="0">
            <a:spAutoFit/>
          </a:bodyPr>
          <a:lstStyle/>
          <a:p>
            <a:r>
              <a:rPr lang="en-GB" dirty="0" smtClean="0"/>
              <a:t>Acquisition sequence :</a:t>
            </a:r>
          </a:p>
          <a:p>
            <a:r>
              <a:rPr lang="en-GB" dirty="0"/>
              <a:t>	</a:t>
            </a:r>
            <a:r>
              <a:rPr lang="en-GB" dirty="0" smtClean="0"/>
              <a:t>1- Laser setup</a:t>
            </a:r>
          </a:p>
          <a:p>
            <a:r>
              <a:rPr lang="en-GB" dirty="0"/>
              <a:t>	</a:t>
            </a:r>
            <a:r>
              <a:rPr lang="en-GB" dirty="0" smtClean="0"/>
              <a:t>	Laser is ON, received always the 5 and 0.022 Hz</a:t>
            </a:r>
          </a:p>
          <a:p>
            <a:r>
              <a:rPr lang="en-GB" dirty="0"/>
              <a:t>	</a:t>
            </a:r>
            <a:r>
              <a:rPr lang="en-GB" dirty="0" smtClean="0"/>
              <a:t>	   signal from the OPIOM</a:t>
            </a:r>
          </a:p>
          <a:p>
            <a:r>
              <a:rPr lang="en-GB" dirty="0"/>
              <a:t>	</a:t>
            </a:r>
            <a:r>
              <a:rPr lang="en-GB" dirty="0" smtClean="0"/>
              <a:t>	Check LASER profile and energy</a:t>
            </a:r>
          </a:p>
          <a:p>
            <a:r>
              <a:rPr lang="en-GB" dirty="0"/>
              <a:t>	</a:t>
            </a:r>
            <a:r>
              <a:rPr lang="en-GB" dirty="0" smtClean="0"/>
              <a:t>	Absorber into the path to the sample</a:t>
            </a:r>
          </a:p>
          <a:p>
            <a:r>
              <a:rPr lang="en-GB" dirty="0"/>
              <a:t>	</a:t>
            </a:r>
            <a:r>
              <a:rPr lang="en-GB" dirty="0" smtClean="0"/>
              <a:t>2- Start of the acquisition sequence</a:t>
            </a:r>
          </a:p>
          <a:p>
            <a:r>
              <a:rPr lang="en-GB" dirty="0"/>
              <a:t>	</a:t>
            </a:r>
            <a:r>
              <a:rPr lang="en-GB" dirty="0" smtClean="0"/>
              <a:t>	The absorber is removed, when LASER is ready (manual procedure)</a:t>
            </a:r>
          </a:p>
          <a:p>
            <a:r>
              <a:rPr lang="en-GB" dirty="0"/>
              <a:t>	</a:t>
            </a:r>
            <a:r>
              <a:rPr lang="en-GB" dirty="0" smtClean="0"/>
              <a:t>	The acquisition XH detector is armed</a:t>
            </a:r>
          </a:p>
          <a:p>
            <a:r>
              <a:rPr lang="en-GB" dirty="0"/>
              <a:t>	</a:t>
            </a:r>
            <a:r>
              <a:rPr lang="en-GB" dirty="0" smtClean="0"/>
              <a:t>		single trig, </a:t>
            </a:r>
            <a:r>
              <a:rPr lang="en-GB" dirty="0" err="1" smtClean="0"/>
              <a:t>multiframe</a:t>
            </a:r>
            <a:endParaRPr lang="en-GB" dirty="0" smtClean="0"/>
          </a:p>
          <a:p>
            <a:r>
              <a:rPr lang="en-GB" dirty="0"/>
              <a:t>	</a:t>
            </a:r>
            <a:r>
              <a:rPr lang="en-GB" dirty="0" smtClean="0"/>
              <a:t>3- Acquisition sequence</a:t>
            </a:r>
          </a:p>
          <a:p>
            <a:r>
              <a:rPr lang="en-GB" dirty="0"/>
              <a:t>	</a:t>
            </a:r>
            <a:r>
              <a:rPr lang="en-GB" dirty="0" smtClean="0"/>
              <a:t>	At the next 0.022 Hz trig, OPIOM send also a trig to the</a:t>
            </a:r>
          </a:p>
          <a:p>
            <a:r>
              <a:rPr lang="en-GB" dirty="0"/>
              <a:t>	</a:t>
            </a:r>
            <a:r>
              <a:rPr lang="en-GB" dirty="0" smtClean="0"/>
              <a:t>	  camera</a:t>
            </a:r>
          </a:p>
          <a:p>
            <a:r>
              <a:rPr lang="en-GB" dirty="0"/>
              <a:t>	</a:t>
            </a:r>
            <a:r>
              <a:rPr lang="en-GB" dirty="0" smtClean="0"/>
              <a:t>	A series of 64 acquisition (every 5.6 </a:t>
            </a:r>
            <a:r>
              <a:rPr lang="en-GB" dirty="0" err="1" smtClean="0">
                <a:latin typeface="Symbol" panose="05050102010706020507" pitchFamily="18" charset="2"/>
              </a:rPr>
              <a:t>m</a:t>
            </a:r>
            <a:r>
              <a:rPr lang="en-GB" dirty="0" err="1" smtClean="0"/>
              <a:t>s</a:t>
            </a:r>
            <a:r>
              <a:rPr lang="en-GB" dirty="0" smtClean="0"/>
              <a:t>) is performed</a:t>
            </a:r>
          </a:p>
          <a:p>
            <a:r>
              <a:rPr lang="en-GB" dirty="0"/>
              <a:t>	</a:t>
            </a:r>
            <a:r>
              <a:rPr lang="en-GB" dirty="0" smtClean="0"/>
              <a:t>	Compressed data at, acquisition 20 (for example)</a:t>
            </a:r>
          </a:p>
          <a:p>
            <a:r>
              <a:rPr lang="en-GB" dirty="0"/>
              <a:t>	</a:t>
            </a:r>
            <a:r>
              <a:rPr lang="en-GB" dirty="0" smtClean="0"/>
              <a:t>	Data before </a:t>
            </a:r>
            <a:r>
              <a:rPr lang="en-GB" dirty="0" err="1" smtClean="0"/>
              <a:t>acq</a:t>
            </a:r>
            <a:r>
              <a:rPr lang="en-GB" dirty="0" smtClean="0"/>
              <a:t> 20 as reference cold data</a:t>
            </a:r>
          </a:p>
          <a:p>
            <a:r>
              <a:rPr lang="en-GB" dirty="0"/>
              <a:t>	</a:t>
            </a:r>
            <a:r>
              <a:rPr lang="en-GB" dirty="0" smtClean="0"/>
              <a:t>	Data after </a:t>
            </a:r>
            <a:r>
              <a:rPr lang="en-GB" dirty="0" err="1" smtClean="0"/>
              <a:t>acq</a:t>
            </a:r>
            <a:r>
              <a:rPr lang="en-GB" dirty="0" smtClean="0"/>
              <a:t> 20 as “no sample check”</a:t>
            </a:r>
          </a:p>
          <a:p>
            <a:r>
              <a:rPr lang="en-GB" dirty="0"/>
              <a:t>	</a:t>
            </a:r>
            <a:r>
              <a:rPr lang="en-GB" dirty="0" smtClean="0"/>
              <a:t>4- End of the acquisition sequence</a:t>
            </a:r>
          </a:p>
          <a:p>
            <a:r>
              <a:rPr lang="en-GB" dirty="0"/>
              <a:t>	</a:t>
            </a:r>
            <a:r>
              <a:rPr lang="en-GB" dirty="0" smtClean="0"/>
              <a:t>	I0 is measured at the same position (no sample anymore)</a:t>
            </a:r>
          </a:p>
          <a:p>
            <a:r>
              <a:rPr lang="en-GB" dirty="0"/>
              <a:t>	</a:t>
            </a:r>
            <a:r>
              <a:rPr lang="en-GB" dirty="0" smtClean="0"/>
              <a:t>	  soft start, </a:t>
            </a:r>
            <a:r>
              <a:rPr lang="en-GB" dirty="0" err="1" smtClean="0"/>
              <a:t>multiframe</a:t>
            </a:r>
            <a:endParaRPr lang="en-GB" dirty="0" smtClean="0"/>
          </a:p>
          <a:p>
            <a:r>
              <a:rPr lang="en-GB" dirty="0"/>
              <a:t>	</a:t>
            </a:r>
            <a:r>
              <a:rPr lang="en-GB" dirty="0" smtClean="0"/>
              <a:t>	Background measurement, signal calculation, data saved</a:t>
            </a:r>
          </a:p>
          <a:p>
            <a:r>
              <a:rPr lang="en-GB" dirty="0"/>
              <a:t>	</a:t>
            </a:r>
            <a:r>
              <a:rPr lang="en-GB" dirty="0" smtClean="0"/>
              <a:t>	</a:t>
            </a:r>
            <a:endParaRPr lang="en-GB" dirty="0"/>
          </a:p>
        </p:txBody>
      </p:sp>
    </p:spTree>
    <p:extLst>
      <p:ext uri="{BB962C8B-B14F-4D97-AF65-F5344CB8AC3E}">
        <p14:creationId xmlns:p14="http://schemas.microsoft.com/office/powerpoint/2010/main" val="1191466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software</a:t>
            </a:r>
            <a:endParaRPr lang="en-GB"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33</a:t>
            </a:fld>
            <a:endParaRPr lang="fr-FR" dirty="0"/>
          </a:p>
        </p:txBody>
      </p:sp>
      <p:sp>
        <p:nvSpPr>
          <p:cNvPr id="5" name="Footer Placeholder 4"/>
          <p:cNvSpPr>
            <a:spLocks noGrp="1"/>
          </p:cNvSpPr>
          <p:nvPr>
            <p:ph type="ftr" sz="quarter" idx="12"/>
          </p:nvPr>
        </p:nvSpPr>
        <p:spPr/>
        <p:txBody>
          <a:bodyPr/>
          <a:lstStyle/>
          <a:p>
            <a:r>
              <a:rPr lang="en-GB" smtClean="0"/>
              <a:t>XAS under  LASER shock compression l Preparation meeting - ESRF – 19/01/2016</a:t>
            </a:r>
            <a:endParaRPr lang="fr-FR" dirty="0"/>
          </a:p>
        </p:txBody>
      </p:sp>
      <p:sp>
        <p:nvSpPr>
          <p:cNvPr id="6" name="TextBox 5"/>
          <p:cNvSpPr txBox="1"/>
          <p:nvPr/>
        </p:nvSpPr>
        <p:spPr>
          <a:xfrm>
            <a:off x="1259632" y="1268760"/>
            <a:ext cx="5801588" cy="2031325"/>
          </a:xfrm>
          <a:prstGeom prst="rect">
            <a:avLst/>
          </a:prstGeom>
          <a:noFill/>
        </p:spPr>
        <p:txBody>
          <a:bodyPr wrap="none" rtlCol="0">
            <a:spAutoFit/>
          </a:bodyPr>
          <a:lstStyle/>
          <a:p>
            <a:r>
              <a:rPr lang="en-GB" dirty="0" smtClean="0"/>
              <a:t>Data saved :</a:t>
            </a:r>
          </a:p>
          <a:p>
            <a:r>
              <a:rPr lang="en-GB" dirty="0"/>
              <a:t>	</a:t>
            </a:r>
            <a:r>
              <a:rPr lang="en-GB" dirty="0" smtClean="0"/>
              <a:t>- header file</a:t>
            </a:r>
          </a:p>
          <a:p>
            <a:r>
              <a:rPr lang="en-GB" dirty="0"/>
              <a:t>	</a:t>
            </a:r>
            <a:r>
              <a:rPr lang="en-GB" dirty="0" smtClean="0"/>
              <a:t>- raw data</a:t>
            </a:r>
          </a:p>
          <a:p>
            <a:r>
              <a:rPr lang="en-GB" dirty="0"/>
              <a:t>	</a:t>
            </a:r>
            <a:r>
              <a:rPr lang="en-GB" dirty="0" smtClean="0"/>
              <a:t>	I0 (E, I0) </a:t>
            </a:r>
            <a:r>
              <a:rPr lang="en-GB" dirty="0"/>
              <a:t>raw, </a:t>
            </a:r>
            <a:r>
              <a:rPr lang="en-GB" dirty="0" smtClean="0"/>
              <a:t>I1 </a:t>
            </a:r>
            <a:r>
              <a:rPr lang="en-GB" dirty="0"/>
              <a:t>(E, </a:t>
            </a:r>
            <a:r>
              <a:rPr lang="en-GB" dirty="0" smtClean="0"/>
              <a:t>64 x I1) raw</a:t>
            </a:r>
            <a:endParaRPr lang="en-GB" dirty="0" smtClean="0"/>
          </a:p>
          <a:p>
            <a:r>
              <a:rPr lang="en-GB" dirty="0"/>
              <a:t>	</a:t>
            </a:r>
            <a:r>
              <a:rPr lang="en-GB" dirty="0" smtClean="0"/>
              <a:t>	I0_bk </a:t>
            </a:r>
            <a:r>
              <a:rPr lang="en-GB" dirty="0"/>
              <a:t>(E, </a:t>
            </a:r>
            <a:r>
              <a:rPr lang="en-GB" dirty="0" smtClean="0"/>
              <a:t>I0_bk) and I1_bk </a:t>
            </a:r>
            <a:r>
              <a:rPr lang="en-GB" dirty="0"/>
              <a:t>(E, </a:t>
            </a:r>
            <a:r>
              <a:rPr lang="en-GB" dirty="0" smtClean="0"/>
              <a:t>I1_bk)</a:t>
            </a:r>
          </a:p>
          <a:p>
            <a:r>
              <a:rPr lang="en-GB" dirty="0"/>
              <a:t>	</a:t>
            </a:r>
            <a:r>
              <a:rPr lang="en-GB" dirty="0" smtClean="0"/>
              <a:t>- </a:t>
            </a:r>
            <a:r>
              <a:rPr lang="en-GB" dirty="0" smtClean="0"/>
              <a:t>results</a:t>
            </a:r>
          </a:p>
          <a:p>
            <a:r>
              <a:rPr lang="en-GB" dirty="0"/>
              <a:t>	</a:t>
            </a:r>
            <a:r>
              <a:rPr lang="en-GB" dirty="0" smtClean="0"/>
              <a:t>	</a:t>
            </a:r>
            <a:r>
              <a:rPr lang="en-GB" dirty="0" smtClean="0"/>
              <a:t>(E</a:t>
            </a:r>
            <a:r>
              <a:rPr lang="en-GB" dirty="0" smtClean="0"/>
              <a:t>, </a:t>
            </a:r>
            <a:r>
              <a:rPr lang="en-GB" dirty="0" smtClean="0"/>
              <a:t>64 </a:t>
            </a:r>
            <a:r>
              <a:rPr lang="en-GB" dirty="0" smtClean="0"/>
              <a:t>abs spectra)</a:t>
            </a:r>
            <a:endParaRPr lang="en-GB" dirty="0"/>
          </a:p>
        </p:txBody>
      </p:sp>
      <p:sp>
        <p:nvSpPr>
          <p:cNvPr id="7" name="TextBox 6"/>
          <p:cNvSpPr txBox="1"/>
          <p:nvPr/>
        </p:nvSpPr>
        <p:spPr>
          <a:xfrm>
            <a:off x="972199" y="4083063"/>
            <a:ext cx="8035341" cy="923330"/>
          </a:xfrm>
          <a:prstGeom prst="rect">
            <a:avLst/>
          </a:prstGeom>
          <a:noFill/>
        </p:spPr>
        <p:txBody>
          <a:bodyPr wrap="none" rtlCol="0">
            <a:spAutoFit/>
          </a:bodyPr>
          <a:lstStyle/>
          <a:p>
            <a:r>
              <a:rPr lang="en-GB" dirty="0" smtClean="0"/>
              <a:t>Any additional </a:t>
            </a:r>
            <a:r>
              <a:rPr lang="en-GB" dirty="0" smtClean="0"/>
              <a:t>needs ?</a:t>
            </a:r>
            <a:endParaRPr lang="en-GB" dirty="0" smtClean="0"/>
          </a:p>
          <a:p>
            <a:pPr marL="285750" indent="-285750">
              <a:buFontTx/>
              <a:buChar char="-"/>
            </a:pPr>
            <a:r>
              <a:rPr lang="en-GB" dirty="0" smtClean="0"/>
              <a:t>Switch </a:t>
            </a:r>
            <a:r>
              <a:rPr lang="en-GB" dirty="0" smtClean="0"/>
              <a:t>“absorber open”, </a:t>
            </a:r>
            <a:r>
              <a:rPr lang="en-GB" dirty="0"/>
              <a:t>t</a:t>
            </a:r>
            <a:r>
              <a:rPr lang="en-GB" dirty="0" smtClean="0"/>
              <a:t>o start automatically the acquisition procedure ?</a:t>
            </a:r>
          </a:p>
          <a:p>
            <a:pPr marL="285750" indent="-285750">
              <a:buFontTx/>
              <a:buChar char="-"/>
            </a:pPr>
            <a:r>
              <a:rPr lang="en-GB" dirty="0" smtClean="0"/>
              <a:t>Soft start with dedicated question ?</a:t>
            </a:r>
            <a:endParaRPr lang="en-GB" dirty="0"/>
          </a:p>
        </p:txBody>
      </p:sp>
    </p:spTree>
    <p:extLst>
      <p:ext uri="{BB962C8B-B14F-4D97-AF65-F5344CB8AC3E}">
        <p14:creationId xmlns:p14="http://schemas.microsoft.com/office/powerpoint/2010/main" val="36514813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safety</a:t>
            </a:r>
            <a:endParaRPr lang="en-GB"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34</a:t>
            </a:fld>
            <a:endParaRPr lang="fr-FR" dirty="0"/>
          </a:p>
        </p:txBody>
      </p:sp>
      <p:sp>
        <p:nvSpPr>
          <p:cNvPr id="5" name="Footer Placeholder 4"/>
          <p:cNvSpPr>
            <a:spLocks noGrp="1"/>
          </p:cNvSpPr>
          <p:nvPr>
            <p:ph type="ftr" sz="quarter" idx="12"/>
          </p:nvPr>
        </p:nvSpPr>
        <p:spPr/>
        <p:txBody>
          <a:bodyPr/>
          <a:lstStyle/>
          <a:p>
            <a:r>
              <a:rPr lang="en-GB" smtClean="0"/>
              <a:t>XAS under  LASER shock compression l Preparation meeting - ESRF – 19/01/2016</a:t>
            </a:r>
            <a:endParaRPr lang="fr-FR" dirty="0"/>
          </a:p>
        </p:txBody>
      </p:sp>
      <p:sp>
        <p:nvSpPr>
          <p:cNvPr id="3" name="TextBox 2"/>
          <p:cNvSpPr txBox="1"/>
          <p:nvPr/>
        </p:nvSpPr>
        <p:spPr>
          <a:xfrm>
            <a:off x="1115617" y="1700808"/>
            <a:ext cx="7272808" cy="3139321"/>
          </a:xfrm>
          <a:prstGeom prst="rect">
            <a:avLst/>
          </a:prstGeom>
          <a:noFill/>
        </p:spPr>
        <p:txBody>
          <a:bodyPr wrap="square" rtlCol="0">
            <a:spAutoFit/>
          </a:bodyPr>
          <a:lstStyle/>
          <a:p>
            <a:r>
              <a:rPr lang="en-GB" dirty="0" smtClean="0"/>
              <a:t>ESRF Safety group agreed to apply same rules than in 05/2014</a:t>
            </a:r>
          </a:p>
          <a:p>
            <a:r>
              <a:rPr lang="en-GB" dirty="0"/>
              <a:t>	</a:t>
            </a:r>
            <a:r>
              <a:rPr lang="en-GB" dirty="0" smtClean="0"/>
              <a:t>Probably red experiment</a:t>
            </a:r>
          </a:p>
          <a:p>
            <a:r>
              <a:rPr lang="en-GB" dirty="0"/>
              <a:t>	</a:t>
            </a:r>
            <a:r>
              <a:rPr lang="en-GB" dirty="0" smtClean="0"/>
              <a:t>Single inhibit key to the LASER responsible</a:t>
            </a:r>
          </a:p>
          <a:p>
            <a:r>
              <a:rPr lang="en-GB" dirty="0"/>
              <a:t>	</a:t>
            </a:r>
            <a:r>
              <a:rPr lang="en-GB" dirty="0" smtClean="0"/>
              <a:t>When out, inhibit key back to the floor coordinator</a:t>
            </a:r>
          </a:p>
          <a:p>
            <a:endParaRPr lang="en-GB" dirty="0"/>
          </a:p>
          <a:p>
            <a:r>
              <a:rPr lang="en-GB" dirty="0" smtClean="0"/>
              <a:t>A priori, a single “safety risk analysis” will be required for all proposals</a:t>
            </a:r>
          </a:p>
          <a:p>
            <a:r>
              <a:rPr lang="en-GB" dirty="0"/>
              <a:t>	</a:t>
            </a:r>
            <a:r>
              <a:rPr lang="en-GB" dirty="0" err="1" smtClean="0"/>
              <a:t>Florent</a:t>
            </a:r>
            <a:r>
              <a:rPr lang="en-GB" dirty="0" smtClean="0"/>
              <a:t> (?)</a:t>
            </a:r>
          </a:p>
          <a:p>
            <a:endParaRPr lang="en-GB" dirty="0"/>
          </a:p>
          <a:p>
            <a:r>
              <a:rPr lang="en-GB" dirty="0" smtClean="0"/>
              <a:t>I will see with Safety group and User office how to deal with site entrance, guest house… but I will need the precise schedule of </a:t>
            </a:r>
            <a:r>
              <a:rPr lang="en-GB" dirty="0" smtClean="0"/>
              <a:t>everyone.</a:t>
            </a:r>
            <a:endParaRPr lang="en-GB" dirty="0"/>
          </a:p>
        </p:txBody>
      </p:sp>
    </p:spTree>
    <p:extLst>
      <p:ext uri="{BB962C8B-B14F-4D97-AF65-F5344CB8AC3E}">
        <p14:creationId xmlns:p14="http://schemas.microsoft.com/office/powerpoint/2010/main" val="2419367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Schedule (end of the meeting)</a:t>
            </a:r>
            <a:endParaRPr lang="en-GB"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35</a:t>
            </a:fld>
            <a:endParaRPr lang="fr-FR" dirty="0"/>
          </a:p>
        </p:txBody>
      </p:sp>
      <p:sp>
        <p:nvSpPr>
          <p:cNvPr id="5" name="Footer Placeholder 4"/>
          <p:cNvSpPr>
            <a:spLocks noGrp="1"/>
          </p:cNvSpPr>
          <p:nvPr>
            <p:ph type="ftr" sz="quarter" idx="12"/>
          </p:nvPr>
        </p:nvSpPr>
        <p:spPr/>
        <p:txBody>
          <a:bodyPr/>
          <a:lstStyle/>
          <a:p>
            <a:r>
              <a:rPr lang="en-GB" smtClean="0"/>
              <a:t>XAS under  LASER shock compression l Preparation meeting - ESRF – 19/01/2016</a:t>
            </a:r>
            <a:endParaRPr lang="fr-FR" dirty="0"/>
          </a:p>
        </p:txBody>
      </p:sp>
      <p:sp>
        <p:nvSpPr>
          <p:cNvPr id="6" name="TextBox 5"/>
          <p:cNvSpPr txBox="1"/>
          <p:nvPr/>
        </p:nvSpPr>
        <p:spPr>
          <a:xfrm>
            <a:off x="5159208" y="980728"/>
            <a:ext cx="3493264" cy="5078313"/>
          </a:xfrm>
          <a:prstGeom prst="rect">
            <a:avLst/>
          </a:prstGeom>
          <a:noFill/>
        </p:spPr>
        <p:txBody>
          <a:bodyPr wrap="none" rtlCol="0">
            <a:spAutoFit/>
          </a:bodyPr>
          <a:lstStyle/>
          <a:p>
            <a:r>
              <a:rPr lang="en-GB" dirty="0" smtClean="0"/>
              <a:t>11/05 – 16/05 : 16 bunch mode</a:t>
            </a:r>
          </a:p>
          <a:p>
            <a:r>
              <a:rPr lang="en-GB" dirty="0"/>
              <a:t>	</a:t>
            </a:r>
            <a:r>
              <a:rPr lang="en-GB" dirty="0" smtClean="0"/>
              <a:t>setup ID24</a:t>
            </a:r>
          </a:p>
          <a:p>
            <a:r>
              <a:rPr lang="en-GB" dirty="0"/>
              <a:t>	</a:t>
            </a:r>
            <a:r>
              <a:rPr lang="en-GB" dirty="0" smtClean="0"/>
              <a:t>setup timing</a:t>
            </a:r>
          </a:p>
          <a:p>
            <a:r>
              <a:rPr lang="en-GB" b="1" dirty="0"/>
              <a:t>	</a:t>
            </a:r>
            <a:r>
              <a:rPr lang="en-GB" b="1" dirty="0" err="1" smtClean="0">
                <a:solidFill>
                  <a:srgbClr val="00B0F0"/>
                </a:solidFill>
              </a:rPr>
              <a:t>FeNi</a:t>
            </a:r>
            <a:r>
              <a:rPr lang="en-GB" b="1" dirty="0" smtClean="0">
                <a:solidFill>
                  <a:srgbClr val="00B0F0"/>
                </a:solidFill>
              </a:rPr>
              <a:t> proposal</a:t>
            </a:r>
          </a:p>
          <a:p>
            <a:endParaRPr lang="en-GB" dirty="0"/>
          </a:p>
          <a:p>
            <a:r>
              <a:rPr lang="en-GB" dirty="0" smtClean="0"/>
              <a:t>17/05 – 23/05 : 4 bunch mode</a:t>
            </a:r>
          </a:p>
          <a:p>
            <a:r>
              <a:rPr lang="en-GB" dirty="0"/>
              <a:t>	</a:t>
            </a:r>
            <a:r>
              <a:rPr lang="en-GB" dirty="0" smtClean="0"/>
              <a:t>17, 18 </a:t>
            </a:r>
            <a:r>
              <a:rPr lang="en-GB" b="1" dirty="0" smtClean="0">
                <a:solidFill>
                  <a:srgbClr val="00B050"/>
                </a:solidFill>
              </a:rPr>
              <a:t>Fe proposal</a:t>
            </a:r>
          </a:p>
          <a:p>
            <a:r>
              <a:rPr lang="en-GB" dirty="0"/>
              <a:t>	</a:t>
            </a:r>
            <a:r>
              <a:rPr lang="en-GB" dirty="0" smtClean="0"/>
              <a:t>19 </a:t>
            </a:r>
            <a:r>
              <a:rPr lang="en-GB" b="1" dirty="0" err="1" smtClean="0">
                <a:solidFill>
                  <a:srgbClr val="ED7703"/>
                </a:solidFill>
              </a:rPr>
              <a:t>FeO</a:t>
            </a:r>
            <a:r>
              <a:rPr lang="en-GB" b="1" dirty="0" smtClean="0">
                <a:solidFill>
                  <a:srgbClr val="ED7703"/>
                </a:solidFill>
              </a:rPr>
              <a:t> proposal</a:t>
            </a:r>
          </a:p>
          <a:p>
            <a:r>
              <a:rPr lang="en-GB" dirty="0"/>
              <a:t>	</a:t>
            </a:r>
            <a:r>
              <a:rPr lang="en-GB" dirty="0" smtClean="0"/>
              <a:t>20 setup at Ta L3</a:t>
            </a:r>
          </a:p>
          <a:p>
            <a:r>
              <a:rPr lang="en-GB" dirty="0"/>
              <a:t>	</a:t>
            </a:r>
            <a:r>
              <a:rPr lang="en-GB" dirty="0" smtClean="0"/>
              <a:t>21, 22 </a:t>
            </a:r>
            <a:r>
              <a:rPr lang="en-GB" b="1" dirty="0" smtClean="0">
                <a:solidFill>
                  <a:srgbClr val="132577"/>
                </a:solidFill>
              </a:rPr>
              <a:t>Ta proposal</a:t>
            </a:r>
          </a:p>
          <a:p>
            <a:endParaRPr lang="en-GB" dirty="0"/>
          </a:p>
          <a:p>
            <a:r>
              <a:rPr lang="en-GB" dirty="0" smtClean="0"/>
              <a:t>23/05 – 02/06 : 7/8 + 1</a:t>
            </a:r>
          </a:p>
          <a:p>
            <a:r>
              <a:rPr lang="en-GB" dirty="0"/>
              <a:t>	</a:t>
            </a:r>
            <a:r>
              <a:rPr lang="en-GB" dirty="0" smtClean="0"/>
              <a:t>2, 3 restart and setup</a:t>
            </a:r>
          </a:p>
          <a:p>
            <a:r>
              <a:rPr lang="en-GB" dirty="0"/>
              <a:t>	</a:t>
            </a:r>
            <a:r>
              <a:rPr lang="en-GB" dirty="0" smtClean="0"/>
              <a:t>4, 5, 6 </a:t>
            </a:r>
            <a:r>
              <a:rPr lang="en-GB" b="1" dirty="0" err="1" smtClean="0">
                <a:solidFill>
                  <a:srgbClr val="FF0000"/>
                </a:solidFill>
              </a:rPr>
              <a:t>Ge</a:t>
            </a:r>
            <a:r>
              <a:rPr lang="en-GB" b="1" dirty="0" smtClean="0">
                <a:solidFill>
                  <a:srgbClr val="FF0000"/>
                </a:solidFill>
              </a:rPr>
              <a:t> proposal</a:t>
            </a:r>
          </a:p>
          <a:p>
            <a:endParaRPr lang="en-GB" dirty="0"/>
          </a:p>
          <a:p>
            <a:r>
              <a:rPr lang="en-GB" dirty="0" smtClean="0"/>
              <a:t>02/06 – 14/06 : 7/8 + 1</a:t>
            </a:r>
          </a:p>
          <a:p>
            <a:r>
              <a:rPr lang="en-GB" dirty="0"/>
              <a:t>	</a:t>
            </a:r>
            <a:r>
              <a:rPr lang="en-GB" dirty="0" smtClean="0"/>
              <a:t>8, 9 setup at Mo (Laue)</a:t>
            </a:r>
          </a:p>
          <a:p>
            <a:r>
              <a:rPr lang="en-GB" dirty="0"/>
              <a:t>	</a:t>
            </a:r>
            <a:r>
              <a:rPr lang="en-GB" dirty="0" smtClean="0"/>
              <a:t>10/13 </a:t>
            </a:r>
            <a:r>
              <a:rPr lang="en-GB" b="1" dirty="0" smtClean="0">
                <a:solidFill>
                  <a:srgbClr val="7030A0"/>
                </a:solidFill>
              </a:rPr>
              <a:t>Mo proposal</a:t>
            </a:r>
            <a:endParaRPr lang="en-GB" b="1" dirty="0">
              <a:solidFill>
                <a:srgbClr val="7030A0"/>
              </a:solidFill>
            </a:endParaRPr>
          </a:p>
        </p:txBody>
      </p:sp>
      <p:pic>
        <p:nvPicPr>
          <p:cNvPr id="7" name="Picture 6"/>
          <p:cNvPicPr>
            <a:picLocks noChangeAspect="1"/>
          </p:cNvPicPr>
          <p:nvPr/>
        </p:nvPicPr>
        <p:blipFill>
          <a:blip r:embed="rId2"/>
          <a:stretch>
            <a:fillRect/>
          </a:stretch>
        </p:blipFill>
        <p:spPr>
          <a:xfrm>
            <a:off x="702133" y="1291256"/>
            <a:ext cx="3858901" cy="4495801"/>
          </a:xfrm>
          <a:prstGeom prst="rect">
            <a:avLst/>
          </a:prstGeom>
        </p:spPr>
      </p:pic>
    </p:spTree>
    <p:extLst>
      <p:ext uri="{BB962C8B-B14F-4D97-AF65-F5344CB8AC3E}">
        <p14:creationId xmlns:p14="http://schemas.microsoft.com/office/powerpoint/2010/main" val="356748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GB" dirty="0" smtClean="0"/>
              <a:t>May 2014</a:t>
            </a:r>
            <a:endParaRPr lang="en-GB" dirty="0"/>
          </a:p>
        </p:txBody>
      </p:sp>
      <p:grpSp>
        <p:nvGrpSpPr>
          <p:cNvPr id="16" name="Group 15"/>
          <p:cNvGrpSpPr/>
          <p:nvPr/>
        </p:nvGrpSpPr>
        <p:grpSpPr>
          <a:xfrm>
            <a:off x="462279" y="781352"/>
            <a:ext cx="7959249" cy="5953680"/>
            <a:chOff x="462279" y="781352"/>
            <a:chExt cx="7959249" cy="595368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790624"/>
              <a:ext cx="2560320" cy="192024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4376" y="781352"/>
              <a:ext cx="2560320" cy="192024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1208" y="790624"/>
              <a:ext cx="2560320" cy="192024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279" y="2796504"/>
              <a:ext cx="2560320" cy="192024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4376" y="2796504"/>
              <a:ext cx="2560320" cy="192024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1208" y="4814792"/>
              <a:ext cx="2560320" cy="192024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2279" y="4798928"/>
              <a:ext cx="2560320" cy="1920240"/>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64376" y="4814792"/>
              <a:ext cx="2560320" cy="1920240"/>
            </a:xfrm>
            <a:prstGeom prst="rect">
              <a:avLst/>
            </a:prstGeom>
          </p:spPr>
        </p:pic>
        <p:pic>
          <p:nvPicPr>
            <p:cNvPr id="15" name="Picture 14"/>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861208" y="2797224"/>
              <a:ext cx="2559600" cy="1918800"/>
            </a:xfrm>
            <a:prstGeom prst="rect">
              <a:avLst/>
            </a:prstGeom>
          </p:spPr>
        </p:pic>
      </p:grpSp>
      <p:sp>
        <p:nvSpPr>
          <p:cNvPr id="2" name="Footer Placeholder 1"/>
          <p:cNvSpPr>
            <a:spLocks noGrp="1"/>
          </p:cNvSpPr>
          <p:nvPr>
            <p:ph type="ftr" sz="quarter" idx="12"/>
          </p:nvPr>
        </p:nvSpPr>
        <p:spPr/>
        <p:txBody>
          <a:bodyPr/>
          <a:lstStyle/>
          <a:p>
            <a:r>
              <a:rPr lang="en-GB" smtClean="0"/>
              <a:t>XAS under  LASER shock compression l Preparation meeting - ESRF – 19/01/2016</a:t>
            </a:r>
            <a:endParaRPr lang="fr-FR"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4</a:t>
            </a:fld>
            <a:endParaRPr lang="fr-FR" dirty="0"/>
          </a:p>
        </p:txBody>
      </p:sp>
    </p:spTree>
    <p:extLst>
      <p:ext uri="{BB962C8B-B14F-4D97-AF65-F5344CB8AC3E}">
        <p14:creationId xmlns:p14="http://schemas.microsoft.com/office/powerpoint/2010/main" val="3569339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project</a:t>
            </a:r>
            <a:endParaRPr lang="en-GB"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5</a:t>
            </a:fld>
            <a:endParaRPr lang="fr-FR" dirty="0"/>
          </a:p>
        </p:txBody>
      </p:sp>
      <p:sp>
        <p:nvSpPr>
          <p:cNvPr id="5" name="Footer Placeholder 4"/>
          <p:cNvSpPr>
            <a:spLocks noGrp="1"/>
          </p:cNvSpPr>
          <p:nvPr>
            <p:ph type="ftr" sz="quarter" idx="12"/>
          </p:nvPr>
        </p:nvSpPr>
        <p:spPr/>
        <p:txBody>
          <a:bodyPr/>
          <a:lstStyle/>
          <a:p>
            <a:r>
              <a:rPr lang="en-GB" smtClean="0"/>
              <a:t>XAS under  LASER shock compression l Preparation meeting - ESRF – 19/01/2016</a:t>
            </a:r>
            <a:endParaRPr lang="fr-FR" dirty="0"/>
          </a:p>
        </p:txBody>
      </p:sp>
      <p:pic>
        <p:nvPicPr>
          <p:cNvPr id="24" name="Picture 1685"/>
          <p:cNvPicPr>
            <a:picLocks noChangeAspect="1" noChangeArrowheads="1"/>
          </p:cNvPicPr>
          <p:nvPr/>
        </p:nvPicPr>
        <p:blipFill>
          <a:blip r:embed="rId3" cstate="print"/>
          <a:srcRect/>
          <a:stretch>
            <a:fillRect/>
          </a:stretch>
        </p:blipFill>
        <p:spPr bwMode="auto">
          <a:xfrm>
            <a:off x="2008" y="2108100"/>
            <a:ext cx="9144000" cy="3913188"/>
          </a:xfrm>
          <a:prstGeom prst="rect">
            <a:avLst/>
          </a:prstGeom>
          <a:noFill/>
          <a:ln w="9525">
            <a:noFill/>
            <a:miter lim="800000"/>
            <a:headEnd/>
            <a:tailEnd/>
          </a:ln>
          <a:effectLst/>
        </p:spPr>
      </p:pic>
      <p:cxnSp>
        <p:nvCxnSpPr>
          <p:cNvPr id="25" name="Straight Arrow Connector 24"/>
          <p:cNvCxnSpPr/>
          <p:nvPr/>
        </p:nvCxnSpPr>
        <p:spPr>
          <a:xfrm flipH="1" flipV="1">
            <a:off x="5942160" y="4687688"/>
            <a:ext cx="2952328" cy="72008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6" name="Group 44"/>
          <p:cNvGrpSpPr/>
          <p:nvPr/>
        </p:nvGrpSpPr>
        <p:grpSpPr>
          <a:xfrm>
            <a:off x="2053728" y="3103512"/>
            <a:ext cx="6192688" cy="1944216"/>
            <a:chOff x="2051720" y="2959496"/>
            <a:chExt cx="6192688" cy="1944216"/>
          </a:xfrm>
        </p:grpSpPr>
        <p:cxnSp>
          <p:nvCxnSpPr>
            <p:cNvPr id="27" name="Straight Arrow Connector 26"/>
            <p:cNvCxnSpPr/>
            <p:nvPr/>
          </p:nvCxnSpPr>
          <p:spPr>
            <a:xfrm flipH="1" flipV="1">
              <a:off x="2627784" y="3319536"/>
              <a:ext cx="5616624" cy="1584176"/>
            </a:xfrm>
            <a:prstGeom prst="straightConnector1">
              <a:avLst/>
            </a:prstGeom>
            <a:ln w="50800">
              <a:solidFill>
                <a:srgbClr val="ED7703"/>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699792" y="3607568"/>
              <a:ext cx="936104" cy="0"/>
            </a:xfrm>
            <a:prstGeom prst="straightConnector1">
              <a:avLst/>
            </a:prstGeom>
            <a:ln w="50800">
              <a:solidFill>
                <a:srgbClr val="ED7703"/>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051720" y="2959496"/>
              <a:ext cx="576064" cy="360040"/>
            </a:xfrm>
            <a:prstGeom prst="straightConnector1">
              <a:avLst/>
            </a:prstGeom>
            <a:ln w="50800">
              <a:solidFill>
                <a:srgbClr val="ED7703"/>
              </a:solidFill>
              <a:tailEnd type="arrow"/>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5120039" y="3142709"/>
            <a:ext cx="3916457" cy="646331"/>
          </a:xfrm>
          <a:prstGeom prst="rect">
            <a:avLst/>
          </a:prstGeom>
          <a:noFill/>
        </p:spPr>
        <p:txBody>
          <a:bodyPr wrap="none" rtlCol="0">
            <a:spAutoFit/>
          </a:bodyPr>
          <a:lstStyle/>
          <a:p>
            <a:pPr algn="r"/>
            <a:r>
              <a:rPr lang="en-US" b="1" dirty="0" smtClean="0">
                <a:solidFill>
                  <a:srgbClr val="FF0000"/>
                </a:solidFill>
              </a:rPr>
              <a:t>BM23 : scanning EXAFS beamline</a:t>
            </a:r>
          </a:p>
          <a:p>
            <a:pPr algn="r"/>
            <a:r>
              <a:rPr lang="en-US" b="1" dirty="0" smtClean="0">
                <a:solidFill>
                  <a:srgbClr val="FF0000"/>
                </a:solidFill>
              </a:rPr>
              <a:t>On a bending magnet source</a:t>
            </a:r>
          </a:p>
        </p:txBody>
      </p:sp>
      <p:sp>
        <p:nvSpPr>
          <p:cNvPr id="31" name="TextBox 30"/>
          <p:cNvSpPr txBox="1"/>
          <p:nvPr/>
        </p:nvSpPr>
        <p:spPr>
          <a:xfrm>
            <a:off x="4772823" y="2422629"/>
            <a:ext cx="3903633" cy="646331"/>
          </a:xfrm>
          <a:prstGeom prst="rect">
            <a:avLst/>
          </a:prstGeom>
          <a:noFill/>
        </p:spPr>
        <p:txBody>
          <a:bodyPr wrap="none" rtlCol="0">
            <a:spAutoFit/>
          </a:bodyPr>
          <a:lstStyle/>
          <a:p>
            <a:pPr algn="r"/>
            <a:r>
              <a:rPr lang="en-US" b="1" dirty="0" smtClean="0">
                <a:solidFill>
                  <a:srgbClr val="ED7703"/>
                </a:solidFill>
              </a:rPr>
              <a:t>ID24 : energy dispersive beamline</a:t>
            </a:r>
          </a:p>
          <a:p>
            <a:pPr algn="r"/>
            <a:r>
              <a:rPr lang="en-US" b="1" dirty="0" smtClean="0">
                <a:solidFill>
                  <a:srgbClr val="ED7703"/>
                </a:solidFill>
              </a:rPr>
              <a:t>On an </a:t>
            </a:r>
            <a:r>
              <a:rPr lang="en-US" b="1" dirty="0" err="1" smtClean="0">
                <a:solidFill>
                  <a:srgbClr val="ED7703"/>
                </a:solidFill>
              </a:rPr>
              <a:t>undulator</a:t>
            </a:r>
            <a:r>
              <a:rPr lang="en-US" b="1" dirty="0" smtClean="0">
                <a:solidFill>
                  <a:srgbClr val="ED7703"/>
                </a:solidFill>
              </a:rPr>
              <a:t> source</a:t>
            </a:r>
          </a:p>
        </p:txBody>
      </p:sp>
      <p:sp>
        <p:nvSpPr>
          <p:cNvPr id="32" name="Text Box 1701"/>
          <p:cNvSpPr txBox="1">
            <a:spLocks noChangeArrowheads="1"/>
          </p:cNvSpPr>
          <p:nvPr/>
        </p:nvSpPr>
        <p:spPr bwMode="auto">
          <a:xfrm>
            <a:off x="2314321" y="692696"/>
            <a:ext cx="4615366" cy="1384995"/>
          </a:xfrm>
          <a:prstGeom prst="rect">
            <a:avLst/>
          </a:prstGeom>
          <a:noFill/>
          <a:ln w="9525">
            <a:noFill/>
            <a:miter lim="800000"/>
            <a:headEnd/>
            <a:tailEnd/>
          </a:ln>
          <a:effectLst/>
        </p:spPr>
        <p:txBody>
          <a:bodyPr wrap="none">
            <a:spAutoFit/>
          </a:bodyPr>
          <a:lstStyle/>
          <a:p>
            <a:pPr algn="ctr"/>
            <a:r>
              <a:rPr lang="en-US" sz="2400" b="1" dirty="0" smtClean="0"/>
              <a:t>TEXAS </a:t>
            </a:r>
            <a:r>
              <a:rPr lang="en-US" sz="2400" b="1" dirty="0"/>
              <a:t>: </a:t>
            </a:r>
            <a:r>
              <a:rPr lang="en-US" sz="2400" b="1" dirty="0" smtClean="0"/>
              <a:t>ID24 </a:t>
            </a:r>
            <a:r>
              <a:rPr lang="en-US" sz="2400" b="1" dirty="0"/>
              <a:t>and </a:t>
            </a:r>
            <a:r>
              <a:rPr lang="en-US" sz="2400" b="1" dirty="0" smtClean="0"/>
              <a:t>BM23</a:t>
            </a:r>
            <a:endParaRPr lang="en-US" sz="2400" b="1" dirty="0"/>
          </a:p>
          <a:p>
            <a:pPr algn="ctr"/>
            <a:r>
              <a:rPr lang="en-US" sz="2000" dirty="0"/>
              <a:t>2 beamlines dedicated </a:t>
            </a:r>
            <a:r>
              <a:rPr lang="en-US" sz="2000" dirty="0" smtClean="0"/>
              <a:t>to</a:t>
            </a:r>
            <a:endParaRPr lang="en-US" sz="2000" dirty="0"/>
          </a:p>
          <a:p>
            <a:pPr algn="ctr"/>
            <a:r>
              <a:rPr lang="en-US" sz="2000" b="1" dirty="0" smtClean="0"/>
              <a:t>T</a:t>
            </a:r>
            <a:r>
              <a:rPr lang="en-US" sz="2000" dirty="0" smtClean="0"/>
              <a:t>ime resolved</a:t>
            </a:r>
            <a:r>
              <a:rPr lang="en-US" sz="2000" dirty="0"/>
              <a:t> </a:t>
            </a:r>
            <a:r>
              <a:rPr lang="en-US" sz="2000" dirty="0" smtClean="0"/>
              <a:t>and </a:t>
            </a:r>
            <a:r>
              <a:rPr lang="en-US" sz="2000" b="1" dirty="0" smtClean="0"/>
              <a:t>E</a:t>
            </a:r>
            <a:r>
              <a:rPr lang="en-US" sz="2000" dirty="0" smtClean="0"/>
              <a:t>xtreme conditions</a:t>
            </a:r>
          </a:p>
          <a:p>
            <a:pPr algn="ctr"/>
            <a:r>
              <a:rPr lang="en-US" sz="2000" b="1" dirty="0" smtClean="0"/>
              <a:t>X</a:t>
            </a:r>
            <a:r>
              <a:rPr lang="en-US" sz="2000" dirty="0" smtClean="0"/>
              <a:t>-ray </a:t>
            </a:r>
            <a:r>
              <a:rPr lang="en-US" sz="2000" b="1" dirty="0" smtClean="0"/>
              <a:t>A</a:t>
            </a:r>
            <a:r>
              <a:rPr lang="en-US" sz="2000" dirty="0" smtClean="0"/>
              <a:t>bsorption </a:t>
            </a:r>
            <a:r>
              <a:rPr lang="en-US" sz="2000" b="1" dirty="0" smtClean="0"/>
              <a:t>S</a:t>
            </a:r>
            <a:r>
              <a:rPr lang="en-US" sz="2000" dirty="0" smtClean="0"/>
              <a:t>pectroscopy</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XAS Energy dispersive beamline principle</a:t>
            </a:r>
            <a:endParaRPr lang="en-GB"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6</a:t>
            </a:fld>
            <a:endParaRPr lang="fr-FR" dirty="0"/>
          </a:p>
        </p:txBody>
      </p:sp>
      <p:sp>
        <p:nvSpPr>
          <p:cNvPr id="5" name="Footer Placeholder 4"/>
          <p:cNvSpPr>
            <a:spLocks noGrp="1"/>
          </p:cNvSpPr>
          <p:nvPr>
            <p:ph type="ftr" sz="quarter" idx="12"/>
          </p:nvPr>
        </p:nvSpPr>
        <p:spPr/>
        <p:txBody>
          <a:bodyPr/>
          <a:lstStyle/>
          <a:p>
            <a:r>
              <a:rPr lang="en-GB" smtClean="0"/>
              <a:t>XAS under  LASER shock compression l Preparation meeting - ESRF – 19/01/2016</a:t>
            </a:r>
            <a:endParaRPr lang="fr-FR" dirty="0"/>
          </a:p>
        </p:txBody>
      </p:sp>
      <p:sp>
        <p:nvSpPr>
          <p:cNvPr id="32" name="Arc 121"/>
          <p:cNvSpPr>
            <a:spLocks/>
          </p:cNvSpPr>
          <p:nvPr/>
        </p:nvSpPr>
        <p:spPr bwMode="auto">
          <a:xfrm flipH="1">
            <a:off x="664095" y="905123"/>
            <a:ext cx="3541713" cy="1603375"/>
          </a:xfrm>
          <a:custGeom>
            <a:avLst/>
            <a:gdLst>
              <a:gd name="G0" fmla="+- 0 0 0"/>
              <a:gd name="G1" fmla="+- 18175 0 0"/>
              <a:gd name="G2" fmla="+- 21600 0 0"/>
              <a:gd name="T0" fmla="*/ 11672 w 20050"/>
              <a:gd name="T1" fmla="*/ 0 h 18175"/>
              <a:gd name="T2" fmla="*/ 20050 w 20050"/>
              <a:gd name="T3" fmla="*/ 10140 h 18175"/>
              <a:gd name="T4" fmla="*/ 0 w 20050"/>
              <a:gd name="T5" fmla="*/ 18175 h 18175"/>
            </a:gdLst>
            <a:ahLst/>
            <a:cxnLst>
              <a:cxn ang="0">
                <a:pos x="T0" y="T1"/>
              </a:cxn>
              <a:cxn ang="0">
                <a:pos x="T2" y="T3"/>
              </a:cxn>
              <a:cxn ang="0">
                <a:pos x="T4" y="T5"/>
              </a:cxn>
            </a:cxnLst>
            <a:rect l="0" t="0" r="r" b="b"/>
            <a:pathLst>
              <a:path w="20050" h="18175" fill="none" extrusionOk="0">
                <a:moveTo>
                  <a:pt x="11671" y="0"/>
                </a:moveTo>
                <a:cubicBezTo>
                  <a:pt x="15450" y="2426"/>
                  <a:pt x="18379" y="5971"/>
                  <a:pt x="20049" y="10140"/>
                </a:cubicBezTo>
              </a:path>
              <a:path w="20050" h="18175" stroke="0" extrusionOk="0">
                <a:moveTo>
                  <a:pt x="11671" y="0"/>
                </a:moveTo>
                <a:cubicBezTo>
                  <a:pt x="15450" y="2426"/>
                  <a:pt x="18379" y="5971"/>
                  <a:pt x="20049" y="10140"/>
                </a:cubicBezTo>
                <a:lnTo>
                  <a:pt x="0" y="18175"/>
                </a:lnTo>
                <a:close/>
              </a:path>
            </a:pathLst>
          </a:custGeom>
          <a:noFill/>
          <a:ln w="9525">
            <a:solidFill>
              <a:schemeClr val="tx1"/>
            </a:solidFill>
            <a:round/>
            <a:headEnd type="triangle" w="med" len="med"/>
            <a:tailEnd type="triangle" w="med" len="med"/>
          </a:ln>
          <a:effectLst/>
        </p:spPr>
        <p:txBody>
          <a:bodyPr wrap="none" anchor="ctr"/>
          <a:lstStyle/>
          <a:p>
            <a:endParaRPr lang="en-GB"/>
          </a:p>
        </p:txBody>
      </p:sp>
      <p:sp>
        <p:nvSpPr>
          <p:cNvPr id="33" name="Text Box 122"/>
          <p:cNvSpPr txBox="1">
            <a:spLocks noChangeArrowheads="1"/>
          </p:cNvSpPr>
          <p:nvPr/>
        </p:nvSpPr>
        <p:spPr bwMode="auto">
          <a:xfrm flipH="1">
            <a:off x="3002483" y="1044823"/>
            <a:ext cx="1245854" cy="369332"/>
          </a:xfrm>
          <a:prstGeom prst="rect">
            <a:avLst/>
          </a:prstGeom>
          <a:noFill/>
          <a:ln w="9525">
            <a:noFill/>
            <a:miter lim="800000"/>
            <a:headEnd/>
            <a:tailEnd/>
          </a:ln>
          <a:effectLst/>
        </p:spPr>
        <p:txBody>
          <a:bodyPr wrap="none">
            <a:spAutoFit/>
          </a:bodyPr>
          <a:lstStyle/>
          <a:p>
            <a:pPr eaLnBrk="0" hangingPunct="0"/>
            <a:r>
              <a:rPr lang="en-GB">
                <a:latin typeface="Symbol" pitchFamily="18" charset="2"/>
              </a:rPr>
              <a:t>l</a:t>
            </a:r>
            <a:r>
              <a:rPr lang="en-GB"/>
              <a:t>= 2d.sin</a:t>
            </a:r>
            <a:r>
              <a:rPr lang="en-GB">
                <a:latin typeface="Symbol" pitchFamily="18" charset="2"/>
              </a:rPr>
              <a:t>q</a:t>
            </a:r>
          </a:p>
        </p:txBody>
      </p:sp>
      <p:sp>
        <p:nvSpPr>
          <p:cNvPr id="34" name="Oval 123"/>
          <p:cNvSpPr>
            <a:spLocks noChangeArrowheads="1"/>
          </p:cNvSpPr>
          <p:nvPr/>
        </p:nvSpPr>
        <p:spPr bwMode="auto">
          <a:xfrm flipH="1">
            <a:off x="624408" y="828923"/>
            <a:ext cx="7620000" cy="3733800"/>
          </a:xfrm>
          <a:prstGeom prst="ellipse">
            <a:avLst/>
          </a:prstGeom>
          <a:noFill/>
          <a:ln w="19050">
            <a:solidFill>
              <a:schemeClr val="tx1"/>
            </a:solidFill>
            <a:prstDash val="sysDot"/>
            <a:round/>
            <a:headEnd/>
            <a:tailEnd/>
          </a:ln>
          <a:effectLst/>
        </p:spPr>
        <p:txBody>
          <a:bodyPr wrap="none" anchor="ctr"/>
          <a:lstStyle/>
          <a:p>
            <a:endParaRPr lang="en-GB"/>
          </a:p>
        </p:txBody>
      </p:sp>
      <p:sp>
        <p:nvSpPr>
          <p:cNvPr id="35" name="Line 124"/>
          <p:cNvSpPr>
            <a:spLocks noChangeShapeType="1"/>
          </p:cNvSpPr>
          <p:nvPr/>
        </p:nvSpPr>
        <p:spPr bwMode="auto">
          <a:xfrm flipH="1" flipV="1">
            <a:off x="2072208" y="1209923"/>
            <a:ext cx="4876800" cy="1524000"/>
          </a:xfrm>
          <a:prstGeom prst="line">
            <a:avLst/>
          </a:prstGeom>
          <a:noFill/>
          <a:ln w="19050">
            <a:solidFill>
              <a:srgbClr val="FF99FF"/>
            </a:solidFill>
            <a:round/>
            <a:headEnd/>
            <a:tailEnd/>
          </a:ln>
          <a:effectLst/>
        </p:spPr>
        <p:txBody>
          <a:bodyPr wrap="none" anchor="ctr"/>
          <a:lstStyle/>
          <a:p>
            <a:endParaRPr lang="en-GB"/>
          </a:p>
        </p:txBody>
      </p:sp>
      <p:sp>
        <p:nvSpPr>
          <p:cNvPr id="36" name="Line 125"/>
          <p:cNvSpPr>
            <a:spLocks noChangeShapeType="1"/>
          </p:cNvSpPr>
          <p:nvPr/>
        </p:nvSpPr>
        <p:spPr bwMode="auto">
          <a:xfrm flipH="1">
            <a:off x="1843608" y="1209923"/>
            <a:ext cx="304800" cy="2362200"/>
          </a:xfrm>
          <a:prstGeom prst="line">
            <a:avLst/>
          </a:prstGeom>
          <a:noFill/>
          <a:ln w="19050">
            <a:solidFill>
              <a:srgbClr val="0070C0"/>
            </a:solidFill>
            <a:round/>
            <a:headEnd/>
            <a:tailEnd/>
          </a:ln>
          <a:effectLst/>
        </p:spPr>
        <p:txBody>
          <a:bodyPr wrap="none" anchor="ctr"/>
          <a:lstStyle/>
          <a:p>
            <a:endParaRPr lang="en-GB"/>
          </a:p>
        </p:txBody>
      </p:sp>
      <p:sp>
        <p:nvSpPr>
          <p:cNvPr id="37" name="Line 126"/>
          <p:cNvSpPr>
            <a:spLocks noChangeShapeType="1"/>
          </p:cNvSpPr>
          <p:nvPr/>
        </p:nvSpPr>
        <p:spPr bwMode="auto">
          <a:xfrm flipH="1" flipV="1">
            <a:off x="1081608" y="1895723"/>
            <a:ext cx="5867400" cy="838200"/>
          </a:xfrm>
          <a:prstGeom prst="line">
            <a:avLst/>
          </a:prstGeom>
          <a:noFill/>
          <a:ln w="19050">
            <a:solidFill>
              <a:srgbClr val="FF99FF"/>
            </a:solidFill>
            <a:round/>
            <a:headEnd/>
            <a:tailEnd/>
          </a:ln>
          <a:effectLst/>
        </p:spPr>
        <p:txBody>
          <a:bodyPr wrap="none" anchor="ctr"/>
          <a:lstStyle/>
          <a:p>
            <a:endParaRPr lang="en-GB"/>
          </a:p>
        </p:txBody>
      </p:sp>
      <p:sp>
        <p:nvSpPr>
          <p:cNvPr id="38" name="Line 127"/>
          <p:cNvSpPr>
            <a:spLocks noChangeShapeType="1"/>
          </p:cNvSpPr>
          <p:nvPr/>
        </p:nvSpPr>
        <p:spPr bwMode="auto">
          <a:xfrm>
            <a:off x="1081608" y="1895723"/>
            <a:ext cx="1447800" cy="1447800"/>
          </a:xfrm>
          <a:prstGeom prst="line">
            <a:avLst/>
          </a:prstGeom>
          <a:noFill/>
          <a:ln w="19050">
            <a:solidFill>
              <a:srgbClr val="FF0000"/>
            </a:solidFill>
            <a:round/>
            <a:headEnd/>
            <a:tailEnd/>
          </a:ln>
          <a:effectLst/>
        </p:spPr>
        <p:txBody>
          <a:bodyPr wrap="none" anchor="ctr"/>
          <a:lstStyle/>
          <a:p>
            <a:endParaRPr lang="en-GB"/>
          </a:p>
        </p:txBody>
      </p:sp>
      <p:sp>
        <p:nvSpPr>
          <p:cNvPr id="39" name="AutoShape 128"/>
          <p:cNvSpPr>
            <a:spLocks noChangeArrowheads="1"/>
          </p:cNvSpPr>
          <p:nvPr/>
        </p:nvSpPr>
        <p:spPr bwMode="auto">
          <a:xfrm flipH="1">
            <a:off x="6796608" y="2624385"/>
            <a:ext cx="304800" cy="228600"/>
          </a:xfrm>
          <a:prstGeom prst="irregularSeal2">
            <a:avLst/>
          </a:prstGeom>
          <a:solidFill>
            <a:srgbClr val="FF99FF"/>
          </a:solidFill>
          <a:ln w="9525">
            <a:solidFill>
              <a:schemeClr val="tx1"/>
            </a:solidFill>
            <a:miter lim="800000"/>
            <a:headEnd/>
            <a:tailEnd/>
          </a:ln>
          <a:effectLst/>
        </p:spPr>
        <p:txBody>
          <a:bodyPr wrap="none" anchor="ctr"/>
          <a:lstStyle/>
          <a:p>
            <a:endParaRPr lang="en-GB"/>
          </a:p>
        </p:txBody>
      </p:sp>
      <p:sp>
        <p:nvSpPr>
          <p:cNvPr id="40" name="Arc 129"/>
          <p:cNvSpPr>
            <a:spLocks/>
          </p:cNvSpPr>
          <p:nvPr/>
        </p:nvSpPr>
        <p:spPr bwMode="auto">
          <a:xfrm flipH="1">
            <a:off x="892695" y="1135310"/>
            <a:ext cx="3541713" cy="1603375"/>
          </a:xfrm>
          <a:custGeom>
            <a:avLst/>
            <a:gdLst>
              <a:gd name="G0" fmla="+- 0 0 0"/>
              <a:gd name="G1" fmla="+- 18175 0 0"/>
              <a:gd name="G2" fmla="+- 21600 0 0"/>
              <a:gd name="T0" fmla="*/ 11672 w 20050"/>
              <a:gd name="T1" fmla="*/ 0 h 18175"/>
              <a:gd name="T2" fmla="*/ 20050 w 20050"/>
              <a:gd name="T3" fmla="*/ 10140 h 18175"/>
              <a:gd name="T4" fmla="*/ 0 w 20050"/>
              <a:gd name="T5" fmla="*/ 18175 h 18175"/>
            </a:gdLst>
            <a:ahLst/>
            <a:cxnLst>
              <a:cxn ang="0">
                <a:pos x="T0" y="T1"/>
              </a:cxn>
              <a:cxn ang="0">
                <a:pos x="T2" y="T3"/>
              </a:cxn>
              <a:cxn ang="0">
                <a:pos x="T4" y="T5"/>
              </a:cxn>
            </a:cxnLst>
            <a:rect l="0" t="0" r="r" b="b"/>
            <a:pathLst>
              <a:path w="20050" h="18175" fill="none" extrusionOk="0">
                <a:moveTo>
                  <a:pt x="11671" y="0"/>
                </a:moveTo>
                <a:cubicBezTo>
                  <a:pt x="15450" y="2426"/>
                  <a:pt x="18379" y="5971"/>
                  <a:pt x="20049" y="10140"/>
                </a:cubicBezTo>
              </a:path>
              <a:path w="20050" h="18175" stroke="0" extrusionOk="0">
                <a:moveTo>
                  <a:pt x="11671" y="0"/>
                </a:moveTo>
                <a:cubicBezTo>
                  <a:pt x="15450" y="2426"/>
                  <a:pt x="18379" y="5971"/>
                  <a:pt x="20049" y="10140"/>
                </a:cubicBezTo>
                <a:lnTo>
                  <a:pt x="0" y="18175"/>
                </a:lnTo>
                <a:close/>
              </a:path>
            </a:pathLst>
          </a:custGeom>
          <a:noFill/>
          <a:ln w="76200">
            <a:solidFill>
              <a:srgbClr val="FFCC00"/>
            </a:solidFill>
            <a:round/>
            <a:headEnd/>
            <a:tailEnd/>
          </a:ln>
          <a:effectLst/>
        </p:spPr>
        <p:txBody>
          <a:bodyPr wrap="none" anchor="ctr"/>
          <a:lstStyle/>
          <a:p>
            <a:endParaRPr lang="en-GB"/>
          </a:p>
        </p:txBody>
      </p:sp>
      <p:sp>
        <p:nvSpPr>
          <p:cNvPr id="41" name="Text Box 130"/>
          <p:cNvSpPr txBox="1">
            <a:spLocks noChangeArrowheads="1"/>
          </p:cNvSpPr>
          <p:nvPr/>
        </p:nvSpPr>
        <p:spPr bwMode="auto">
          <a:xfrm flipH="1">
            <a:off x="5988570" y="2856160"/>
            <a:ext cx="2005677" cy="369332"/>
          </a:xfrm>
          <a:prstGeom prst="rect">
            <a:avLst/>
          </a:prstGeom>
          <a:noFill/>
          <a:ln w="9525">
            <a:noFill/>
            <a:miter lim="800000"/>
            <a:headEnd/>
            <a:tailEnd/>
          </a:ln>
          <a:effectLst/>
        </p:spPr>
        <p:txBody>
          <a:bodyPr wrap="none">
            <a:spAutoFit/>
          </a:bodyPr>
          <a:lstStyle/>
          <a:p>
            <a:pPr eaLnBrk="0" hangingPunct="0"/>
            <a:r>
              <a:rPr lang="en-GB"/>
              <a:t>Pink X-ray source</a:t>
            </a:r>
          </a:p>
        </p:txBody>
      </p:sp>
      <p:grpSp>
        <p:nvGrpSpPr>
          <p:cNvPr id="42" name="Group 131"/>
          <p:cNvGrpSpPr>
            <a:grpSpLocks/>
          </p:cNvGrpSpPr>
          <p:nvPr/>
        </p:nvGrpSpPr>
        <p:grpSpPr bwMode="auto">
          <a:xfrm rot="20235197" flipH="1">
            <a:off x="1691208" y="3419723"/>
            <a:ext cx="1066800" cy="152400"/>
            <a:chOff x="1968" y="3264"/>
            <a:chExt cx="672" cy="96"/>
          </a:xfrm>
        </p:grpSpPr>
        <p:sp>
          <p:nvSpPr>
            <p:cNvPr id="43" name="Rectangle 132"/>
            <p:cNvSpPr>
              <a:spLocks noChangeArrowheads="1"/>
            </p:cNvSpPr>
            <p:nvPr/>
          </p:nvSpPr>
          <p:spPr bwMode="auto">
            <a:xfrm>
              <a:off x="1968" y="3264"/>
              <a:ext cx="672" cy="96"/>
            </a:xfrm>
            <a:prstGeom prst="rect">
              <a:avLst/>
            </a:prstGeom>
            <a:solidFill>
              <a:schemeClr val="folHlink"/>
            </a:solidFill>
            <a:ln w="9525">
              <a:solidFill>
                <a:schemeClr val="folHlink"/>
              </a:solidFill>
              <a:miter lim="800000"/>
              <a:headEnd/>
              <a:tailEnd/>
            </a:ln>
            <a:effectLst/>
          </p:spPr>
          <p:txBody>
            <a:bodyPr wrap="none" anchor="ctr"/>
            <a:lstStyle/>
            <a:p>
              <a:pPr algn="ctr" eaLnBrk="0" hangingPunct="0"/>
              <a:endParaRPr lang="en-US">
                <a:latin typeface="Times New Roman" pitchFamily="18" charset="0"/>
              </a:endParaRPr>
            </a:p>
          </p:txBody>
        </p:sp>
        <p:sp>
          <p:nvSpPr>
            <p:cNvPr id="44" name="Rectangle 133"/>
            <p:cNvSpPr>
              <a:spLocks noChangeArrowheads="1"/>
            </p:cNvSpPr>
            <p:nvPr/>
          </p:nvSpPr>
          <p:spPr bwMode="auto">
            <a:xfrm>
              <a:off x="1968" y="3264"/>
              <a:ext cx="48" cy="96"/>
            </a:xfrm>
            <a:prstGeom prst="rect">
              <a:avLst/>
            </a:prstGeom>
            <a:solidFill>
              <a:srgbClr val="F8F8F8"/>
            </a:solidFill>
            <a:ln w="9525">
              <a:solidFill>
                <a:schemeClr val="folHlink"/>
              </a:solidFill>
              <a:miter lim="800000"/>
              <a:headEnd/>
              <a:tailEnd/>
            </a:ln>
            <a:effectLst/>
          </p:spPr>
          <p:txBody>
            <a:bodyPr wrap="none" anchor="ctr"/>
            <a:lstStyle/>
            <a:p>
              <a:endParaRPr lang="en-GB"/>
            </a:p>
          </p:txBody>
        </p:sp>
        <p:sp>
          <p:nvSpPr>
            <p:cNvPr id="45" name="Rectangle 134"/>
            <p:cNvSpPr>
              <a:spLocks noChangeArrowheads="1"/>
            </p:cNvSpPr>
            <p:nvPr/>
          </p:nvSpPr>
          <p:spPr bwMode="auto">
            <a:xfrm>
              <a:off x="2064" y="3264"/>
              <a:ext cx="48" cy="96"/>
            </a:xfrm>
            <a:prstGeom prst="rect">
              <a:avLst/>
            </a:prstGeom>
            <a:solidFill>
              <a:srgbClr val="F8F8F8"/>
            </a:solidFill>
            <a:ln w="9525">
              <a:solidFill>
                <a:schemeClr val="folHlink"/>
              </a:solidFill>
              <a:miter lim="800000"/>
              <a:headEnd/>
              <a:tailEnd/>
            </a:ln>
            <a:effectLst/>
          </p:spPr>
          <p:txBody>
            <a:bodyPr wrap="none" anchor="ctr"/>
            <a:lstStyle/>
            <a:p>
              <a:endParaRPr lang="en-GB"/>
            </a:p>
          </p:txBody>
        </p:sp>
        <p:sp>
          <p:nvSpPr>
            <p:cNvPr id="46" name="Rectangle 135"/>
            <p:cNvSpPr>
              <a:spLocks noChangeArrowheads="1"/>
            </p:cNvSpPr>
            <p:nvPr/>
          </p:nvSpPr>
          <p:spPr bwMode="auto">
            <a:xfrm>
              <a:off x="2160" y="3264"/>
              <a:ext cx="48" cy="96"/>
            </a:xfrm>
            <a:prstGeom prst="rect">
              <a:avLst/>
            </a:prstGeom>
            <a:solidFill>
              <a:srgbClr val="F8F8F8"/>
            </a:solidFill>
            <a:ln w="9525">
              <a:solidFill>
                <a:schemeClr val="folHlink"/>
              </a:solidFill>
              <a:miter lim="800000"/>
              <a:headEnd/>
              <a:tailEnd/>
            </a:ln>
            <a:effectLst/>
          </p:spPr>
          <p:txBody>
            <a:bodyPr wrap="none" anchor="ctr"/>
            <a:lstStyle/>
            <a:p>
              <a:endParaRPr lang="en-GB"/>
            </a:p>
          </p:txBody>
        </p:sp>
        <p:sp>
          <p:nvSpPr>
            <p:cNvPr id="47" name="Rectangle 136"/>
            <p:cNvSpPr>
              <a:spLocks noChangeArrowheads="1"/>
            </p:cNvSpPr>
            <p:nvPr/>
          </p:nvSpPr>
          <p:spPr bwMode="auto">
            <a:xfrm>
              <a:off x="2256" y="3264"/>
              <a:ext cx="48" cy="96"/>
            </a:xfrm>
            <a:prstGeom prst="rect">
              <a:avLst/>
            </a:prstGeom>
            <a:solidFill>
              <a:srgbClr val="F8F8F8"/>
            </a:solidFill>
            <a:ln w="9525">
              <a:solidFill>
                <a:schemeClr val="folHlink"/>
              </a:solidFill>
              <a:miter lim="800000"/>
              <a:headEnd/>
              <a:tailEnd/>
            </a:ln>
            <a:effectLst/>
          </p:spPr>
          <p:txBody>
            <a:bodyPr wrap="none" anchor="ctr"/>
            <a:lstStyle/>
            <a:p>
              <a:endParaRPr lang="en-GB"/>
            </a:p>
          </p:txBody>
        </p:sp>
        <p:sp>
          <p:nvSpPr>
            <p:cNvPr id="48" name="Rectangle 137"/>
            <p:cNvSpPr>
              <a:spLocks noChangeArrowheads="1"/>
            </p:cNvSpPr>
            <p:nvPr/>
          </p:nvSpPr>
          <p:spPr bwMode="auto">
            <a:xfrm>
              <a:off x="2352" y="3264"/>
              <a:ext cx="48" cy="96"/>
            </a:xfrm>
            <a:prstGeom prst="rect">
              <a:avLst/>
            </a:prstGeom>
            <a:solidFill>
              <a:srgbClr val="F8F8F8"/>
            </a:solidFill>
            <a:ln w="9525">
              <a:solidFill>
                <a:schemeClr val="folHlink"/>
              </a:solidFill>
              <a:miter lim="800000"/>
              <a:headEnd/>
              <a:tailEnd/>
            </a:ln>
            <a:effectLst/>
          </p:spPr>
          <p:txBody>
            <a:bodyPr wrap="none" anchor="ctr"/>
            <a:lstStyle/>
            <a:p>
              <a:endParaRPr lang="en-GB"/>
            </a:p>
          </p:txBody>
        </p:sp>
        <p:sp>
          <p:nvSpPr>
            <p:cNvPr id="49" name="Rectangle 138"/>
            <p:cNvSpPr>
              <a:spLocks noChangeArrowheads="1"/>
            </p:cNvSpPr>
            <p:nvPr/>
          </p:nvSpPr>
          <p:spPr bwMode="auto">
            <a:xfrm>
              <a:off x="2448" y="3264"/>
              <a:ext cx="48" cy="96"/>
            </a:xfrm>
            <a:prstGeom prst="rect">
              <a:avLst/>
            </a:prstGeom>
            <a:solidFill>
              <a:srgbClr val="F8F8F8"/>
            </a:solidFill>
            <a:ln w="9525">
              <a:solidFill>
                <a:schemeClr val="folHlink"/>
              </a:solidFill>
              <a:miter lim="800000"/>
              <a:headEnd/>
              <a:tailEnd/>
            </a:ln>
            <a:effectLst/>
          </p:spPr>
          <p:txBody>
            <a:bodyPr wrap="none" anchor="ctr"/>
            <a:lstStyle/>
            <a:p>
              <a:endParaRPr lang="en-GB"/>
            </a:p>
          </p:txBody>
        </p:sp>
        <p:sp>
          <p:nvSpPr>
            <p:cNvPr id="50" name="Rectangle 139"/>
            <p:cNvSpPr>
              <a:spLocks noChangeArrowheads="1"/>
            </p:cNvSpPr>
            <p:nvPr/>
          </p:nvSpPr>
          <p:spPr bwMode="auto">
            <a:xfrm>
              <a:off x="2544" y="3264"/>
              <a:ext cx="48" cy="96"/>
            </a:xfrm>
            <a:prstGeom prst="rect">
              <a:avLst/>
            </a:prstGeom>
            <a:solidFill>
              <a:srgbClr val="F8F8F8"/>
            </a:solidFill>
            <a:ln w="9525">
              <a:solidFill>
                <a:schemeClr val="folHlink"/>
              </a:solidFill>
              <a:miter lim="800000"/>
              <a:headEnd/>
              <a:tailEnd/>
            </a:ln>
            <a:effectLst/>
          </p:spPr>
          <p:txBody>
            <a:bodyPr wrap="none" anchor="ctr"/>
            <a:lstStyle/>
            <a:p>
              <a:endParaRPr lang="en-GB"/>
            </a:p>
          </p:txBody>
        </p:sp>
      </p:grpSp>
      <p:sp>
        <p:nvSpPr>
          <p:cNvPr id="51" name="Text Box 140"/>
          <p:cNvSpPr txBox="1">
            <a:spLocks noChangeArrowheads="1"/>
          </p:cNvSpPr>
          <p:nvPr/>
        </p:nvSpPr>
        <p:spPr bwMode="auto">
          <a:xfrm flipH="1">
            <a:off x="2064270" y="2413248"/>
            <a:ext cx="2255746" cy="369332"/>
          </a:xfrm>
          <a:prstGeom prst="rect">
            <a:avLst/>
          </a:prstGeom>
          <a:noFill/>
          <a:ln w="9525">
            <a:noFill/>
            <a:miter lim="800000"/>
            <a:headEnd/>
            <a:tailEnd/>
          </a:ln>
          <a:effectLst/>
        </p:spPr>
        <p:txBody>
          <a:bodyPr wrap="none">
            <a:spAutoFit/>
          </a:bodyPr>
          <a:lstStyle/>
          <a:p>
            <a:pPr eaLnBrk="0" hangingPunct="0"/>
            <a:r>
              <a:rPr lang="en-US"/>
              <a:t>Focal spot = sample</a:t>
            </a:r>
            <a:endParaRPr lang="fr-FR"/>
          </a:p>
        </p:txBody>
      </p:sp>
      <p:sp>
        <p:nvSpPr>
          <p:cNvPr id="52" name="Rectangle 141"/>
          <p:cNvSpPr>
            <a:spLocks noChangeArrowheads="1"/>
          </p:cNvSpPr>
          <p:nvPr/>
        </p:nvSpPr>
        <p:spPr bwMode="auto">
          <a:xfrm rot="20693855">
            <a:off x="1764233" y="2727573"/>
            <a:ext cx="360362" cy="71437"/>
          </a:xfrm>
          <a:prstGeom prst="rect">
            <a:avLst/>
          </a:prstGeom>
          <a:solidFill>
            <a:schemeClr val="tx1"/>
          </a:solidFill>
          <a:ln w="9525" algn="ctr">
            <a:solidFill>
              <a:schemeClr val="tx1"/>
            </a:solidFill>
            <a:miter lim="800000"/>
            <a:headEnd/>
            <a:tailEnd/>
          </a:ln>
          <a:effectLst/>
        </p:spPr>
        <p:txBody>
          <a:bodyPr wrap="none" anchor="ctr"/>
          <a:lstStyle/>
          <a:p>
            <a:pPr algn="ctr"/>
            <a:endParaRPr lang="en-US"/>
          </a:p>
        </p:txBody>
      </p:sp>
      <p:sp>
        <p:nvSpPr>
          <p:cNvPr id="53" name="Text Box 142"/>
          <p:cNvSpPr txBox="1">
            <a:spLocks noChangeArrowheads="1"/>
          </p:cNvSpPr>
          <p:nvPr/>
        </p:nvSpPr>
        <p:spPr bwMode="auto">
          <a:xfrm>
            <a:off x="2299220" y="3637210"/>
            <a:ext cx="1556836" cy="369332"/>
          </a:xfrm>
          <a:prstGeom prst="rect">
            <a:avLst/>
          </a:prstGeom>
          <a:noFill/>
          <a:ln w="9525">
            <a:noFill/>
            <a:miter lim="800000"/>
            <a:headEnd/>
            <a:tailEnd/>
          </a:ln>
          <a:effectLst/>
        </p:spPr>
        <p:txBody>
          <a:bodyPr wrap="none">
            <a:spAutoFit/>
          </a:bodyPr>
          <a:lstStyle/>
          <a:p>
            <a:r>
              <a:rPr lang="en-US"/>
              <a:t>PSD detector</a:t>
            </a:r>
          </a:p>
        </p:txBody>
      </p:sp>
      <p:sp>
        <p:nvSpPr>
          <p:cNvPr id="54" name="Text Box 143"/>
          <p:cNvSpPr txBox="1">
            <a:spLocks noChangeArrowheads="1"/>
          </p:cNvSpPr>
          <p:nvPr/>
        </p:nvSpPr>
        <p:spPr bwMode="auto">
          <a:xfrm>
            <a:off x="251520" y="838453"/>
            <a:ext cx="1351652" cy="646331"/>
          </a:xfrm>
          <a:prstGeom prst="rect">
            <a:avLst/>
          </a:prstGeom>
          <a:noFill/>
          <a:ln w="9525">
            <a:noFill/>
            <a:miter lim="800000"/>
            <a:headEnd/>
            <a:tailEnd/>
          </a:ln>
          <a:effectLst/>
        </p:spPr>
        <p:txBody>
          <a:bodyPr wrap="none">
            <a:spAutoFit/>
          </a:bodyPr>
          <a:lstStyle/>
          <a:p>
            <a:r>
              <a:rPr lang="en-US" dirty="0" err="1">
                <a:solidFill>
                  <a:srgbClr val="0070C0"/>
                </a:solidFill>
                <a:latin typeface="Symbol" pitchFamily="18" charset="2"/>
              </a:rPr>
              <a:t>q</a:t>
            </a:r>
            <a:r>
              <a:rPr lang="en-US" baseline="-25000" dirty="0" err="1">
                <a:solidFill>
                  <a:srgbClr val="0070C0"/>
                </a:solidFill>
              </a:rPr>
              <a:t>Blue</a:t>
            </a:r>
            <a:r>
              <a:rPr lang="en-US" dirty="0"/>
              <a:t> &lt; </a:t>
            </a:r>
            <a:r>
              <a:rPr lang="en-US" dirty="0" err="1">
                <a:solidFill>
                  <a:srgbClr val="FF0000"/>
                </a:solidFill>
                <a:latin typeface="Symbol" pitchFamily="18" charset="2"/>
              </a:rPr>
              <a:t>q</a:t>
            </a:r>
            <a:r>
              <a:rPr lang="en-US" baseline="-25000" dirty="0" err="1">
                <a:solidFill>
                  <a:srgbClr val="FF0000"/>
                </a:solidFill>
              </a:rPr>
              <a:t>Red</a:t>
            </a:r>
            <a:endParaRPr lang="en-US" baseline="-25000" dirty="0">
              <a:solidFill>
                <a:srgbClr val="FF0000"/>
              </a:solidFill>
            </a:endParaRPr>
          </a:p>
          <a:p>
            <a:r>
              <a:rPr lang="en-US" dirty="0" err="1">
                <a:solidFill>
                  <a:srgbClr val="0070C0"/>
                </a:solidFill>
              </a:rPr>
              <a:t>E</a:t>
            </a:r>
            <a:r>
              <a:rPr lang="en-US" baseline="-25000" dirty="0" err="1">
                <a:solidFill>
                  <a:srgbClr val="0070C0"/>
                </a:solidFill>
              </a:rPr>
              <a:t>Blue</a:t>
            </a:r>
            <a:r>
              <a:rPr lang="en-US" dirty="0">
                <a:solidFill>
                  <a:srgbClr val="0070C0"/>
                </a:solidFill>
              </a:rPr>
              <a:t> </a:t>
            </a:r>
            <a:r>
              <a:rPr lang="en-US" dirty="0"/>
              <a:t>&gt; </a:t>
            </a:r>
            <a:r>
              <a:rPr lang="en-US" dirty="0" err="1">
                <a:solidFill>
                  <a:srgbClr val="FF0000"/>
                </a:solidFill>
              </a:rPr>
              <a:t>E</a:t>
            </a:r>
            <a:r>
              <a:rPr lang="en-US" b="1" baseline="-25000" dirty="0" err="1">
                <a:solidFill>
                  <a:srgbClr val="FF0000"/>
                </a:solidFill>
              </a:rPr>
              <a:t>Red</a:t>
            </a:r>
            <a:endParaRPr lang="fr-FR" b="1" baseline="-25000" dirty="0">
              <a:solidFill>
                <a:srgbClr val="FF0000"/>
              </a:solidFill>
            </a:endParaRPr>
          </a:p>
        </p:txBody>
      </p:sp>
      <p:sp>
        <p:nvSpPr>
          <p:cNvPr id="55" name="Text Box 119"/>
          <p:cNvSpPr txBox="1">
            <a:spLocks noChangeArrowheads="1"/>
          </p:cNvSpPr>
          <p:nvPr/>
        </p:nvSpPr>
        <p:spPr bwMode="auto">
          <a:xfrm flipH="1">
            <a:off x="4860032" y="980728"/>
            <a:ext cx="3887787" cy="923330"/>
          </a:xfrm>
          <a:prstGeom prst="rect">
            <a:avLst/>
          </a:prstGeom>
          <a:noFill/>
          <a:ln w="9525">
            <a:noFill/>
            <a:miter lim="800000"/>
            <a:headEnd/>
            <a:tailEnd/>
          </a:ln>
          <a:effectLst/>
        </p:spPr>
        <p:txBody>
          <a:bodyPr>
            <a:spAutoFit/>
          </a:bodyPr>
          <a:lstStyle/>
          <a:p>
            <a:pPr eaLnBrk="0" hangingPunct="0"/>
            <a:r>
              <a:rPr lang="en-GB" b="1" dirty="0" err="1"/>
              <a:t>Polychromator</a:t>
            </a:r>
            <a:r>
              <a:rPr lang="en-GB" b="1" dirty="0"/>
              <a:t> :</a:t>
            </a:r>
          </a:p>
          <a:p>
            <a:pPr eaLnBrk="0" hangingPunct="0"/>
            <a:r>
              <a:rPr lang="en-GB" dirty="0"/>
              <a:t>Bent Si(111, 220, 311) crystal with elliptical shape </a:t>
            </a:r>
          </a:p>
        </p:txBody>
      </p:sp>
      <p:sp>
        <p:nvSpPr>
          <p:cNvPr id="56" name="Rectangle 6"/>
          <p:cNvSpPr>
            <a:spLocks noChangeArrowheads="1"/>
          </p:cNvSpPr>
          <p:nvPr/>
        </p:nvSpPr>
        <p:spPr bwMode="auto">
          <a:xfrm>
            <a:off x="4283968" y="3355358"/>
            <a:ext cx="4546600" cy="715537"/>
          </a:xfrm>
          <a:prstGeom prst="rect">
            <a:avLst/>
          </a:prstGeom>
          <a:solidFill>
            <a:schemeClr val="bg1"/>
          </a:solidFill>
          <a:ln w="9525">
            <a:noFill/>
            <a:miter lim="800000"/>
            <a:headEnd/>
            <a:tailEnd/>
          </a:ln>
          <a:effectLst/>
        </p:spPr>
        <p:txBody>
          <a:bodyPr/>
          <a:lstStyle/>
          <a:p>
            <a:pPr marL="355600" indent="-355600" algn="ctr">
              <a:lnSpc>
                <a:spcPct val="80000"/>
              </a:lnSpc>
              <a:spcBef>
                <a:spcPct val="20000"/>
              </a:spcBef>
              <a:buClr>
                <a:schemeClr val="accent1"/>
              </a:buClr>
              <a:buFont typeface="Wingdings" pitchFamily="2" charset="2"/>
              <a:buChar char="Ø"/>
            </a:pPr>
            <a:r>
              <a:rPr lang="fr-FR" sz="2400" b="0" dirty="0" err="1">
                <a:solidFill>
                  <a:schemeClr val="accent1"/>
                </a:solidFill>
              </a:rPr>
              <a:t>Provide</a:t>
            </a:r>
            <a:r>
              <a:rPr lang="fr-FR" sz="2400" b="0" dirty="0">
                <a:solidFill>
                  <a:schemeClr val="accent1"/>
                </a:solidFill>
              </a:rPr>
              <a:t> the </a:t>
            </a:r>
            <a:r>
              <a:rPr lang="fr-FR" sz="2400" b="0" dirty="0" err="1">
                <a:solidFill>
                  <a:schemeClr val="accent1"/>
                </a:solidFill>
              </a:rPr>
              <a:t>users</a:t>
            </a:r>
            <a:r>
              <a:rPr lang="fr-FR" sz="2400" b="0" dirty="0">
                <a:solidFill>
                  <a:schemeClr val="accent1"/>
                </a:solidFill>
              </a:rPr>
              <a:t>’ </a:t>
            </a:r>
            <a:r>
              <a:rPr lang="fr-FR" sz="2400" b="0" dirty="0" err="1">
                <a:solidFill>
                  <a:schemeClr val="accent1"/>
                </a:solidFill>
              </a:rPr>
              <a:t>community</a:t>
            </a:r>
            <a:r>
              <a:rPr lang="fr-FR" sz="2400" b="0" dirty="0">
                <a:solidFill>
                  <a:schemeClr val="accent1"/>
                </a:solidFill>
              </a:rPr>
              <a:t> a unique </a:t>
            </a:r>
            <a:r>
              <a:rPr lang="fr-FR" sz="2400" b="0" dirty="0" smtClean="0">
                <a:solidFill>
                  <a:schemeClr val="accent1"/>
                </a:solidFill>
              </a:rPr>
              <a:t>instrument</a:t>
            </a:r>
            <a:endParaRPr lang="fr-FR" sz="2400" b="0" dirty="0">
              <a:solidFill>
                <a:schemeClr val="accent1"/>
              </a:solidFill>
            </a:endParaRPr>
          </a:p>
        </p:txBody>
      </p:sp>
      <p:sp>
        <p:nvSpPr>
          <p:cNvPr id="57" name="Rectangle 32"/>
          <p:cNvSpPr>
            <a:spLocks noChangeArrowheads="1"/>
          </p:cNvSpPr>
          <p:nvPr/>
        </p:nvSpPr>
        <p:spPr bwMode="auto">
          <a:xfrm>
            <a:off x="4499992" y="3926879"/>
            <a:ext cx="3426509" cy="1230313"/>
          </a:xfrm>
          <a:prstGeom prst="rect">
            <a:avLst/>
          </a:prstGeom>
          <a:solidFill>
            <a:schemeClr val="bg1"/>
          </a:solidFill>
          <a:ln w="9525">
            <a:noFill/>
            <a:miter lim="800000"/>
            <a:headEnd/>
            <a:tailEnd/>
          </a:ln>
          <a:effectLst/>
        </p:spPr>
        <p:txBody>
          <a:bodyPr/>
          <a:lstStyle/>
          <a:p>
            <a:pPr>
              <a:lnSpc>
                <a:spcPct val="110000"/>
              </a:lnSpc>
              <a:spcBef>
                <a:spcPct val="20000"/>
              </a:spcBef>
              <a:buClr>
                <a:schemeClr val="accent1"/>
              </a:buClr>
              <a:buFontTx/>
              <a:buChar char="•"/>
            </a:pPr>
            <a:r>
              <a:rPr lang="fr-FR" sz="2000" b="0" dirty="0">
                <a:solidFill>
                  <a:schemeClr val="accent1"/>
                </a:solidFill>
              </a:rPr>
              <a:t>  </a:t>
            </a:r>
            <a:r>
              <a:rPr lang="fr-FR" sz="2000" b="0" dirty="0" err="1">
                <a:solidFill>
                  <a:schemeClr val="accent1"/>
                </a:solidFill>
              </a:rPr>
              <a:t>small</a:t>
            </a:r>
            <a:r>
              <a:rPr lang="fr-FR" sz="2000" b="0" dirty="0">
                <a:solidFill>
                  <a:schemeClr val="accent1"/>
                </a:solidFill>
              </a:rPr>
              <a:t> focal </a:t>
            </a:r>
            <a:r>
              <a:rPr lang="fr-FR" sz="2000" b="0" dirty="0" smtClean="0">
                <a:solidFill>
                  <a:schemeClr val="accent1"/>
                </a:solidFill>
              </a:rPr>
              <a:t>spot ~ few </a:t>
            </a:r>
            <a:r>
              <a:rPr lang="fr-FR" sz="2000" b="0" dirty="0" smtClean="0">
                <a:solidFill>
                  <a:schemeClr val="accent1"/>
                </a:solidFill>
                <a:latin typeface="Symbol" pitchFamily="18" charset="2"/>
              </a:rPr>
              <a:t>m</a:t>
            </a:r>
            <a:r>
              <a:rPr lang="fr-FR" sz="2000" b="0" dirty="0" smtClean="0">
                <a:solidFill>
                  <a:schemeClr val="accent1"/>
                </a:solidFill>
              </a:rPr>
              <a:t>m</a:t>
            </a:r>
            <a:endParaRPr lang="fr-FR" sz="2000" b="0" dirty="0">
              <a:solidFill>
                <a:schemeClr val="accent1"/>
              </a:solidFill>
            </a:endParaRPr>
          </a:p>
          <a:p>
            <a:pPr>
              <a:lnSpc>
                <a:spcPct val="110000"/>
              </a:lnSpc>
              <a:spcBef>
                <a:spcPct val="20000"/>
              </a:spcBef>
              <a:buClr>
                <a:schemeClr val="accent1"/>
              </a:buClr>
              <a:buFontTx/>
              <a:buChar char="•"/>
            </a:pPr>
            <a:r>
              <a:rPr lang="fr-FR" sz="2000" b="0" dirty="0">
                <a:solidFill>
                  <a:schemeClr val="accent1"/>
                </a:solidFill>
              </a:rPr>
              <a:t>  </a:t>
            </a:r>
            <a:r>
              <a:rPr lang="fr-FR" sz="2000" b="0" dirty="0" err="1">
                <a:solidFill>
                  <a:schemeClr val="accent1"/>
                </a:solidFill>
              </a:rPr>
              <a:t>high</a:t>
            </a:r>
            <a:r>
              <a:rPr lang="fr-FR" sz="2000" b="0" dirty="0">
                <a:solidFill>
                  <a:schemeClr val="accent1"/>
                </a:solidFill>
              </a:rPr>
              <a:t> </a:t>
            </a:r>
            <a:r>
              <a:rPr lang="fr-FR" sz="2000" b="0" dirty="0" smtClean="0">
                <a:solidFill>
                  <a:schemeClr val="accent1"/>
                </a:solidFill>
              </a:rPr>
              <a:t>flux  (~ 10</a:t>
            </a:r>
            <a:r>
              <a:rPr lang="fr-FR" sz="2000" b="0" baseline="30000" dirty="0" smtClean="0">
                <a:solidFill>
                  <a:schemeClr val="accent1"/>
                </a:solidFill>
              </a:rPr>
              <a:t>14 </a:t>
            </a:r>
            <a:r>
              <a:rPr lang="fr-FR" sz="2000" dirty="0" smtClean="0">
                <a:solidFill>
                  <a:schemeClr val="accent1"/>
                </a:solidFill>
              </a:rPr>
              <a:t>ph/s)</a:t>
            </a:r>
            <a:endParaRPr lang="fr-FR" sz="2000" b="0" baseline="30000" dirty="0">
              <a:solidFill>
                <a:schemeClr val="accent1"/>
              </a:solidFill>
            </a:endParaRPr>
          </a:p>
          <a:p>
            <a:pPr>
              <a:lnSpc>
                <a:spcPct val="110000"/>
              </a:lnSpc>
              <a:spcBef>
                <a:spcPct val="20000"/>
              </a:spcBef>
              <a:buClr>
                <a:schemeClr val="accent1"/>
              </a:buClr>
              <a:buFontTx/>
              <a:buChar char="•"/>
            </a:pPr>
            <a:r>
              <a:rPr lang="fr-FR" sz="2000" b="0" dirty="0">
                <a:solidFill>
                  <a:schemeClr val="accent1"/>
                </a:solidFill>
              </a:rPr>
              <a:t>  </a:t>
            </a:r>
            <a:r>
              <a:rPr lang="fr-FR" sz="2000" b="0" dirty="0" err="1">
                <a:solidFill>
                  <a:schemeClr val="accent1"/>
                </a:solidFill>
              </a:rPr>
              <a:t>fast</a:t>
            </a:r>
            <a:r>
              <a:rPr lang="fr-FR" sz="2000" b="0" dirty="0">
                <a:solidFill>
                  <a:schemeClr val="accent1"/>
                </a:solidFill>
              </a:rPr>
              <a:t> </a:t>
            </a:r>
            <a:r>
              <a:rPr lang="fr-FR" sz="2000" b="0" dirty="0" smtClean="0">
                <a:solidFill>
                  <a:schemeClr val="accent1"/>
                </a:solidFill>
              </a:rPr>
              <a:t>acquisition (100 </a:t>
            </a:r>
            <a:r>
              <a:rPr lang="fr-FR" sz="2000" b="0" dirty="0" err="1" smtClean="0">
                <a:solidFill>
                  <a:schemeClr val="accent1"/>
                </a:solidFill>
              </a:rPr>
              <a:t>ps</a:t>
            </a:r>
            <a:r>
              <a:rPr lang="fr-FR" sz="2000" b="0" dirty="0" smtClean="0">
                <a:solidFill>
                  <a:schemeClr val="accent1"/>
                </a:solidFill>
              </a:rPr>
              <a:t>)</a:t>
            </a:r>
            <a:endParaRPr lang="fr-FR" sz="2000" b="0" dirty="0">
              <a:solidFill>
                <a:schemeClr val="accent1"/>
              </a:solidFill>
            </a:endParaRPr>
          </a:p>
        </p:txBody>
      </p:sp>
      <p:sp>
        <p:nvSpPr>
          <p:cNvPr id="58" name="Rectangle 9"/>
          <p:cNvSpPr>
            <a:spLocks noChangeArrowheads="1"/>
          </p:cNvSpPr>
          <p:nvPr/>
        </p:nvSpPr>
        <p:spPr bwMode="auto">
          <a:xfrm>
            <a:off x="323528" y="5229200"/>
            <a:ext cx="8424863" cy="1200329"/>
          </a:xfrm>
          <a:prstGeom prst="rect">
            <a:avLst/>
          </a:prstGeom>
          <a:noFill/>
          <a:ln w="9525">
            <a:noFill/>
            <a:miter lim="800000"/>
            <a:headEnd/>
            <a:tailEnd/>
          </a:ln>
        </p:spPr>
        <p:txBody>
          <a:bodyPr>
            <a:spAutoFit/>
          </a:bodyPr>
          <a:lstStyle/>
          <a:p>
            <a:r>
              <a:rPr lang="en-US" altLang="en-US" sz="2400" b="1" dirty="0">
                <a:solidFill>
                  <a:srgbClr val="FF6600"/>
                </a:solidFill>
                <a:latin typeface="Arial" charset="0"/>
              </a:rPr>
              <a:t>The strategy:</a:t>
            </a:r>
            <a:r>
              <a:rPr lang="en-US" altLang="en-US" sz="2400" dirty="0">
                <a:latin typeface="Arial" charset="0"/>
              </a:rPr>
              <a:t> minimize the sample size </a:t>
            </a:r>
            <a:r>
              <a:rPr lang="en-US" altLang="en-US" sz="2400" dirty="0" smtClean="0">
                <a:latin typeface="Arial" charset="0"/>
              </a:rPr>
              <a:t>and interaction time to </a:t>
            </a:r>
            <a:r>
              <a:rPr lang="en-US" altLang="en-US" sz="2400" dirty="0">
                <a:latin typeface="Arial" charset="0"/>
              </a:rPr>
              <a:t>drastically </a:t>
            </a:r>
            <a:r>
              <a:rPr lang="en-US" altLang="en-US" sz="2400" dirty="0" smtClean="0">
                <a:latin typeface="Arial" charset="0"/>
              </a:rPr>
              <a:t>reduce the energy </a:t>
            </a:r>
            <a:r>
              <a:rPr lang="en-US" altLang="en-US" sz="2400" dirty="0">
                <a:latin typeface="Arial" charset="0"/>
              </a:rPr>
              <a:t>needed to reach extreme </a:t>
            </a:r>
            <a:r>
              <a:rPr lang="en-US" altLang="en-US" sz="2400" dirty="0" err="1">
                <a:latin typeface="Arial" charset="0"/>
              </a:rPr>
              <a:t>thermodynamical</a:t>
            </a:r>
            <a:r>
              <a:rPr lang="en-US" altLang="en-US" sz="2400" dirty="0">
                <a:latin typeface="Arial" charset="0"/>
              </a:rPr>
              <a:t> states</a:t>
            </a:r>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pressure generated by laser Shock : principle</a:t>
            </a:r>
            <a:endParaRPr lang="en-GB"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7</a:t>
            </a:fld>
            <a:endParaRPr lang="fr-FR" dirty="0"/>
          </a:p>
        </p:txBody>
      </p:sp>
      <p:sp>
        <p:nvSpPr>
          <p:cNvPr id="6" name="Rectangle 40"/>
          <p:cNvSpPr>
            <a:spLocks noChangeArrowheads="1"/>
          </p:cNvSpPr>
          <p:nvPr/>
        </p:nvSpPr>
        <p:spPr bwMode="auto">
          <a:xfrm>
            <a:off x="0" y="3296221"/>
            <a:ext cx="9144000" cy="0"/>
          </a:xfrm>
          <a:prstGeom prst="rect">
            <a:avLst/>
          </a:prstGeom>
          <a:noFill/>
          <a:ln w="9525">
            <a:noFill/>
            <a:miter lim="800000"/>
            <a:headEnd/>
            <a:tailEnd/>
          </a:ln>
          <a:effectLst/>
        </p:spPr>
        <p:txBody>
          <a:bodyPr wrap="none" anchor="ctr">
            <a:spAutoFit/>
          </a:bodyPr>
          <a:lstStyle/>
          <a:p>
            <a:endParaRPr lang="fr-FR"/>
          </a:p>
        </p:txBody>
      </p:sp>
      <p:sp>
        <p:nvSpPr>
          <p:cNvPr id="7" name="Rectangle 43"/>
          <p:cNvSpPr>
            <a:spLocks noChangeArrowheads="1"/>
          </p:cNvSpPr>
          <p:nvPr/>
        </p:nvSpPr>
        <p:spPr bwMode="auto">
          <a:xfrm>
            <a:off x="0" y="3277171"/>
            <a:ext cx="9144000" cy="0"/>
          </a:xfrm>
          <a:prstGeom prst="rect">
            <a:avLst/>
          </a:prstGeom>
          <a:noFill/>
          <a:ln w="9525">
            <a:noFill/>
            <a:miter lim="800000"/>
            <a:headEnd/>
            <a:tailEnd/>
          </a:ln>
          <a:effectLst/>
        </p:spPr>
        <p:txBody>
          <a:bodyPr wrap="none" anchor="ctr">
            <a:spAutoFit/>
          </a:bodyPr>
          <a:lstStyle/>
          <a:p>
            <a:endParaRPr lang="fr-FR"/>
          </a:p>
        </p:txBody>
      </p:sp>
      <p:sp>
        <p:nvSpPr>
          <p:cNvPr id="25" name="TextBox 24"/>
          <p:cNvSpPr txBox="1"/>
          <p:nvPr/>
        </p:nvSpPr>
        <p:spPr>
          <a:xfrm>
            <a:off x="827584" y="1124744"/>
            <a:ext cx="7635424" cy="369332"/>
          </a:xfrm>
          <a:prstGeom prst="rect">
            <a:avLst/>
          </a:prstGeom>
          <a:noFill/>
        </p:spPr>
        <p:txBody>
          <a:bodyPr wrap="none" rtlCol="0">
            <a:spAutoFit/>
          </a:bodyPr>
          <a:lstStyle/>
          <a:p>
            <a:r>
              <a:rPr lang="en-US" b="1" dirty="0" smtClean="0"/>
              <a:t>First test experiment on ID24, combining ED-XAS and LASER shock</a:t>
            </a:r>
            <a:endParaRPr lang="en-GB" b="1" dirty="0"/>
          </a:p>
        </p:txBody>
      </p:sp>
      <p:cxnSp>
        <p:nvCxnSpPr>
          <p:cNvPr id="38" name="Straight Connector 37"/>
          <p:cNvCxnSpPr/>
          <p:nvPr/>
        </p:nvCxnSpPr>
        <p:spPr>
          <a:xfrm>
            <a:off x="7435386" y="1438177"/>
            <a:ext cx="0" cy="27000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9" name="Picture 3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3928" y="1916832"/>
            <a:ext cx="6115050" cy="4152900"/>
          </a:xfrm>
          <a:prstGeom prst="rect">
            <a:avLst/>
          </a:prstGeom>
          <a:noFill/>
          <a:ln>
            <a:noFill/>
          </a:ln>
        </p:spPr>
      </p:pic>
      <p:sp>
        <p:nvSpPr>
          <p:cNvPr id="3" name="Footer Placeholder 2"/>
          <p:cNvSpPr>
            <a:spLocks noGrp="1"/>
          </p:cNvSpPr>
          <p:nvPr>
            <p:ph type="ftr" sz="quarter" idx="12"/>
          </p:nvPr>
        </p:nvSpPr>
        <p:spPr/>
        <p:txBody>
          <a:bodyPr/>
          <a:lstStyle/>
          <a:p>
            <a:r>
              <a:rPr lang="en-GB" smtClean="0"/>
              <a:t>XAS under  LASER shock compression l Preparation meeting - ESRF – 19/01/2016</a:t>
            </a:r>
            <a:endParaRPr lang="fr-FR" dirty="0"/>
          </a:p>
        </p:txBody>
      </p:sp>
    </p:spTree>
    <p:extLst>
      <p:ext uri="{BB962C8B-B14F-4D97-AF65-F5344CB8AC3E}">
        <p14:creationId xmlns:p14="http://schemas.microsoft.com/office/powerpoint/2010/main" val="3841567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Xh</a:t>
            </a:r>
            <a:r>
              <a:rPr lang="en-US" dirty="0" smtClean="0"/>
              <a:t> – </a:t>
            </a:r>
            <a:r>
              <a:rPr lang="en-US" dirty="0" err="1" smtClean="0"/>
              <a:t>ge</a:t>
            </a:r>
            <a:r>
              <a:rPr lang="en-US" dirty="0" smtClean="0"/>
              <a:t> detector</a:t>
            </a:r>
            <a:endParaRPr lang="en-GB"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8</a:t>
            </a:fld>
            <a:endParaRPr lang="fr-FR" dirty="0"/>
          </a:p>
        </p:txBody>
      </p:sp>
      <p:sp>
        <p:nvSpPr>
          <p:cNvPr id="5" name="Footer Placeholder 4"/>
          <p:cNvSpPr>
            <a:spLocks noGrp="1"/>
          </p:cNvSpPr>
          <p:nvPr>
            <p:ph type="ftr" sz="quarter" idx="12"/>
          </p:nvPr>
        </p:nvSpPr>
        <p:spPr/>
        <p:txBody>
          <a:bodyPr/>
          <a:lstStyle/>
          <a:p>
            <a:r>
              <a:rPr lang="en-GB" smtClean="0"/>
              <a:t>XAS under  LASER shock compression l Preparation meeting - ESRF – 19/01/2016</a:t>
            </a:r>
            <a:endParaRPr lang="fr-FR" dirty="0"/>
          </a:p>
        </p:txBody>
      </p:sp>
      <p:sp>
        <p:nvSpPr>
          <p:cNvPr id="18" name="TextBox 17"/>
          <p:cNvSpPr txBox="1"/>
          <p:nvPr/>
        </p:nvSpPr>
        <p:spPr>
          <a:xfrm>
            <a:off x="2411760" y="1043444"/>
            <a:ext cx="4644348" cy="400110"/>
          </a:xfrm>
          <a:prstGeom prst="rect">
            <a:avLst/>
          </a:prstGeom>
          <a:noFill/>
        </p:spPr>
        <p:txBody>
          <a:bodyPr wrap="none" rtlCol="0">
            <a:spAutoFit/>
          </a:bodyPr>
          <a:lstStyle/>
          <a:p>
            <a:r>
              <a:rPr lang="en-US" sz="2000" dirty="0" smtClean="0"/>
              <a:t>Time scale from the ms down to 100 </a:t>
            </a:r>
            <a:r>
              <a:rPr lang="en-US" sz="2000" dirty="0" err="1" smtClean="0"/>
              <a:t>ps</a:t>
            </a:r>
            <a:endParaRPr lang="en-GB" sz="2000" dirty="0"/>
          </a:p>
        </p:txBody>
      </p:sp>
      <p:pic>
        <p:nvPicPr>
          <p:cNvPr id="21" name="Picture 20"/>
          <p:cNvPicPr>
            <a:picLocks noChangeAspect="1" noChangeArrowheads="1"/>
          </p:cNvPicPr>
          <p:nvPr/>
        </p:nvPicPr>
        <p:blipFill>
          <a:blip r:embed="rId3" cstate="print"/>
          <a:srcRect/>
          <a:stretch>
            <a:fillRect/>
          </a:stretch>
        </p:blipFill>
        <p:spPr bwMode="auto">
          <a:xfrm>
            <a:off x="4687864" y="4568852"/>
            <a:ext cx="3528392" cy="1276680"/>
          </a:xfrm>
          <a:prstGeom prst="rect">
            <a:avLst/>
          </a:prstGeom>
          <a:noFill/>
          <a:ln w="9525">
            <a:noFill/>
            <a:round/>
            <a:headEnd/>
            <a:tailEnd/>
          </a:ln>
          <a:effectLst/>
        </p:spPr>
      </p:pic>
      <p:sp>
        <p:nvSpPr>
          <p:cNvPr id="25" name="Rectangle 3"/>
          <p:cNvSpPr txBox="1">
            <a:spLocks noChangeArrowheads="1"/>
          </p:cNvSpPr>
          <p:nvPr/>
        </p:nvSpPr>
        <p:spPr>
          <a:xfrm>
            <a:off x="4195019" y="1844824"/>
            <a:ext cx="4427984" cy="411386"/>
          </a:xfrm>
          <a:prstGeom prst="rect">
            <a:avLst/>
          </a:prstGeom>
        </p:spPr>
        <p:txBody>
          <a:bodyPr/>
          <a:lstStyle/>
          <a:p>
            <a:pPr marL="0" marR="0" lvl="0" indent="0" algn="l" defTabSz="914400" rtl="0" eaLnBrk="1" fontAlgn="auto" latinLnBrk="0" hangingPunct="1">
              <a:lnSpc>
                <a:spcPct val="100000"/>
              </a:lnSpc>
              <a:spcBef>
                <a:spcPts val="0"/>
              </a:spcBef>
              <a:spcAft>
                <a:spcPts val="1000"/>
              </a:spcAft>
              <a:buClrTx/>
              <a:buSzTx/>
              <a:buFont typeface="Arial" pitchFamily="34" charset="0"/>
              <a:buNone/>
              <a:tabLst/>
              <a:defRPr/>
            </a:pPr>
            <a:r>
              <a:rPr kumimoji="0" lang="en-US" sz="1800" b="1" i="0" u="none" strike="noStrike" kern="1200" cap="none" spc="0" normalizeH="0" baseline="0" noProof="0" dirty="0" smtClean="0">
                <a:ln>
                  <a:noFill/>
                </a:ln>
                <a:effectLst/>
                <a:uLnTx/>
                <a:uFillTx/>
                <a:latin typeface="+mn-lt"/>
                <a:ea typeface="+mn-ea"/>
                <a:cs typeface="+mn-cs"/>
              </a:rPr>
              <a:t>XH </a:t>
            </a:r>
            <a:r>
              <a:rPr lang="en-US" b="1" dirty="0" err="1" smtClean="0"/>
              <a:t>Ge</a:t>
            </a:r>
            <a:r>
              <a:rPr lang="en-US" b="1" dirty="0" smtClean="0"/>
              <a:t> detector and</a:t>
            </a:r>
            <a:r>
              <a:rPr kumimoji="0" lang="en-US" sz="1800" b="1" i="0" u="none" strike="noStrike" kern="1200" cap="none" spc="0" normalizeH="0" baseline="0" noProof="0" dirty="0" smtClean="0">
                <a:ln>
                  <a:noFill/>
                </a:ln>
                <a:effectLst/>
                <a:uLnTx/>
                <a:uFillTx/>
                <a:latin typeface="+mn-lt"/>
                <a:ea typeface="+mn-ea"/>
                <a:cs typeface="+mn-cs"/>
              </a:rPr>
              <a:t> XCHIP3 electronic</a:t>
            </a:r>
          </a:p>
          <a:p>
            <a:pPr marL="0" marR="0" lvl="0" indent="0" algn="r" defTabSz="914400" rtl="0" eaLnBrk="1" fontAlgn="auto" latinLnBrk="0" hangingPunct="1">
              <a:lnSpc>
                <a:spcPct val="100000"/>
              </a:lnSpc>
              <a:spcBef>
                <a:spcPts val="0"/>
              </a:spcBef>
              <a:spcAft>
                <a:spcPts val="1000"/>
              </a:spcAft>
              <a:buClrTx/>
              <a:buSzTx/>
              <a:buFont typeface="Wingdings" pitchFamily="2" charset="2"/>
              <a:buNone/>
              <a:tabLst/>
              <a:defRPr/>
            </a:pPr>
            <a:endParaRPr kumimoji="0" lang="en-US" sz="1800" b="1" i="0" u="none" strike="noStrike" kern="1200" cap="none" spc="0" normalizeH="0" baseline="0" noProof="0" dirty="0" smtClean="0">
              <a:ln>
                <a:noFill/>
              </a:ln>
              <a:effectLst/>
              <a:uLnTx/>
              <a:uFillTx/>
              <a:latin typeface="+mn-lt"/>
              <a:ea typeface="+mn-ea"/>
              <a:cs typeface="+mn-cs"/>
            </a:endParaRPr>
          </a:p>
          <a:p>
            <a:pPr marL="0" marR="0" lvl="0" indent="0" algn="r" defTabSz="914400" rtl="0" eaLnBrk="1" fontAlgn="auto" latinLnBrk="0" hangingPunct="1">
              <a:lnSpc>
                <a:spcPct val="100000"/>
              </a:lnSpc>
              <a:spcBef>
                <a:spcPts val="0"/>
              </a:spcBef>
              <a:spcAft>
                <a:spcPts val="1000"/>
              </a:spcAft>
              <a:buClrTx/>
              <a:buSzTx/>
              <a:buFont typeface="Wingdings" pitchFamily="2" charset="2"/>
              <a:buNone/>
              <a:tabLst/>
              <a:defRPr/>
            </a:pPr>
            <a:r>
              <a:rPr kumimoji="0" lang="en-US" sz="1800" b="1" i="0" u="none" strike="noStrike" kern="1200" cap="none" spc="0" normalizeH="0" baseline="0" noProof="0" dirty="0" smtClean="0">
                <a:ln>
                  <a:noFill/>
                </a:ln>
                <a:effectLst/>
                <a:uLnTx/>
                <a:uFillTx/>
                <a:latin typeface="+mn-lt"/>
                <a:ea typeface="+mn-ea"/>
                <a:cs typeface="+mn-cs"/>
              </a:rPr>
              <a:t>	</a:t>
            </a:r>
          </a:p>
        </p:txBody>
      </p:sp>
      <p:sp>
        <p:nvSpPr>
          <p:cNvPr id="26" name="TextBox 25"/>
          <p:cNvSpPr txBox="1"/>
          <p:nvPr/>
        </p:nvSpPr>
        <p:spPr>
          <a:xfrm>
            <a:off x="4265413" y="2256210"/>
            <a:ext cx="2610843" cy="307777"/>
          </a:xfrm>
          <a:prstGeom prst="rect">
            <a:avLst/>
          </a:prstGeom>
          <a:noFill/>
        </p:spPr>
        <p:txBody>
          <a:bodyPr wrap="none" rtlCol="0">
            <a:spAutoFit/>
          </a:bodyPr>
          <a:lstStyle/>
          <a:p>
            <a:r>
              <a:rPr lang="en-US" sz="1400" dirty="0" smtClean="0"/>
              <a:t>W. </a:t>
            </a:r>
            <a:r>
              <a:rPr lang="en-US" sz="1400" dirty="0" err="1" smtClean="0"/>
              <a:t>Helsby</a:t>
            </a:r>
            <a:r>
              <a:rPr lang="en-US" sz="1400" dirty="0" smtClean="0"/>
              <a:t>, J. </a:t>
            </a:r>
            <a:r>
              <a:rPr lang="en-US" sz="1400" dirty="0" err="1" smtClean="0"/>
              <a:t>Headspith</a:t>
            </a:r>
            <a:r>
              <a:rPr lang="en-US" sz="1400" dirty="0" smtClean="0"/>
              <a:t> et al.</a:t>
            </a:r>
            <a:endParaRPr lang="en-GB" sz="1400" dirty="0"/>
          </a:p>
        </p:txBody>
      </p:sp>
      <p:pic>
        <p:nvPicPr>
          <p:cNvPr id="27" name="Picture 26"/>
          <p:cNvPicPr>
            <a:picLocks noChangeAspect="1" noChangeArrowheads="1"/>
          </p:cNvPicPr>
          <p:nvPr/>
        </p:nvPicPr>
        <p:blipFill>
          <a:blip r:embed="rId4" cstate="print"/>
          <a:srcRect/>
          <a:stretch>
            <a:fillRect/>
          </a:stretch>
        </p:blipFill>
        <p:spPr bwMode="auto">
          <a:xfrm>
            <a:off x="6678787" y="2184202"/>
            <a:ext cx="1855397" cy="512442"/>
          </a:xfrm>
          <a:prstGeom prst="rect">
            <a:avLst/>
          </a:prstGeom>
          <a:noFill/>
          <a:ln w="9525">
            <a:noFill/>
            <a:miter lim="800000"/>
            <a:headEnd/>
            <a:tailEnd/>
          </a:ln>
        </p:spPr>
      </p:pic>
      <p:sp>
        <p:nvSpPr>
          <p:cNvPr id="28" name="Text Box 6"/>
          <p:cNvSpPr txBox="1">
            <a:spLocks noChangeArrowheads="1"/>
          </p:cNvSpPr>
          <p:nvPr/>
        </p:nvSpPr>
        <p:spPr bwMode="auto">
          <a:xfrm>
            <a:off x="179512" y="2048572"/>
            <a:ext cx="4102405" cy="1354217"/>
          </a:xfrm>
          <a:prstGeom prst="rect">
            <a:avLst/>
          </a:prstGeom>
          <a:noFill/>
          <a:ln w="9525" algn="ctr">
            <a:noFill/>
            <a:miter lim="800000"/>
            <a:headEnd/>
            <a:tailEnd/>
          </a:ln>
          <a:effectLst/>
        </p:spPr>
        <p:txBody>
          <a:bodyPr wrap="square">
            <a:spAutoFit/>
          </a:bodyPr>
          <a:lstStyle/>
          <a:p>
            <a:pPr algn="l"/>
            <a:r>
              <a:rPr lang="en-US" sz="1600" b="1" dirty="0" smtClean="0"/>
              <a:t>XH detector</a:t>
            </a:r>
            <a:endParaRPr lang="en-US" sz="1600" b="1" dirty="0"/>
          </a:p>
          <a:p>
            <a:pPr marL="180000">
              <a:buFont typeface="Arial" pitchFamily="34" charset="0"/>
              <a:buChar char="•"/>
            </a:pPr>
            <a:r>
              <a:rPr lang="en-US" sz="1600" dirty="0" smtClean="0"/>
              <a:t>  1 mm thick </a:t>
            </a:r>
            <a:r>
              <a:rPr lang="en-US" sz="1600" dirty="0" err="1" smtClean="0"/>
              <a:t>Ge</a:t>
            </a:r>
            <a:r>
              <a:rPr lang="en-US" sz="1600" dirty="0" smtClean="0"/>
              <a:t> sensor, 1024 strips</a:t>
            </a:r>
            <a:endParaRPr lang="en-US" sz="1600" dirty="0"/>
          </a:p>
          <a:p>
            <a:pPr marL="180000">
              <a:buFont typeface="Arial" pitchFamily="34" charset="0"/>
              <a:buChar char="•"/>
            </a:pPr>
            <a:r>
              <a:rPr lang="en-US" sz="1600" dirty="0" smtClean="0"/>
              <a:t>  50 µm pitch, 3 </a:t>
            </a:r>
            <a:r>
              <a:rPr lang="en-US" sz="1600" dirty="0"/>
              <a:t>mm </a:t>
            </a:r>
            <a:r>
              <a:rPr lang="en-US" sz="1600" dirty="0" smtClean="0"/>
              <a:t>strip height,</a:t>
            </a:r>
          </a:p>
          <a:p>
            <a:pPr marL="180000" algn="l">
              <a:buFont typeface="Arial" pitchFamily="34" charset="0"/>
              <a:buChar char="•"/>
            </a:pPr>
            <a:r>
              <a:rPr lang="en-US" sz="1600" dirty="0" smtClean="0"/>
              <a:t>  LSF 2 strips</a:t>
            </a:r>
          </a:p>
          <a:p>
            <a:pPr marL="180000" algn="l">
              <a:buFont typeface="Arial" pitchFamily="34" charset="0"/>
              <a:buChar char="•"/>
            </a:pPr>
            <a:r>
              <a:rPr lang="en-GB" sz="1600" dirty="0" smtClean="0"/>
              <a:t>  Leakage </a:t>
            </a:r>
            <a:r>
              <a:rPr lang="en-GB" sz="1600" dirty="0"/>
              <a:t>current &lt; </a:t>
            </a:r>
            <a:r>
              <a:rPr lang="en-GB" sz="1600" dirty="0" smtClean="0"/>
              <a:t>30 </a:t>
            </a:r>
            <a:r>
              <a:rPr lang="en-GB" sz="1600" dirty="0" err="1" smtClean="0"/>
              <a:t>pA</a:t>
            </a:r>
            <a:r>
              <a:rPr lang="en-GB" sz="1600" dirty="0" smtClean="0"/>
              <a:t> / strip</a:t>
            </a:r>
            <a:endParaRPr lang="en-GB" sz="1600" dirty="0"/>
          </a:p>
        </p:txBody>
      </p:sp>
      <p:sp>
        <p:nvSpPr>
          <p:cNvPr id="29" name="TextBox 28"/>
          <p:cNvSpPr txBox="1"/>
          <p:nvPr/>
        </p:nvSpPr>
        <p:spPr>
          <a:xfrm>
            <a:off x="4716016" y="3056684"/>
            <a:ext cx="3634649" cy="1323439"/>
          </a:xfrm>
          <a:prstGeom prst="rect">
            <a:avLst/>
          </a:prstGeom>
          <a:noFill/>
        </p:spPr>
        <p:txBody>
          <a:bodyPr wrap="none" rtlCol="0">
            <a:spAutoFit/>
          </a:bodyPr>
          <a:lstStyle/>
          <a:p>
            <a:r>
              <a:rPr lang="en-US" sz="1600" b="1" dirty="0" smtClean="0"/>
              <a:t>New XCHIP3 readout ASIC</a:t>
            </a:r>
          </a:p>
          <a:p>
            <a:pPr marL="180000">
              <a:buFont typeface="Arial" pitchFamily="34" charset="0"/>
              <a:buChar char="•"/>
            </a:pPr>
            <a:r>
              <a:rPr lang="en-GB" sz="1600" i="1" dirty="0" smtClean="0"/>
              <a:t>  Variable preamplifier gain.</a:t>
            </a:r>
          </a:p>
          <a:p>
            <a:pPr marL="180000">
              <a:buFont typeface="Arial" pitchFamily="34" charset="0"/>
              <a:buChar char="•"/>
            </a:pPr>
            <a:r>
              <a:rPr lang="en-GB" sz="1600" i="1" dirty="0" smtClean="0"/>
              <a:t>  Minimum integration time:  100ns </a:t>
            </a:r>
          </a:p>
          <a:p>
            <a:pPr marL="180000">
              <a:buFont typeface="Arial" pitchFamily="34" charset="0"/>
              <a:buChar char="•"/>
            </a:pPr>
            <a:r>
              <a:rPr lang="en-GB" sz="1600" i="1" dirty="0" smtClean="0"/>
              <a:t>  Readout time:  2 µs</a:t>
            </a:r>
          </a:p>
          <a:p>
            <a:pPr marL="180000">
              <a:buFont typeface="Arial" pitchFamily="34" charset="0"/>
              <a:buChar char="•"/>
            </a:pPr>
            <a:r>
              <a:rPr lang="en-GB" sz="1600" i="1" dirty="0" smtClean="0"/>
              <a:t>  Repetition rate (16-bit): 2.8 µs</a:t>
            </a:r>
          </a:p>
        </p:txBody>
      </p:sp>
      <p:pic>
        <p:nvPicPr>
          <p:cNvPr id="30" name="Picture 29" descr="XH1_transp.png"/>
          <p:cNvPicPr>
            <a:picLocks noChangeAspect="1"/>
          </p:cNvPicPr>
          <p:nvPr/>
        </p:nvPicPr>
        <p:blipFill>
          <a:blip r:embed="rId5" cstate="print"/>
          <a:stretch>
            <a:fillRect/>
          </a:stretch>
        </p:blipFill>
        <p:spPr>
          <a:xfrm>
            <a:off x="522886" y="3200700"/>
            <a:ext cx="3473050" cy="304796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pressure generated by laser Shock : laser and target</a:t>
            </a:r>
            <a:endParaRPr lang="en-GB" dirty="0"/>
          </a:p>
        </p:txBody>
      </p:sp>
      <p:sp>
        <p:nvSpPr>
          <p:cNvPr id="4" name="Slide Number Placeholder 3"/>
          <p:cNvSpPr>
            <a:spLocks noGrp="1"/>
          </p:cNvSpPr>
          <p:nvPr>
            <p:ph type="sldNum" sz="quarter" idx="11"/>
          </p:nvPr>
        </p:nvSpPr>
        <p:spPr>
          <a:xfrm>
            <a:off x="179512" y="6434374"/>
            <a:ext cx="413559" cy="212400"/>
          </a:xfrm>
        </p:spPr>
        <p:txBody>
          <a:bodyPr/>
          <a:lstStyle/>
          <a:p>
            <a:r>
              <a:rPr lang="fr-FR" smtClean="0"/>
              <a:t>Page </a:t>
            </a:r>
            <a:fld id="{733122C9-A0B9-462F-8757-0847AD287B63}" type="slidenum">
              <a:rPr lang="fr-FR" smtClean="0"/>
              <a:pPr/>
              <a:t>9</a:t>
            </a:fld>
            <a:endParaRPr lang="fr-FR" dirty="0"/>
          </a:p>
        </p:txBody>
      </p:sp>
      <p:sp>
        <p:nvSpPr>
          <p:cNvPr id="5" name="Footer Placeholder 4"/>
          <p:cNvSpPr>
            <a:spLocks noGrp="1"/>
          </p:cNvSpPr>
          <p:nvPr>
            <p:ph type="ftr" sz="quarter" idx="12"/>
          </p:nvPr>
        </p:nvSpPr>
        <p:spPr>
          <a:xfrm>
            <a:off x="719572" y="6434285"/>
            <a:ext cx="6120000" cy="212489"/>
          </a:xfrm>
        </p:spPr>
        <p:txBody>
          <a:bodyPr/>
          <a:lstStyle/>
          <a:p>
            <a:r>
              <a:rPr lang="en-GB" smtClean="0"/>
              <a:t>XAS under  LASER shock compression l Preparation meeting - ESRF – 19/01/2016</a:t>
            </a:r>
            <a:endParaRPr lang="fr-FR" dirty="0"/>
          </a:p>
        </p:txBody>
      </p:sp>
      <p:sp>
        <p:nvSpPr>
          <p:cNvPr id="6" name="Rectangle 40"/>
          <p:cNvSpPr>
            <a:spLocks noChangeArrowheads="1"/>
          </p:cNvSpPr>
          <p:nvPr/>
        </p:nvSpPr>
        <p:spPr bwMode="auto">
          <a:xfrm>
            <a:off x="152400" y="3080197"/>
            <a:ext cx="9144000" cy="0"/>
          </a:xfrm>
          <a:prstGeom prst="rect">
            <a:avLst/>
          </a:prstGeom>
          <a:noFill/>
          <a:ln w="9525">
            <a:noFill/>
            <a:miter lim="800000"/>
            <a:headEnd/>
            <a:tailEnd/>
          </a:ln>
          <a:effectLst/>
        </p:spPr>
        <p:txBody>
          <a:bodyPr wrap="none" anchor="ctr">
            <a:spAutoFit/>
          </a:bodyPr>
          <a:lstStyle/>
          <a:p>
            <a:endParaRPr lang="fr-FR"/>
          </a:p>
        </p:txBody>
      </p:sp>
      <p:sp>
        <p:nvSpPr>
          <p:cNvPr id="7" name="Rectangle 43"/>
          <p:cNvSpPr>
            <a:spLocks noChangeArrowheads="1"/>
          </p:cNvSpPr>
          <p:nvPr/>
        </p:nvSpPr>
        <p:spPr bwMode="auto">
          <a:xfrm>
            <a:off x="152400" y="3061147"/>
            <a:ext cx="9144000" cy="0"/>
          </a:xfrm>
          <a:prstGeom prst="rect">
            <a:avLst/>
          </a:prstGeom>
          <a:noFill/>
          <a:ln w="9525">
            <a:noFill/>
            <a:miter lim="800000"/>
            <a:headEnd/>
            <a:tailEnd/>
          </a:ln>
          <a:effectLst/>
        </p:spPr>
        <p:txBody>
          <a:bodyPr wrap="none" anchor="ctr">
            <a:spAutoFit/>
          </a:bodyPr>
          <a:lstStyle/>
          <a:p>
            <a:endParaRPr lang="fr-FR"/>
          </a:p>
        </p:txBody>
      </p:sp>
      <p:sp>
        <p:nvSpPr>
          <p:cNvPr id="26" name="TextBox 25"/>
          <p:cNvSpPr txBox="1"/>
          <p:nvPr/>
        </p:nvSpPr>
        <p:spPr>
          <a:xfrm>
            <a:off x="145422" y="773734"/>
            <a:ext cx="5292080" cy="646331"/>
          </a:xfrm>
          <a:prstGeom prst="rect">
            <a:avLst/>
          </a:prstGeom>
          <a:noFill/>
        </p:spPr>
        <p:txBody>
          <a:bodyPr wrap="square" rtlCol="0">
            <a:spAutoFit/>
          </a:bodyPr>
          <a:lstStyle/>
          <a:p>
            <a:r>
              <a:rPr lang="en-US" dirty="0" smtClean="0"/>
              <a:t>GCLT LASER provided by the CEA (40J, 10ns).</a:t>
            </a:r>
          </a:p>
          <a:p>
            <a:r>
              <a:rPr lang="en-US" dirty="0" smtClean="0"/>
              <a:t>	</a:t>
            </a:r>
            <a:r>
              <a:rPr lang="en-US" sz="1400" dirty="0" smtClean="0"/>
              <a:t>(A. </a:t>
            </a:r>
            <a:r>
              <a:rPr lang="en-US" sz="1400" dirty="0" err="1" smtClean="0"/>
              <a:t>Sollier</a:t>
            </a:r>
            <a:r>
              <a:rPr lang="en-US" sz="1400" dirty="0" smtClean="0"/>
              <a:t>, E. </a:t>
            </a:r>
            <a:r>
              <a:rPr lang="en-US" sz="1400" dirty="0" err="1" smtClean="0"/>
              <a:t>Lescoute</a:t>
            </a:r>
            <a:r>
              <a:rPr lang="en-US" sz="1400" dirty="0" smtClean="0"/>
              <a:t> et al.) </a:t>
            </a:r>
            <a:endParaRPr lang="en-GB" sz="1400" dirty="0"/>
          </a:p>
        </p:txBody>
      </p:sp>
      <p:pic>
        <p:nvPicPr>
          <p:cNvPr id="27" name="Picture 6" descr="M2012_009_Vue_011"/>
          <p:cNvPicPr>
            <a:picLocks noChangeAspect="1" noChangeArrowheads="1"/>
          </p:cNvPicPr>
          <p:nvPr/>
        </p:nvPicPr>
        <p:blipFill>
          <a:blip r:embed="rId3" cstate="print"/>
          <a:srcRect/>
          <a:stretch>
            <a:fillRect/>
          </a:stretch>
        </p:blipFill>
        <p:spPr bwMode="auto">
          <a:xfrm>
            <a:off x="5362722" y="801687"/>
            <a:ext cx="3678714" cy="2448272"/>
          </a:xfrm>
          <a:prstGeom prst="rect">
            <a:avLst/>
          </a:prstGeom>
          <a:noFill/>
        </p:spPr>
      </p:pic>
      <p:pic>
        <p:nvPicPr>
          <p:cNvPr id="28" name="Picture 4"/>
          <p:cNvPicPr>
            <a:picLocks noChangeAspect="1" noChangeArrowheads="1"/>
          </p:cNvPicPr>
          <p:nvPr/>
        </p:nvPicPr>
        <p:blipFill>
          <a:blip r:embed="rId4" cstate="print"/>
          <a:srcRect/>
          <a:stretch>
            <a:fillRect/>
          </a:stretch>
        </p:blipFill>
        <p:spPr bwMode="auto">
          <a:xfrm>
            <a:off x="2779802" y="4985575"/>
            <a:ext cx="981185" cy="963237"/>
          </a:xfrm>
          <a:prstGeom prst="rect">
            <a:avLst/>
          </a:prstGeom>
          <a:noFill/>
          <a:ln w="9525">
            <a:noFill/>
            <a:miter lim="800000"/>
            <a:headEnd/>
            <a:tailEnd/>
          </a:ln>
        </p:spPr>
      </p:pic>
      <p:sp>
        <p:nvSpPr>
          <p:cNvPr id="30" name="TextBox 29"/>
          <p:cNvSpPr txBox="1"/>
          <p:nvPr/>
        </p:nvSpPr>
        <p:spPr>
          <a:xfrm>
            <a:off x="194516" y="1480023"/>
            <a:ext cx="6084168" cy="646331"/>
          </a:xfrm>
          <a:prstGeom prst="rect">
            <a:avLst/>
          </a:prstGeom>
          <a:noFill/>
        </p:spPr>
        <p:txBody>
          <a:bodyPr wrap="square" rtlCol="0">
            <a:spAutoFit/>
          </a:bodyPr>
          <a:lstStyle/>
          <a:p>
            <a:r>
              <a:rPr lang="en-US" dirty="0" smtClean="0"/>
              <a:t>Target design (pre-heating and 2D effects)</a:t>
            </a:r>
          </a:p>
          <a:p>
            <a:r>
              <a:rPr lang="en-US" dirty="0" smtClean="0"/>
              <a:t>	</a:t>
            </a:r>
            <a:r>
              <a:rPr lang="en-US" sz="1400" dirty="0" smtClean="0"/>
              <a:t>(R. </a:t>
            </a:r>
            <a:r>
              <a:rPr lang="en-US" sz="1400" dirty="0" err="1" smtClean="0"/>
              <a:t>Torchio</a:t>
            </a:r>
            <a:r>
              <a:rPr lang="en-US" sz="1400" dirty="0" smtClean="0"/>
              <a:t>, L. </a:t>
            </a:r>
            <a:r>
              <a:rPr lang="en-US" sz="1400" dirty="0" err="1" smtClean="0"/>
              <a:t>Videau</a:t>
            </a:r>
            <a:r>
              <a:rPr lang="en-US" sz="1400" dirty="0" smtClean="0"/>
              <a:t>, T. Vinci et al.) </a:t>
            </a:r>
            <a:endParaRPr lang="en-GB" sz="1400" dirty="0"/>
          </a:p>
        </p:txBody>
      </p:sp>
      <p:sp>
        <p:nvSpPr>
          <p:cNvPr id="32" name="TextBox 31"/>
          <p:cNvSpPr txBox="1"/>
          <p:nvPr/>
        </p:nvSpPr>
        <p:spPr>
          <a:xfrm>
            <a:off x="1205880" y="5441677"/>
            <a:ext cx="1468031" cy="307777"/>
          </a:xfrm>
          <a:prstGeom prst="rect">
            <a:avLst/>
          </a:prstGeom>
          <a:noFill/>
        </p:spPr>
        <p:txBody>
          <a:bodyPr wrap="none" rtlCol="0">
            <a:spAutoFit/>
          </a:bodyPr>
          <a:lstStyle/>
          <a:p>
            <a:r>
              <a:rPr lang="en-US" sz="1400" dirty="0" smtClean="0"/>
              <a:t>(F. </a:t>
            </a:r>
            <a:r>
              <a:rPr lang="en-US" sz="1400" dirty="0" err="1" smtClean="0"/>
              <a:t>Occelli</a:t>
            </a:r>
            <a:r>
              <a:rPr lang="en-US" sz="1400" dirty="0" smtClean="0"/>
              <a:t> et al.)</a:t>
            </a:r>
            <a:endParaRPr lang="en-GB" sz="1400" dirty="0"/>
          </a:p>
        </p:txBody>
      </p:sp>
      <p:pic>
        <p:nvPicPr>
          <p:cNvPr id="33" name="Picture 32"/>
          <p:cNvPicPr>
            <a:picLocks noChangeAspect="1" noChangeArrowheads="1"/>
          </p:cNvPicPr>
          <p:nvPr/>
        </p:nvPicPr>
        <p:blipFill>
          <a:blip r:embed="rId5" cstate="print"/>
          <a:srcRect/>
          <a:stretch>
            <a:fillRect/>
          </a:stretch>
        </p:blipFill>
        <p:spPr bwMode="auto">
          <a:xfrm>
            <a:off x="8478021" y="2685885"/>
            <a:ext cx="498594" cy="394312"/>
          </a:xfrm>
          <a:prstGeom prst="rect">
            <a:avLst/>
          </a:prstGeom>
          <a:noFill/>
          <a:ln w="9525">
            <a:noFill/>
            <a:miter lim="800000"/>
            <a:headEnd/>
            <a:tailEnd/>
          </a:ln>
        </p:spPr>
      </p:pic>
      <p:grpSp>
        <p:nvGrpSpPr>
          <p:cNvPr id="37" name="Group 36"/>
          <p:cNvGrpSpPr/>
          <p:nvPr/>
        </p:nvGrpSpPr>
        <p:grpSpPr>
          <a:xfrm>
            <a:off x="4381660" y="3735432"/>
            <a:ext cx="4815278" cy="2503598"/>
            <a:chOff x="-48289" y="635566"/>
            <a:chExt cx="5691150" cy="2843804"/>
          </a:xfrm>
        </p:grpSpPr>
        <p:grpSp>
          <p:nvGrpSpPr>
            <p:cNvPr id="38" name="Groupe 8"/>
            <p:cNvGrpSpPr>
              <a:grpSpLocks/>
            </p:cNvGrpSpPr>
            <p:nvPr/>
          </p:nvGrpSpPr>
          <p:grpSpPr bwMode="auto">
            <a:xfrm>
              <a:off x="-48289" y="770389"/>
              <a:ext cx="5691150" cy="2708981"/>
              <a:chOff x="865188" y="19833653"/>
              <a:chExt cx="7334275" cy="4103688"/>
            </a:xfrm>
          </p:grpSpPr>
          <p:pic>
            <p:nvPicPr>
              <p:cNvPr id="40" name="Picture 2" descr="D:\target fin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550" y="19833653"/>
                <a:ext cx="6754813"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ZoneTexte 5"/>
              <p:cNvSpPr txBox="1">
                <a:spLocks noChangeArrowheads="1"/>
              </p:cNvSpPr>
              <p:nvPr/>
            </p:nvSpPr>
            <p:spPr bwMode="auto">
              <a:xfrm>
                <a:off x="3792755" y="22492454"/>
                <a:ext cx="1565537" cy="100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defTabSz="164147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164147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164147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1641475"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600" dirty="0"/>
                  <a:t>diamond </a:t>
                </a:r>
              </a:p>
              <a:p>
                <a:pPr eaLnBrk="1" hangingPunct="1"/>
                <a:r>
                  <a:rPr lang="en-US" altLang="en-US" sz="1600" dirty="0"/>
                  <a:t>  </a:t>
                </a:r>
                <a:endParaRPr lang="en-US" altLang="en-US" sz="1800" dirty="0"/>
              </a:p>
            </p:txBody>
          </p:sp>
          <p:sp>
            <p:nvSpPr>
              <p:cNvPr id="42" name="ZoneTexte 7"/>
              <p:cNvSpPr txBox="1">
                <a:spLocks noChangeArrowheads="1"/>
              </p:cNvSpPr>
              <p:nvPr/>
            </p:nvSpPr>
            <p:spPr bwMode="auto">
              <a:xfrm>
                <a:off x="2032518" y="22517373"/>
                <a:ext cx="1565537" cy="1059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defTabSz="164147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164147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164147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1641475"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600" dirty="0"/>
                  <a:t>diamond </a:t>
                </a:r>
              </a:p>
              <a:p>
                <a:pPr eaLnBrk="1" hangingPunct="1"/>
                <a:endParaRPr lang="en-US" altLang="en-US" sz="1800" dirty="0"/>
              </a:p>
            </p:txBody>
          </p:sp>
          <p:sp>
            <p:nvSpPr>
              <p:cNvPr id="48" name="Rectangle 17"/>
              <p:cNvSpPr>
                <a:spLocks noChangeArrowheads="1"/>
              </p:cNvSpPr>
              <p:nvPr/>
            </p:nvSpPr>
            <p:spPr bwMode="auto">
              <a:xfrm>
                <a:off x="7121525" y="23578566"/>
                <a:ext cx="438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defTabSz="164147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164147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164147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1641475"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400">
                    <a:solidFill>
                      <a:srgbClr val="808080"/>
                    </a:solidFill>
                  </a:rPr>
                  <a:t>µm</a:t>
                </a:r>
                <a:endParaRPr lang="fr-FR" altLang="en-US" sz="1400">
                  <a:solidFill>
                    <a:srgbClr val="808080"/>
                  </a:solidFill>
                </a:endParaRPr>
              </a:p>
            </p:txBody>
          </p:sp>
          <p:sp>
            <p:nvSpPr>
              <p:cNvPr id="49" name="Rectangle 18"/>
              <p:cNvSpPr>
                <a:spLocks noChangeArrowheads="1"/>
              </p:cNvSpPr>
              <p:nvPr/>
            </p:nvSpPr>
            <p:spPr bwMode="auto">
              <a:xfrm rot="-5400000">
                <a:off x="800101" y="21621178"/>
                <a:ext cx="438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defTabSz="164147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164147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164147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1641475"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400">
                    <a:solidFill>
                      <a:srgbClr val="808080"/>
                    </a:solidFill>
                  </a:rPr>
                  <a:t>µm</a:t>
                </a:r>
                <a:endParaRPr lang="fr-FR" altLang="en-US" sz="1400">
                  <a:solidFill>
                    <a:srgbClr val="808080"/>
                  </a:solidFill>
                </a:endParaRPr>
              </a:p>
            </p:txBody>
          </p:sp>
          <p:sp>
            <p:nvSpPr>
              <p:cNvPr id="50" name="ZoneTexte 86"/>
              <p:cNvSpPr txBox="1"/>
              <p:nvPr/>
            </p:nvSpPr>
            <p:spPr>
              <a:xfrm rot="5400000">
                <a:off x="7354819" y="21663913"/>
                <a:ext cx="1380365" cy="308922"/>
              </a:xfrm>
              <a:prstGeom prst="rect">
                <a:avLst/>
              </a:prstGeom>
              <a:noFill/>
            </p:spPr>
            <p:txBody>
              <a:bodyPr>
                <a:spAutoFit/>
              </a:bodyPr>
              <a:lstStyle/>
              <a:p>
                <a:pPr>
                  <a:defRPr/>
                </a:pPr>
                <a:r>
                  <a:rPr lang="en-US" sz="1400" dirty="0">
                    <a:solidFill>
                      <a:schemeClr val="tx1">
                        <a:lumMod val="50000"/>
                        <a:lumOff val="50000"/>
                      </a:schemeClr>
                    </a:solidFill>
                  </a:rPr>
                  <a:t>density (g/cm</a:t>
                </a:r>
                <a:r>
                  <a:rPr lang="en-US" sz="1400" baseline="30000" dirty="0">
                    <a:solidFill>
                      <a:schemeClr val="tx1">
                        <a:lumMod val="50000"/>
                        <a:lumOff val="50000"/>
                      </a:schemeClr>
                    </a:solidFill>
                  </a:rPr>
                  <a:t>3</a:t>
                </a:r>
                <a:r>
                  <a:rPr lang="en-US" sz="1400" dirty="0">
                    <a:solidFill>
                      <a:schemeClr val="tx1">
                        <a:lumMod val="50000"/>
                        <a:lumOff val="50000"/>
                      </a:schemeClr>
                    </a:solidFill>
                  </a:rPr>
                  <a:t>)</a:t>
                </a:r>
              </a:p>
            </p:txBody>
          </p:sp>
          <p:sp>
            <p:nvSpPr>
              <p:cNvPr id="51" name="Rectangle 50"/>
              <p:cNvSpPr/>
              <p:nvPr/>
            </p:nvSpPr>
            <p:spPr>
              <a:xfrm>
                <a:off x="3708900" y="19870473"/>
                <a:ext cx="934946" cy="250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2" name="Rectangle 6"/>
              <p:cNvSpPr>
                <a:spLocks noChangeArrowheads="1"/>
              </p:cNvSpPr>
              <p:nvPr/>
            </p:nvSpPr>
            <p:spPr bwMode="auto">
              <a:xfrm>
                <a:off x="2574457" y="20156976"/>
                <a:ext cx="1025950" cy="63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defTabSz="164147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164147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164147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1641475"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800" dirty="0">
                    <a:solidFill>
                      <a:srgbClr val="FF0000"/>
                    </a:solidFill>
                  </a:rPr>
                  <a:t>   </a:t>
                </a:r>
                <a:r>
                  <a:rPr lang="en-US" altLang="en-US" sz="1600" dirty="0">
                    <a:solidFill>
                      <a:srgbClr val="FF0000"/>
                    </a:solidFill>
                  </a:rPr>
                  <a:t>Fe </a:t>
                </a:r>
              </a:p>
            </p:txBody>
          </p:sp>
        </p:grpSp>
        <p:sp>
          <p:nvSpPr>
            <p:cNvPr id="39" name="ZoneTexte 31"/>
            <p:cNvSpPr txBox="1">
              <a:spLocks noChangeArrowheads="1"/>
            </p:cNvSpPr>
            <p:nvPr/>
          </p:nvSpPr>
          <p:spPr bwMode="auto">
            <a:xfrm>
              <a:off x="1630783" y="635566"/>
              <a:ext cx="1219245" cy="369332"/>
            </a:xfrm>
            <a:prstGeom prst="rect">
              <a:avLst/>
            </a:prstGeom>
            <a:noFill/>
            <a:ln w="9525">
              <a:noFill/>
              <a:miter lim="800000"/>
              <a:headEnd/>
              <a:tailEnd/>
            </a:ln>
          </p:spPr>
          <p:txBody>
            <a:bodyPr wrap="none">
              <a:spAutoFit/>
            </a:bodyPr>
            <a:lstStyle/>
            <a:p>
              <a:r>
                <a:rPr lang="fr-FR" dirty="0" smtClean="0">
                  <a:latin typeface="Arial" pitchFamily="34" charset="0"/>
                  <a:cs typeface="Arial" pitchFamily="34" charset="0"/>
                </a:rPr>
                <a:t>2D </a:t>
              </a:r>
              <a:r>
                <a:rPr lang="fr-FR" dirty="0" err="1" smtClean="0">
                  <a:latin typeface="Arial" pitchFamily="34" charset="0"/>
                  <a:cs typeface="Arial" pitchFamily="34" charset="0"/>
                </a:rPr>
                <a:t>effects</a:t>
              </a:r>
              <a:endParaRPr lang="fr-FR" dirty="0">
                <a:latin typeface="Arial" pitchFamily="34" charset="0"/>
                <a:cs typeface="Arial" pitchFamily="34" charset="0"/>
              </a:endParaRPr>
            </a:p>
          </p:txBody>
        </p:sp>
      </p:grpSp>
      <p:grpSp>
        <p:nvGrpSpPr>
          <p:cNvPr id="53" name="Group 52"/>
          <p:cNvGrpSpPr/>
          <p:nvPr/>
        </p:nvGrpSpPr>
        <p:grpSpPr>
          <a:xfrm>
            <a:off x="130957" y="2306950"/>
            <a:ext cx="4369035" cy="2426249"/>
            <a:chOff x="100933" y="4258846"/>
            <a:chExt cx="4369035" cy="2426249"/>
          </a:xfrm>
        </p:grpSpPr>
        <p:grpSp>
          <p:nvGrpSpPr>
            <p:cNvPr id="54" name="Group 53"/>
            <p:cNvGrpSpPr/>
            <p:nvPr/>
          </p:nvGrpSpPr>
          <p:grpSpPr>
            <a:xfrm>
              <a:off x="100933" y="4650021"/>
              <a:ext cx="2628556" cy="2035074"/>
              <a:chOff x="1386828" y="27428836"/>
              <a:chExt cx="2872088" cy="2073946"/>
            </a:xfrm>
          </p:grpSpPr>
          <p:grpSp>
            <p:nvGrpSpPr>
              <p:cNvPr id="58" name="Groupe 122"/>
              <p:cNvGrpSpPr>
                <a:grpSpLocks/>
              </p:cNvGrpSpPr>
              <p:nvPr/>
            </p:nvGrpSpPr>
            <p:grpSpPr bwMode="auto">
              <a:xfrm>
                <a:off x="1386828" y="27428836"/>
                <a:ext cx="2872088" cy="2073946"/>
                <a:chOff x="754748" y="2016475"/>
                <a:chExt cx="2796707" cy="1548653"/>
              </a:xfrm>
            </p:grpSpPr>
            <p:grpSp>
              <p:nvGrpSpPr>
                <p:cNvPr id="60" name="Groupe 4"/>
                <p:cNvGrpSpPr>
                  <a:grpSpLocks/>
                </p:cNvGrpSpPr>
                <p:nvPr/>
              </p:nvGrpSpPr>
              <p:grpSpPr bwMode="auto">
                <a:xfrm rot="10800000">
                  <a:off x="754748" y="2016475"/>
                  <a:ext cx="2796707" cy="859861"/>
                  <a:chOff x="2732279" y="1179789"/>
                  <a:chExt cx="3212355" cy="981844"/>
                </a:xfrm>
              </p:grpSpPr>
              <p:sp>
                <p:nvSpPr>
                  <p:cNvPr id="67" name="Rectangle 66"/>
                  <p:cNvSpPr/>
                  <p:nvPr/>
                </p:nvSpPr>
                <p:spPr>
                  <a:xfrm flipH="1">
                    <a:off x="2732279" y="1408353"/>
                    <a:ext cx="145157" cy="749902"/>
                  </a:xfrm>
                  <a:prstGeom prst="rect">
                    <a:avLst/>
                  </a:prstGeom>
                  <a:solidFill>
                    <a:srgbClr val="B2B2B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8" name="Rectangle 67"/>
                  <p:cNvSpPr/>
                  <p:nvPr/>
                </p:nvSpPr>
                <p:spPr>
                  <a:xfrm>
                    <a:off x="2873347" y="1408353"/>
                    <a:ext cx="1410673" cy="74990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9" name="Rectangle 68"/>
                  <p:cNvSpPr/>
                  <p:nvPr/>
                </p:nvSpPr>
                <p:spPr>
                  <a:xfrm>
                    <a:off x="4416909" y="1408353"/>
                    <a:ext cx="1527208" cy="74990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70" name="Rectangle 69"/>
                  <p:cNvSpPr/>
                  <p:nvPr/>
                </p:nvSpPr>
                <p:spPr>
                  <a:xfrm>
                    <a:off x="4286064" y="1408353"/>
                    <a:ext cx="126756" cy="74990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71" name="ZoneTexte 15"/>
                  <p:cNvSpPr txBox="1">
                    <a:spLocks noChangeArrowheads="1"/>
                  </p:cNvSpPr>
                  <p:nvPr/>
                </p:nvSpPr>
                <p:spPr bwMode="auto">
                  <a:xfrm rot="10800000">
                    <a:off x="3136873" y="1179789"/>
                    <a:ext cx="1070154" cy="981837"/>
                  </a:xfrm>
                  <a:prstGeom prst="rect">
                    <a:avLst/>
                  </a:prstGeom>
                  <a:noFill/>
                  <a:ln w="9525">
                    <a:noFill/>
                    <a:miter lim="800000"/>
                    <a:headEnd/>
                    <a:tailEnd/>
                  </a:ln>
                </p:spPr>
                <p:txBody>
                  <a:bodyPr wrap="none">
                    <a:spAutoFit/>
                  </a:bodyPr>
                  <a:lstStyle/>
                  <a:p>
                    <a:endParaRPr lang="en-US" altLang="en-US" sz="1800" dirty="0"/>
                  </a:p>
                  <a:p>
                    <a:pPr>
                      <a:buFont typeface="Arial" pitchFamily="34" charset="0"/>
                      <a:buNone/>
                    </a:pPr>
                    <a:r>
                      <a:rPr lang="en-US" altLang="en-US" sz="1800" dirty="0"/>
                      <a:t>40 µm</a:t>
                    </a:r>
                    <a:endParaRPr lang="fr-FR" altLang="en-US" sz="1800" dirty="0"/>
                  </a:p>
                  <a:p>
                    <a:endParaRPr lang="en-US" altLang="en-US" sz="1800" dirty="0"/>
                  </a:p>
                </p:txBody>
              </p:sp>
              <p:sp>
                <p:nvSpPr>
                  <p:cNvPr id="72" name="ZoneTexte 16"/>
                  <p:cNvSpPr txBox="1">
                    <a:spLocks noChangeArrowheads="1"/>
                  </p:cNvSpPr>
                  <p:nvPr/>
                </p:nvSpPr>
                <p:spPr bwMode="auto">
                  <a:xfrm rot="10800000">
                    <a:off x="4745590" y="1179793"/>
                    <a:ext cx="1070154" cy="981837"/>
                  </a:xfrm>
                  <a:prstGeom prst="rect">
                    <a:avLst/>
                  </a:prstGeom>
                  <a:noFill/>
                  <a:ln w="9525">
                    <a:noFill/>
                    <a:miter lim="800000"/>
                    <a:headEnd/>
                    <a:tailEnd/>
                  </a:ln>
                </p:spPr>
                <p:txBody>
                  <a:bodyPr wrap="none">
                    <a:spAutoFit/>
                  </a:bodyPr>
                  <a:lstStyle/>
                  <a:p>
                    <a:endParaRPr lang="en-US" altLang="en-US" sz="1800"/>
                  </a:p>
                  <a:p>
                    <a:pPr>
                      <a:buFont typeface="Arial" pitchFamily="34" charset="0"/>
                      <a:buNone/>
                    </a:pPr>
                    <a:r>
                      <a:rPr lang="en-US" altLang="en-US" sz="1800"/>
                      <a:t>50 µm</a:t>
                    </a:r>
                    <a:endParaRPr lang="fr-FR" altLang="en-US" sz="1800"/>
                  </a:p>
                  <a:p>
                    <a:endParaRPr lang="en-US" altLang="en-US" sz="1800"/>
                  </a:p>
                </p:txBody>
              </p:sp>
            </p:grpSp>
            <p:grpSp>
              <p:nvGrpSpPr>
                <p:cNvPr id="61" name="Groupe 4"/>
                <p:cNvGrpSpPr>
                  <a:grpSpLocks/>
                </p:cNvGrpSpPr>
                <p:nvPr/>
              </p:nvGrpSpPr>
              <p:grpSpPr bwMode="auto">
                <a:xfrm rot="10800000">
                  <a:off x="1413358" y="2902476"/>
                  <a:ext cx="1435028" cy="662652"/>
                  <a:chOff x="3542111" y="2253058"/>
                  <a:chExt cx="1648065" cy="756858"/>
                </a:xfrm>
              </p:grpSpPr>
              <p:sp>
                <p:nvSpPr>
                  <p:cNvPr id="64" name="Rectangle 63"/>
                  <p:cNvSpPr/>
                  <p:nvPr/>
                </p:nvSpPr>
                <p:spPr>
                  <a:xfrm>
                    <a:off x="3542111" y="2253058"/>
                    <a:ext cx="805398" cy="756858"/>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5" name="Rectangle 64"/>
                  <p:cNvSpPr/>
                  <p:nvPr/>
                </p:nvSpPr>
                <p:spPr>
                  <a:xfrm>
                    <a:off x="4403176" y="2253058"/>
                    <a:ext cx="787000" cy="756858"/>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6" name="Rectangle 65"/>
                  <p:cNvSpPr/>
                  <p:nvPr/>
                </p:nvSpPr>
                <p:spPr>
                  <a:xfrm>
                    <a:off x="4288229" y="2253058"/>
                    <a:ext cx="157401" cy="75685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62" name="Rectangle 26"/>
                <p:cNvSpPr>
                  <a:spLocks noChangeArrowheads="1"/>
                </p:cNvSpPr>
                <p:nvPr/>
              </p:nvSpPr>
              <p:spPr bwMode="auto">
                <a:xfrm>
                  <a:off x="1332481" y="3171131"/>
                  <a:ext cx="556445" cy="209220"/>
                </a:xfrm>
                <a:prstGeom prst="rect">
                  <a:avLst/>
                </a:prstGeom>
                <a:noFill/>
                <a:ln w="9525">
                  <a:noFill/>
                  <a:miter lim="800000"/>
                  <a:headEnd/>
                  <a:tailEnd/>
                </a:ln>
              </p:spPr>
              <p:txBody>
                <a:bodyPr wrap="none">
                  <a:spAutoFit/>
                </a:bodyPr>
                <a:lstStyle/>
                <a:p>
                  <a:r>
                    <a:rPr lang="en-US" altLang="en-US" sz="1600" dirty="0">
                      <a:solidFill>
                        <a:schemeClr val="bg1"/>
                      </a:solidFill>
                    </a:rPr>
                    <a:t>25 µm</a:t>
                  </a:r>
                  <a:endParaRPr lang="fr-FR" altLang="en-US" sz="1600" dirty="0">
                    <a:solidFill>
                      <a:schemeClr val="bg1"/>
                    </a:solidFill>
                  </a:endParaRPr>
                </a:p>
              </p:txBody>
            </p:sp>
            <p:sp>
              <p:nvSpPr>
                <p:cNvPr id="63" name="Rectangle 27"/>
                <p:cNvSpPr>
                  <a:spLocks noChangeArrowheads="1"/>
                </p:cNvSpPr>
                <p:nvPr/>
              </p:nvSpPr>
              <p:spPr bwMode="auto">
                <a:xfrm>
                  <a:off x="2155095" y="3171128"/>
                  <a:ext cx="556445" cy="209220"/>
                </a:xfrm>
                <a:prstGeom prst="rect">
                  <a:avLst/>
                </a:prstGeom>
                <a:noFill/>
                <a:ln w="9525">
                  <a:noFill/>
                  <a:miter lim="800000"/>
                  <a:headEnd/>
                  <a:tailEnd/>
                </a:ln>
              </p:spPr>
              <p:txBody>
                <a:bodyPr wrap="none">
                  <a:spAutoFit/>
                </a:bodyPr>
                <a:lstStyle/>
                <a:p>
                  <a:r>
                    <a:rPr lang="en-US" altLang="en-US" sz="1600" dirty="0">
                      <a:solidFill>
                        <a:schemeClr val="bg1"/>
                      </a:solidFill>
                    </a:rPr>
                    <a:t>25 µm</a:t>
                  </a:r>
                  <a:endParaRPr lang="fr-FR" altLang="en-US" sz="1600" dirty="0">
                    <a:solidFill>
                      <a:schemeClr val="bg1"/>
                    </a:solidFill>
                  </a:endParaRPr>
                </a:p>
              </p:txBody>
            </p:sp>
          </p:grpSp>
          <p:sp>
            <p:nvSpPr>
              <p:cNvPr id="59" name="Rectangle 58"/>
              <p:cNvSpPr/>
              <p:nvPr/>
            </p:nvSpPr>
            <p:spPr bwMode="auto">
              <a:xfrm rot="10800000" flipH="1">
                <a:off x="3536897" y="28615361"/>
                <a:ext cx="96641" cy="887418"/>
              </a:xfrm>
              <a:prstGeom prst="rect">
                <a:avLst/>
              </a:prstGeom>
              <a:solidFill>
                <a:srgbClr val="B2B2B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55" name="ZoneTexte 9"/>
            <p:cNvSpPr txBox="1"/>
            <p:nvPr/>
          </p:nvSpPr>
          <p:spPr>
            <a:xfrm>
              <a:off x="291488" y="4258846"/>
              <a:ext cx="2462534" cy="338554"/>
            </a:xfrm>
            <a:prstGeom prst="rect">
              <a:avLst/>
            </a:prstGeom>
            <a:noFill/>
          </p:spPr>
          <p:txBody>
            <a:bodyPr wrap="none">
              <a:spAutoFit/>
            </a:bodyPr>
            <a:lstStyle/>
            <a:p>
              <a:pPr>
                <a:defRPr/>
              </a:pPr>
              <a:r>
                <a:rPr lang="fr-FR" sz="1600" dirty="0" err="1">
                  <a:solidFill>
                    <a:schemeClr val="bg1">
                      <a:lumMod val="50000"/>
                    </a:schemeClr>
                  </a:solidFill>
                  <a:latin typeface="Arial" pitchFamily="34" charset="0"/>
                  <a:cs typeface="Arial" pitchFamily="34" charset="0"/>
                </a:rPr>
                <a:t>diamond</a:t>
              </a:r>
              <a:r>
                <a:rPr lang="fr-FR" sz="1600" dirty="0">
                  <a:latin typeface="Arial" pitchFamily="34" charset="0"/>
                  <a:cs typeface="Arial" pitchFamily="34" charset="0"/>
                </a:rPr>
                <a:t> </a:t>
              </a:r>
              <a:r>
                <a:rPr lang="fr-FR" sz="1600" dirty="0">
                  <a:solidFill>
                    <a:srgbClr val="FF0000"/>
                  </a:solidFill>
                  <a:latin typeface="Arial" pitchFamily="34" charset="0"/>
                  <a:cs typeface="Arial" pitchFamily="34" charset="0"/>
                </a:rPr>
                <a:t>Fe </a:t>
              </a:r>
              <a:r>
                <a:rPr lang="fr-FR" sz="1600" dirty="0" err="1">
                  <a:solidFill>
                    <a:schemeClr val="bg1">
                      <a:lumMod val="50000"/>
                    </a:schemeClr>
                  </a:solidFill>
                  <a:latin typeface="Arial" pitchFamily="34" charset="0"/>
                  <a:cs typeface="Arial" pitchFamily="34" charset="0"/>
                </a:rPr>
                <a:t>diamond</a:t>
              </a:r>
              <a:r>
                <a:rPr lang="fr-FR" sz="1600" dirty="0">
                  <a:latin typeface="Arial" pitchFamily="34" charset="0"/>
                  <a:cs typeface="Arial" pitchFamily="34" charset="0"/>
                </a:rPr>
                <a:t> </a:t>
              </a:r>
              <a:r>
                <a:rPr lang="fr-FR" sz="1600" dirty="0">
                  <a:solidFill>
                    <a:schemeClr val="tx1">
                      <a:lumMod val="65000"/>
                      <a:lumOff val="35000"/>
                    </a:schemeClr>
                  </a:solidFill>
                  <a:latin typeface="Arial" pitchFamily="34" charset="0"/>
                  <a:cs typeface="Arial" pitchFamily="34" charset="0"/>
                </a:rPr>
                <a:t>CH</a:t>
              </a:r>
            </a:p>
          </p:txBody>
        </p:sp>
        <p:sp>
          <p:nvSpPr>
            <p:cNvPr id="56" name="TextBox 55"/>
            <p:cNvSpPr txBox="1"/>
            <p:nvPr/>
          </p:nvSpPr>
          <p:spPr>
            <a:xfrm>
              <a:off x="2820157" y="4757108"/>
              <a:ext cx="1649811" cy="584775"/>
            </a:xfrm>
            <a:prstGeom prst="rect">
              <a:avLst/>
            </a:prstGeom>
            <a:noFill/>
          </p:spPr>
          <p:txBody>
            <a:bodyPr wrap="none" rtlCol="0">
              <a:spAutoFit/>
            </a:bodyPr>
            <a:lstStyle/>
            <a:p>
              <a:r>
                <a:rPr lang="fr-FR" sz="1600" dirty="0" smtClean="0"/>
                <a:t>P&lt;100 </a:t>
              </a:r>
              <a:r>
                <a:rPr lang="fr-FR" sz="1600" dirty="0" err="1" smtClean="0"/>
                <a:t>GPa</a:t>
              </a:r>
              <a:endParaRPr lang="fr-FR" sz="1600" dirty="0" smtClean="0"/>
            </a:p>
            <a:p>
              <a:r>
                <a:rPr lang="fr-FR" sz="1600" dirty="0" smtClean="0"/>
                <a:t>laser foc 300µm</a:t>
              </a:r>
              <a:endParaRPr lang="en-US" sz="1600" dirty="0"/>
            </a:p>
          </p:txBody>
        </p:sp>
        <p:sp>
          <p:nvSpPr>
            <p:cNvPr id="57" name="TextBox 56"/>
            <p:cNvSpPr txBox="1"/>
            <p:nvPr/>
          </p:nvSpPr>
          <p:spPr>
            <a:xfrm>
              <a:off x="2702958" y="5927033"/>
              <a:ext cx="1535998" cy="584775"/>
            </a:xfrm>
            <a:prstGeom prst="rect">
              <a:avLst/>
            </a:prstGeom>
            <a:noFill/>
          </p:spPr>
          <p:txBody>
            <a:bodyPr wrap="none" rtlCol="0">
              <a:spAutoFit/>
            </a:bodyPr>
            <a:lstStyle/>
            <a:p>
              <a:r>
                <a:rPr lang="fr-FR" sz="1600" dirty="0" smtClean="0"/>
                <a:t>P&gt;100 </a:t>
              </a:r>
              <a:r>
                <a:rPr lang="fr-FR" sz="1600" dirty="0" err="1" smtClean="0"/>
                <a:t>GPa</a:t>
              </a:r>
              <a:endParaRPr lang="fr-FR" sz="1600" dirty="0" smtClean="0"/>
            </a:p>
            <a:p>
              <a:r>
                <a:rPr lang="fr-FR" sz="1600" dirty="0" smtClean="0"/>
                <a:t>laser foc 90µm</a:t>
              </a:r>
              <a:endParaRPr lang="en-US" sz="1600" dirty="0"/>
            </a:p>
          </p:txBody>
        </p:sp>
      </p:grpSp>
      <p:pic>
        <p:nvPicPr>
          <p:cNvPr id="73" name="Picture 72"/>
          <p:cNvPicPr>
            <a:picLocks noChangeAspect="1" noChangeArrowheads="1"/>
          </p:cNvPicPr>
          <p:nvPr/>
        </p:nvPicPr>
        <p:blipFill>
          <a:blip r:embed="rId7" cstate="print"/>
          <a:srcRect/>
          <a:stretch>
            <a:fillRect/>
          </a:stretch>
        </p:blipFill>
        <p:spPr bwMode="auto">
          <a:xfrm>
            <a:off x="4719808" y="3797244"/>
            <a:ext cx="564396" cy="4472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ESRF-LightBlue">
      <a:dk1>
        <a:sysClr val="windowText" lastClr="000000"/>
      </a:dk1>
      <a:lt1>
        <a:sysClr val="window" lastClr="FFFFFF"/>
      </a:lt1>
      <a:dk2>
        <a:srgbClr val="132577"/>
      </a:dk2>
      <a:lt2>
        <a:srgbClr val="51A026"/>
      </a:lt2>
      <a:accent1>
        <a:srgbClr val="132577"/>
      </a:accent1>
      <a:accent2>
        <a:srgbClr val="ED7703"/>
      </a:accent2>
      <a:accent3>
        <a:srgbClr val="F4A300"/>
      </a:accent3>
      <a:accent4>
        <a:srgbClr val="FFDD00"/>
      </a:accent4>
      <a:accent5>
        <a:srgbClr val="AF007C"/>
      </a:accent5>
      <a:accent6>
        <a:srgbClr val="0098D4"/>
      </a:accent6>
      <a:hlink>
        <a:srgbClr val="000000"/>
      </a:hlink>
      <a:folHlink>
        <a:srgbClr val="000000"/>
      </a:folHlink>
    </a:clrScheme>
    <a:fontScheme name="Solocal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x" id="{67C11CAC-9023-4D7C-A201-0E73168C1C5C}" vid="{657381B9-D2A2-47F3-8C63-832BC456550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9629</TotalTime>
  <Words>4021</Words>
  <Application>Microsoft Office PowerPoint</Application>
  <PresentationFormat>On-screen Show (4:3)</PresentationFormat>
  <Paragraphs>562</Paragraphs>
  <Slides>35</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Arial</vt:lpstr>
      <vt:lpstr>Calibri</vt:lpstr>
      <vt:lpstr>ITCOfficinaSans LT Book</vt:lpstr>
      <vt:lpstr>Symbol</vt:lpstr>
      <vt:lpstr>Times New Roman</vt:lpstr>
      <vt:lpstr>Wingdings</vt:lpstr>
      <vt:lpstr>Blank</vt:lpstr>
      <vt:lpstr>Graph</vt:lpstr>
      <vt:lpstr>PowerPoint Presentation</vt:lpstr>
      <vt:lpstr>PowerPoint Presentation</vt:lpstr>
      <vt:lpstr>Agenda</vt:lpstr>
      <vt:lpstr>May 2014</vt:lpstr>
      <vt:lpstr>TEXAS project</vt:lpstr>
      <vt:lpstr>XAS Energy dispersive beamline principle</vt:lpstr>
      <vt:lpstr>High pressure generated by laser Shock : principle</vt:lpstr>
      <vt:lpstr>Xh – ge detector</vt:lpstr>
      <vt:lpstr>High pressure generated by laser Shock : laser and target</vt:lpstr>
      <vt:lpstr>High pressure generated by laser Shock</vt:lpstr>
      <vt:lpstr>High pressure generated by laser Shock</vt:lpstr>
      <vt:lpstr>High pressure generated by laser Shock</vt:lpstr>
      <vt:lpstr>High pressure generated by laser Shock</vt:lpstr>
      <vt:lpstr>General schedule</vt:lpstr>
      <vt:lpstr>Filling mode</vt:lpstr>
      <vt:lpstr>Filling mode : 16 bunch mode</vt:lpstr>
      <vt:lpstr>Filling mode : 4 bunch mode</vt:lpstr>
      <vt:lpstr>Filling mode : 7/8 + 1</vt:lpstr>
      <vt:lpstr>Proposal for experiment schedule</vt:lpstr>
      <vt:lpstr>Proposal for experiment schedule</vt:lpstr>
      <vt:lpstr>Agenda</vt:lpstr>
      <vt:lpstr>General setup : lifting</vt:lpstr>
      <vt:lpstr>General setup at Iron</vt:lpstr>
      <vt:lpstr>General setup at Ta-L3 and Ge</vt:lpstr>
      <vt:lpstr>General setup at Molybdenum</vt:lpstr>
      <vt:lpstr>Vertical refocusing mirror and vacuum tubes</vt:lpstr>
      <vt:lpstr>Vacuum chamber</vt:lpstr>
      <vt:lpstr>Diagnostics/visar setup</vt:lpstr>
      <vt:lpstr>Synchronization general</vt:lpstr>
      <vt:lpstr>Synchronization laser : any update ? Any needs ?</vt:lpstr>
      <vt:lpstr>Synchronization laser and X-ray beam</vt:lpstr>
      <vt:lpstr>software</vt:lpstr>
      <vt:lpstr>software</vt:lpstr>
      <vt:lpstr>safety</vt:lpstr>
      <vt:lpstr>Schedule (end of the meeting)</vt:lpstr>
    </vt:vector>
  </TitlesOfParts>
  <Company>ESRF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MATHON Olivier</dc:creator>
  <cp:lastModifiedBy>MATHON Olivier</cp:lastModifiedBy>
  <cp:revision>258</cp:revision>
  <cp:lastPrinted>2016-01-18T13:33:49Z</cp:lastPrinted>
  <dcterms:created xsi:type="dcterms:W3CDTF">2015-06-15T08:11:43Z</dcterms:created>
  <dcterms:modified xsi:type="dcterms:W3CDTF">2016-01-19T07:50:50Z</dcterms:modified>
</cp:coreProperties>
</file>