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331" r:id="rId2"/>
    <p:sldId id="385" r:id="rId3"/>
    <p:sldId id="386" r:id="rId4"/>
    <p:sldId id="387" r:id="rId5"/>
    <p:sldId id="384" r:id="rId6"/>
    <p:sldId id="388" r:id="rId7"/>
    <p:sldId id="391" r:id="rId8"/>
    <p:sldId id="389" r:id="rId9"/>
    <p:sldId id="390" r:id="rId10"/>
    <p:sldId id="392" r:id="rId11"/>
  </p:sldIdLst>
  <p:sldSz cx="9144000" cy="6858000" type="screen4x3"/>
  <p:notesSz cx="6794500" cy="99314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D5A3D4D0-CAC7-4CBB-84AE-BA77388B78B2}">
          <p14:sldIdLst>
            <p14:sldId id="331"/>
            <p14:sldId id="385"/>
            <p14:sldId id="386"/>
            <p14:sldId id="387"/>
            <p14:sldId id="384"/>
            <p14:sldId id="388"/>
            <p14:sldId id="391"/>
            <p14:sldId id="389"/>
            <p14:sldId id="390"/>
            <p14:sldId id="392"/>
          </p14:sldIdLst>
        </p14:section>
        <p14:section name="Abschnitt ohne Titel" id="{2F79FEB6-26B8-4023-9020-C6D7CF96F74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007A37"/>
    <a:srgbClr val="00FFFF"/>
    <a:srgbClr val="3961D3"/>
    <a:srgbClr val="F8D608"/>
    <a:srgbClr val="FFFFFF"/>
    <a:srgbClr val="FF33CC"/>
    <a:srgbClr val="FF3399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93537" autoAdjust="0"/>
  </p:normalViewPr>
  <p:slideViewPr>
    <p:cSldViewPr>
      <p:cViewPr>
        <p:scale>
          <a:sx n="100" d="100"/>
          <a:sy n="100" d="100"/>
        </p:scale>
        <p:origin x="-702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3780" y="-102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1" tIns="45781" rIns="91561" bIns="4578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1" tIns="45781" rIns="91561" bIns="4578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1" tIns="45781" rIns="91561" bIns="4578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1" tIns="45781" rIns="91561" bIns="4578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820C9E-0E27-43C7-8728-4EFC4C188C7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997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1" tIns="45781" rIns="91561" bIns="45781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1" tIns="45781" rIns="91561" bIns="45781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4112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1" tIns="45781" rIns="91561" bIns="45781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61" tIns="45781" rIns="91561" bIns="45781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C849F27-84EA-4B97-BB3F-6B1C9AB208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40050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F861A-28C1-49DA-B7E9-8540FDB3DE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706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5305-95D2-4016-948F-2D1BB83A8B0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793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0241-DD2D-4F5A-B3AD-FD6804E3F3C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3428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D147-9F4B-4EF4-8B8B-BF9CD2EE2A8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719138" y="441325"/>
            <a:ext cx="914400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09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4BD8-CCA3-4A48-AA55-245D2EA05DA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211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D5F0C-781A-4205-B40D-53A279377CE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105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1EB6-AE75-494D-9276-FDF9D3D474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8587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CFA6-7BFD-474C-B494-4D1E59CB2BE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36539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5883-07EA-44DE-8DEF-FA593417D31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792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76D1-B625-48E3-8FC1-DA6631EDA1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1045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EAE9-CAC4-43EC-BE7F-617157CA710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5087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473C3-F74C-4816-8538-641409212B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937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 descr="PPT_Image_Kopf.bmp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1725" y="6356350"/>
            <a:ext cx="14779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rgbClr val="00589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C93EE2-F91D-4C0A-960C-61C4711F85C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28" name="Text Box 7"/>
          <p:cNvSpPr txBox="1">
            <a:spLocks noChangeArrowheads="1"/>
          </p:cNvSpPr>
          <p:nvPr userDrawn="1"/>
        </p:nvSpPr>
        <p:spPr bwMode="auto">
          <a:xfrm>
            <a:off x="311312" y="6633356"/>
            <a:ext cx="7224712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l">
              <a:lnSpc>
                <a:spcPts val="1200"/>
              </a:lnSpc>
              <a:defRPr/>
            </a:pPr>
            <a:r>
              <a:rPr lang="de-DE" altLang="de-DE" sz="1000" b="1" dirty="0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J. Feikes, HZB (Berlin, Germany) </a:t>
            </a:r>
            <a:r>
              <a:rPr lang="en-US" altLang="de-DE" sz="1000" b="1" dirty="0" smtClean="0">
                <a:solidFill>
                  <a:schemeClr val="tx2"/>
                </a:solidFill>
                <a:latin typeface="CMR17"/>
              </a:rPr>
              <a:t>The Metrology Light Source, </a:t>
            </a:r>
            <a:r>
              <a:rPr lang="en-US" altLang="de-DE" sz="1000" b="1" smtClean="0">
                <a:solidFill>
                  <a:schemeClr val="tx2"/>
                </a:solidFill>
                <a:latin typeface="CMR17"/>
              </a:rPr>
              <a:t>ESLS XXII ,Grenoble, France 25+26 November 2014</a:t>
            </a:r>
            <a:r>
              <a:rPr lang="en-US" altLang="de-DE" sz="1000" b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endParaRPr lang="de-DE" altLang="de-DE" sz="1000" b="1" dirty="0" smtClean="0">
              <a:solidFill>
                <a:srgbClr val="005C9C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983" y="75379"/>
            <a:ext cx="1701706" cy="63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5156200" indent="-51562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b="1">
          <a:solidFill>
            <a:srgbClr val="00589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5922963" indent="-1809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tabLst>
          <a:tab pos="1169988" algn="l"/>
        </a:tabLst>
        <a:defRPr b="1">
          <a:solidFill>
            <a:schemeClr val="tx1"/>
          </a:solidFill>
          <a:latin typeface="+mn-lt"/>
          <a:cs typeface="+mn-cs"/>
        </a:defRPr>
      </a:lvl3pPr>
      <a:lvl4pPr marL="1600200" indent="32480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tm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15900" y="1808163"/>
            <a:ext cx="88217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2400" b="1" dirty="0">
                <a:latin typeface="Arial" pitchFamily="34" charset="0"/>
              </a:rPr>
              <a:t>The </a:t>
            </a:r>
            <a:r>
              <a:rPr lang="de-DE" altLang="de-DE" sz="2400" b="1" dirty="0" err="1">
                <a:latin typeface="Arial" pitchFamily="34" charset="0"/>
              </a:rPr>
              <a:t>Metrology</a:t>
            </a:r>
            <a:r>
              <a:rPr lang="de-DE" altLang="de-DE" sz="2400" b="1" dirty="0">
                <a:latin typeface="Arial" pitchFamily="34" charset="0"/>
              </a:rPr>
              <a:t> Light Source - </a:t>
            </a:r>
            <a:r>
              <a:rPr lang="de-DE" altLang="de-DE" sz="2400" b="1" dirty="0" smtClean="0">
                <a:latin typeface="Arial" pitchFamily="34" charset="0"/>
              </a:rPr>
              <a:t>Status</a:t>
            </a:r>
            <a:endParaRPr lang="de-DE" altLang="de-DE" sz="2400" dirty="0">
              <a:latin typeface="Arial" pitchFamily="34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87046" y="2616200"/>
            <a:ext cx="87598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de-DE" altLang="de-DE" sz="1600" dirty="0">
                <a:latin typeface="Arial" pitchFamily="34" charset="0"/>
              </a:rPr>
              <a:t>Jörg Feikes, Paul </a:t>
            </a:r>
            <a:r>
              <a:rPr lang="de-DE" altLang="de-DE" sz="1600" dirty="0" smtClean="0">
                <a:latin typeface="Arial" pitchFamily="34" charset="0"/>
              </a:rPr>
              <a:t>Goslawski, Tobias </a:t>
            </a:r>
            <a:r>
              <a:rPr lang="de-DE" altLang="de-DE" sz="1600" dirty="0">
                <a:latin typeface="Arial" pitchFamily="34" charset="0"/>
              </a:rPr>
              <a:t>Goetsch</a:t>
            </a:r>
            <a:r>
              <a:rPr lang="de-DE" altLang="de-DE" sz="1600" dirty="0" smtClean="0">
                <a:latin typeface="Arial" pitchFamily="34" charset="0"/>
              </a:rPr>
              <a:t>,</a:t>
            </a:r>
            <a:r>
              <a:rPr lang="de-DE" altLang="de-DE" sz="1600" dirty="0">
                <a:latin typeface="Arial" pitchFamily="34" charset="0"/>
              </a:rPr>
              <a:t> Markus Ries</a:t>
            </a:r>
            <a:r>
              <a:rPr lang="de-DE" altLang="de-DE" sz="1600">
                <a:latin typeface="Arial" pitchFamily="34" charset="0"/>
              </a:rPr>
              <a:t>, </a:t>
            </a:r>
            <a:r>
              <a:rPr lang="de-DE" altLang="de-DE" sz="1600" smtClean="0">
                <a:latin typeface="Arial" pitchFamily="34" charset="0"/>
              </a:rPr>
              <a:t>Martin Ruprecht, Gode </a:t>
            </a:r>
            <a:r>
              <a:rPr lang="de-DE" altLang="de-DE" sz="1600">
                <a:latin typeface="Arial" pitchFamily="34" charset="0"/>
              </a:rPr>
              <a:t>Wüstefeld</a:t>
            </a:r>
            <a:r>
              <a:rPr lang="de-DE" altLang="de-DE" sz="1600" smtClean="0">
                <a:latin typeface="Arial" pitchFamily="34" charset="0"/>
              </a:rPr>
              <a:t>,</a:t>
            </a:r>
          </a:p>
          <a:p>
            <a:pPr eaLnBrk="1" hangingPunct="1"/>
            <a:r>
              <a:rPr lang="de-DE" altLang="de-DE" sz="1600" smtClean="0">
                <a:latin typeface="Arial" pitchFamily="34" charset="0"/>
              </a:rPr>
              <a:t>Helmholtz-Zentrum </a:t>
            </a:r>
            <a:r>
              <a:rPr lang="de-DE" altLang="de-DE" sz="1600" dirty="0" smtClean="0">
                <a:latin typeface="Arial" pitchFamily="34" charset="0"/>
              </a:rPr>
              <a:t>Berlin</a:t>
            </a:r>
            <a:r>
              <a:rPr lang="de-DE" altLang="de-DE" sz="1600" smtClean="0">
                <a:latin typeface="Arial" pitchFamily="34" charset="0"/>
              </a:rPr>
              <a:t>, Germany</a:t>
            </a:r>
          </a:p>
          <a:p>
            <a:pPr eaLnBrk="1" hangingPunct="1"/>
            <a:endParaRPr lang="de-DE" altLang="de-DE" sz="1600" smtClean="0">
              <a:latin typeface="Arial" pitchFamily="34" charset="0"/>
            </a:endParaRPr>
          </a:p>
          <a:p>
            <a:pPr eaLnBrk="1" hangingPunct="1"/>
            <a:r>
              <a:rPr lang="de-DE" altLang="de-DE" sz="1600">
                <a:latin typeface="Arial" pitchFamily="34" charset="0"/>
              </a:rPr>
              <a:t>Peter </a:t>
            </a:r>
            <a:r>
              <a:rPr lang="de-DE" altLang="de-DE" sz="1600" smtClean="0">
                <a:latin typeface="Arial" pitchFamily="34" charset="0"/>
              </a:rPr>
              <a:t>Hermann, </a:t>
            </a:r>
            <a:r>
              <a:rPr lang="de-DE" altLang="de-DE" sz="1600">
                <a:latin typeface="Arial" pitchFamily="34" charset="0"/>
              </a:rPr>
              <a:t>Arne Hoehl</a:t>
            </a:r>
            <a:r>
              <a:rPr lang="de-DE" altLang="de-DE" sz="1600" smtClean="0">
                <a:latin typeface="Arial" pitchFamily="34" charset="0"/>
              </a:rPr>
              <a:t>, Roman Klein, Gerhard Ulm </a:t>
            </a:r>
          </a:p>
          <a:p>
            <a:pPr eaLnBrk="1" hangingPunct="1"/>
            <a:r>
              <a:rPr lang="de-DE" altLang="de-DE" sz="1600" smtClean="0">
                <a:latin typeface="Arial" pitchFamily="34" charset="0"/>
              </a:rPr>
              <a:t>Physikalisch-Technische Bundesanstalt, Germany</a:t>
            </a:r>
            <a:endParaRPr lang="de-DE" altLang="de-DE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576D1-B625-48E3-8FC1-DA6631EDA154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1407496" y="1952836"/>
            <a:ext cx="6468630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And last but not least:</a:t>
            </a:r>
          </a:p>
          <a:p>
            <a:r>
              <a:rPr lang="de-DE" sz="1400" smtClean="0"/>
              <a:t>(as there is no user operation on weekends)</a:t>
            </a:r>
          </a:p>
          <a:p>
            <a:endParaRPr lang="de-DE" smtClean="0"/>
          </a:p>
          <a:p>
            <a:r>
              <a:rPr lang="de-DE" b="1" smtClean="0"/>
              <a:t>MLS is an excellent test bend for all </a:t>
            </a:r>
            <a:r>
              <a:rPr lang="de-DE" b="1"/>
              <a:t>kind </a:t>
            </a:r>
            <a:r>
              <a:rPr lang="de-DE" b="1" smtClean="0"/>
              <a:t>machine studies</a:t>
            </a:r>
          </a:p>
          <a:p>
            <a:endParaRPr lang="de-DE" b="1"/>
          </a:p>
          <a:p>
            <a:r>
              <a:rPr lang="de-DE" smtClean="0"/>
              <a:t>e.g. Island Buckets (for BESSY VSR) by Paul</a:t>
            </a:r>
          </a:p>
          <a:p>
            <a:endParaRPr lang="de-DE"/>
          </a:p>
          <a:p>
            <a:r>
              <a:rPr lang="de-DE" smtClean="0"/>
              <a:t>if you also want to try something just call or write us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978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576D1-B625-48E3-8FC1-DA6631EDA154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  <p:sp>
        <p:nvSpPr>
          <p:cNvPr id="6" name="Textfeld 5"/>
          <p:cNvSpPr txBox="1"/>
          <p:nvPr/>
        </p:nvSpPr>
        <p:spPr>
          <a:xfrm>
            <a:off x="1264128" y="4761148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400" b="1" dirty="0" smtClean="0"/>
              <a:t> </a:t>
            </a:r>
            <a:r>
              <a:rPr lang="en-US" sz="1800" b="1" dirty="0" smtClean="0"/>
              <a:t>electron </a:t>
            </a:r>
            <a:r>
              <a:rPr lang="en-US" sz="1800" b="1" smtClean="0"/>
              <a:t>energy range  </a:t>
            </a:r>
            <a:r>
              <a:rPr lang="en-US" sz="1800" b="1" dirty="0" smtClean="0"/>
              <a:t>= </a:t>
            </a:r>
            <a:r>
              <a:rPr lang="en-US" sz="1800" b="1" dirty="0" smtClean="0">
                <a:solidFill>
                  <a:schemeClr val="accent6"/>
                </a:solidFill>
              </a:rPr>
              <a:t>50 </a:t>
            </a:r>
            <a:r>
              <a:rPr lang="en-US" sz="1800" b="1" dirty="0" err="1" smtClean="0">
                <a:solidFill>
                  <a:schemeClr val="accent6"/>
                </a:solidFill>
              </a:rPr>
              <a:t>MeV</a:t>
            </a:r>
            <a:r>
              <a:rPr lang="en-US" sz="1800" b="1" dirty="0" smtClean="0">
                <a:solidFill>
                  <a:schemeClr val="accent6"/>
                </a:solidFill>
              </a:rPr>
              <a:t>… 630 </a:t>
            </a:r>
            <a:r>
              <a:rPr lang="en-US" sz="1800" b="1" dirty="0" err="1" smtClean="0">
                <a:solidFill>
                  <a:schemeClr val="accent6"/>
                </a:solidFill>
              </a:rPr>
              <a:t>MeV</a:t>
            </a:r>
            <a:endParaRPr lang="en-US" sz="1800" b="1" dirty="0" smtClean="0">
              <a:solidFill>
                <a:schemeClr val="accent6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/>
              <a:t> storable </a:t>
            </a:r>
            <a:r>
              <a:rPr lang="en-US" sz="1800" b="1" smtClean="0"/>
              <a:t>current           = </a:t>
            </a:r>
            <a:r>
              <a:rPr lang="en-US" sz="1800" b="1" dirty="0" smtClean="0">
                <a:solidFill>
                  <a:schemeClr val="accent6"/>
                </a:solidFill>
              </a:rPr>
              <a:t>single electron… 200 </a:t>
            </a:r>
            <a:r>
              <a:rPr lang="en-US" sz="1800" b="1" dirty="0" err="1" smtClean="0">
                <a:solidFill>
                  <a:schemeClr val="accent6"/>
                </a:solidFill>
              </a:rPr>
              <a:t>mA</a:t>
            </a:r>
            <a:endParaRPr lang="en-US" sz="1800" b="1" dirty="0" smtClean="0">
              <a:solidFill>
                <a:schemeClr val="accent6"/>
              </a:solidFill>
            </a:endParaRP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/>
              <a:t> critical photon energy = </a:t>
            </a:r>
            <a:r>
              <a:rPr lang="en-US" sz="1800" b="1" dirty="0" smtClean="0">
                <a:solidFill>
                  <a:schemeClr val="accent6"/>
                </a:solidFill>
              </a:rPr>
              <a:t>360 </a:t>
            </a:r>
            <a:r>
              <a:rPr lang="en-US" sz="1800" b="1" dirty="0" err="1" smtClean="0">
                <a:solidFill>
                  <a:schemeClr val="accent6"/>
                </a:solidFill>
              </a:rPr>
              <a:t>eV</a:t>
            </a:r>
            <a:r>
              <a:rPr lang="en-US" sz="1800" b="1" dirty="0" smtClean="0">
                <a:solidFill>
                  <a:schemeClr val="accent6"/>
                </a:solidFill>
              </a:rPr>
              <a:t> </a:t>
            </a:r>
            <a:r>
              <a:rPr lang="en-US" sz="1800" b="1" dirty="0" smtClean="0"/>
              <a:t>(at 630 </a:t>
            </a:r>
            <a:r>
              <a:rPr lang="en-US" sz="1800" b="1" dirty="0" err="1" smtClean="0"/>
              <a:t>MeV</a:t>
            </a:r>
            <a:r>
              <a:rPr lang="en-US" sz="1800" b="1" dirty="0" smtClean="0"/>
              <a:t>)</a:t>
            </a:r>
          </a:p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1" dirty="0" smtClean="0"/>
              <a:t> </a:t>
            </a:r>
            <a:r>
              <a:rPr lang="en-US" sz="1800" b="1" smtClean="0"/>
              <a:t>bunch length                </a:t>
            </a:r>
            <a:r>
              <a:rPr lang="en-US" sz="1800" b="1" dirty="0" smtClean="0"/>
              <a:t>= </a:t>
            </a:r>
            <a:r>
              <a:rPr lang="en-US" sz="1800" b="1" dirty="0" smtClean="0">
                <a:solidFill>
                  <a:schemeClr val="accent6"/>
                </a:solidFill>
              </a:rPr>
              <a:t>sub-</a:t>
            </a:r>
            <a:r>
              <a:rPr lang="en-US" sz="1800" b="1" dirty="0" err="1" smtClean="0">
                <a:solidFill>
                  <a:schemeClr val="accent6"/>
                </a:solidFill>
              </a:rPr>
              <a:t>ps</a:t>
            </a:r>
            <a:r>
              <a:rPr lang="en-US" sz="1800" b="1" dirty="0" smtClean="0">
                <a:solidFill>
                  <a:schemeClr val="accent6"/>
                </a:solidFill>
              </a:rPr>
              <a:t> .. 100 </a:t>
            </a:r>
            <a:r>
              <a:rPr lang="en-US" sz="1800" b="1" dirty="0" err="1" smtClean="0">
                <a:solidFill>
                  <a:schemeClr val="accent6"/>
                </a:solidFill>
              </a:rPr>
              <a:t>ps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pic>
        <p:nvPicPr>
          <p:cNvPr id="7" name="Grafik 6" descr="mlsbild_eng_octonlyon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8044" y="1052735"/>
            <a:ext cx="3564396" cy="2888763"/>
          </a:xfrm>
          <a:prstGeom prst="rect">
            <a:avLst/>
          </a:prstGeom>
        </p:spPr>
      </p:pic>
      <p:pic>
        <p:nvPicPr>
          <p:cNvPr id="8" name="Picture 2" descr="BESSY+MLS_klein_Nov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90" y="1052736"/>
            <a:ext cx="3427394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329862" y="2564904"/>
            <a:ext cx="1728192" cy="56630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de-DE" altLang="de-DE" sz="1400" b="1">
                <a:solidFill>
                  <a:schemeClr val="accent2"/>
                </a:solidFill>
              </a:rPr>
              <a:t>Metrology Light Source</a:t>
            </a:r>
            <a:r>
              <a:rPr lang="de-DE" altLang="de-DE" sz="1400"/>
              <a:t> </a:t>
            </a:r>
            <a:r>
              <a:rPr lang="de-DE" altLang="de-DE" sz="1400" b="1">
                <a:solidFill>
                  <a:schemeClr val="accent2"/>
                </a:solidFill>
              </a:rPr>
              <a:t>(MLS)</a:t>
            </a:r>
            <a:endParaRPr lang="de-DE" altLang="de-DE" sz="1400">
              <a:solidFill>
                <a:schemeClr val="accent2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298576" y="1399381"/>
            <a:ext cx="1144587" cy="3952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de-DE" sz="1800" b="1"/>
              <a:t>BESSY II</a:t>
            </a:r>
            <a:endParaRPr lang="de-DE" altLang="de-DE" sz="1800" b="1">
              <a:solidFill>
                <a:schemeClr val="accent2"/>
              </a:solidFill>
            </a:endParaRPr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2161382" y="1863735"/>
            <a:ext cx="430398" cy="305125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H="1" flipV="1">
            <a:off x="3555242" y="2016297"/>
            <a:ext cx="638716" cy="548607"/>
          </a:xfrm>
          <a:prstGeom prst="line">
            <a:avLst/>
          </a:prstGeom>
          <a:noFill/>
          <a:ln w="57150">
            <a:solidFill>
              <a:srgbClr val="FFFF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749100" y="3946776"/>
            <a:ext cx="7083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owner and main user: Physikalisch-Technische Bundesanstalt PTB</a:t>
            </a:r>
          </a:p>
          <a:p>
            <a:r>
              <a:rPr lang="de-DE" smtClean="0"/>
              <a:t>operated by BESSY-staff</a:t>
            </a:r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2590842" y="188640"/>
            <a:ext cx="3350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The Metrology Light Source 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576D1-B625-48E3-8FC1-DA6631EDA154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  <p:pic>
        <p:nvPicPr>
          <p:cNvPr id="4" name="Picture 4" descr="C:\Users\mrichter.PTB-SR\Documents\Daten\Konferenzen\EOSAM2014\MLS_Schema_02Jul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000" y="1548000"/>
            <a:ext cx="6264000" cy="5268880"/>
          </a:xfrm>
          <a:prstGeom prst="rect">
            <a:avLst/>
          </a:prstGeom>
          <a:noFill/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720" y="1149005"/>
            <a:ext cx="1907280" cy="12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Gerade Verbindung 6"/>
          <p:cNvCxnSpPr/>
          <p:nvPr/>
        </p:nvCxnSpPr>
        <p:spPr>
          <a:xfrm>
            <a:off x="378000" y="1008000"/>
            <a:ext cx="8388000" cy="0"/>
          </a:xfrm>
          <a:prstGeom prst="line">
            <a:avLst/>
          </a:prstGeom>
          <a:noFill/>
          <a:ln w="19050" cap="flat" cmpd="sng" algn="ctr">
            <a:solidFill>
              <a:srgbClr val="00B4FF"/>
            </a:solidFill>
            <a:prstDash val="solid"/>
          </a:ln>
          <a:effectLst/>
        </p:spPr>
      </p:cxnSp>
      <p:sp>
        <p:nvSpPr>
          <p:cNvPr id="9" name="Rechteck 8"/>
          <p:cNvSpPr/>
          <p:nvPr/>
        </p:nvSpPr>
        <p:spPr>
          <a:xfrm>
            <a:off x="6228185" y="4745762"/>
            <a:ext cx="2844000" cy="1092607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M1: 	Surface Characterization with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UV/VUV </a:t>
            </a:r>
            <a:r>
              <a:rPr lang="en-US" sz="13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Undulator</a:t>
            </a: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Radiation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</a:t>
            </a:r>
            <a:r>
              <a:rPr lang="en-US" sz="1300" b="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Ellipsometry</a:t>
            </a: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(PTB/ISAS),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Electron Spectroscopy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(PTB/TUB/HZB), …</a:t>
            </a:r>
          </a:p>
        </p:txBody>
      </p:sp>
      <p:sp>
        <p:nvSpPr>
          <p:cNvPr id="10" name="Rechteck 9"/>
          <p:cNvSpPr/>
          <p:nvPr/>
        </p:nvSpPr>
        <p:spPr>
          <a:xfrm>
            <a:off x="6228185" y="3573597"/>
            <a:ext cx="2844000" cy="892552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M2: 	MLS as Primary Radiation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Source Standard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Calibration of UV/VUV Radiation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Sources and Space Telescopes </a:t>
            </a:r>
          </a:p>
        </p:txBody>
      </p:sp>
      <p:sp>
        <p:nvSpPr>
          <p:cNvPr id="11" name="Rechteck 10"/>
          <p:cNvSpPr/>
          <p:nvPr/>
        </p:nvSpPr>
        <p:spPr>
          <a:xfrm>
            <a:off x="6228184" y="2564904"/>
            <a:ext cx="2844000" cy="692497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M3:	Metrology for EUV Lithography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Characterization of Optics with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Industry Partners (CZ, ASML, …)</a:t>
            </a:r>
          </a:p>
        </p:txBody>
      </p:sp>
      <p:sp>
        <p:nvSpPr>
          <p:cNvPr id="12" name="Rechteck 11"/>
          <p:cNvSpPr/>
          <p:nvPr/>
        </p:nvSpPr>
        <p:spPr>
          <a:xfrm>
            <a:off x="3203848" y="1072750"/>
            <a:ext cx="2700000" cy="892552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M4:	UV/VUV Detector Radiometry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and </a:t>
            </a:r>
            <a:r>
              <a:rPr lang="en-US" sz="13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Reflectometry</a:t>
            </a:r>
            <a:endParaRPr lang="en-US" sz="1300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Cryogenic Radiometer as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Primary Detector Standard</a:t>
            </a:r>
          </a:p>
        </p:txBody>
      </p:sp>
      <p:sp>
        <p:nvSpPr>
          <p:cNvPr id="13" name="Rechteck 12"/>
          <p:cNvSpPr/>
          <p:nvPr/>
        </p:nvSpPr>
        <p:spPr>
          <a:xfrm>
            <a:off x="1067477" y="4149080"/>
            <a:ext cx="2712435" cy="892552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M5:	THz Spectroscopy and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Detector Characterization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Applications of Coherent 	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Synchrotron Radiation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219756" y="2136273"/>
            <a:ext cx="1836000" cy="1815882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M6:	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Micro and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Nano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	Spectroscopy in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the IR Regime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cs typeface="+mn-cs"/>
              </a:rPr>
              <a:t>	Near-field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cs typeface="+mn-cs"/>
              </a:rPr>
              <a:t>	Microscopy and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cs typeface="+mn-cs"/>
              </a:rPr>
              <a:t>	</a:t>
            </a:r>
            <a:r>
              <a:rPr lang="en-US" sz="1400" b="0" dirty="0" err="1" smtClean="0">
                <a:solidFill>
                  <a:prstClr val="black"/>
                </a:solidFill>
                <a:latin typeface="Calibri"/>
                <a:cs typeface="+mn-cs"/>
              </a:rPr>
              <a:t>Nano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  <a:cs typeface="+mn-cs"/>
              </a:rPr>
              <a:t>-FTIR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cs typeface="+mn-cs"/>
              </a:rPr>
              <a:t>	Spectroscopy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cs typeface="+mn-cs"/>
              </a:rPr>
              <a:t>	(PTB/FUB) 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15" name="Rechteck 14"/>
          <p:cNvSpPr/>
          <p:nvPr/>
        </p:nvSpPr>
        <p:spPr>
          <a:xfrm>
            <a:off x="2165919" y="2137166"/>
            <a:ext cx="1836000" cy="954107"/>
          </a:xfrm>
          <a:prstGeom prst="rect">
            <a:avLst/>
          </a:prstGeom>
          <a:solidFill>
            <a:srgbClr val="FFFFCC">
              <a:alpha val="90000"/>
            </a:srgbClr>
          </a:solidFill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M7:	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Electron Beam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	Diagnostics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cs typeface="+mn-cs"/>
              </a:rPr>
              <a:t>	Size (Imaging)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0" dirty="0" smtClean="0">
                <a:solidFill>
                  <a:prstClr val="black"/>
                </a:solidFill>
                <a:latin typeface="Calibri"/>
                <a:cs typeface="+mn-cs"/>
              </a:rPr>
              <a:t>	and low Current </a:t>
            </a:r>
            <a:r>
              <a:rPr lang="en-US" sz="1400" b="0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829412" y="160457"/>
            <a:ext cx="4723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Beam Lines and Working Groups @MLS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576D1-B625-48E3-8FC1-DA6631EDA154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949252"/>
              </p:ext>
            </p:extLst>
          </p:nvPr>
        </p:nvGraphicFramePr>
        <p:xfrm>
          <a:off x="287524" y="1583044"/>
          <a:ext cx="4392488" cy="432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Acrobat Document" r:id="rId3" imgW="5401429" imgH="5315692" progId="AcroExch.Document.7">
                  <p:embed/>
                </p:oleObj>
              </mc:Choice>
              <mc:Fallback>
                <p:oleObj name="Acrobat Document" r:id="rId3" imgW="5401429" imgH="5315692" progId="AcroExch.Document.7">
                  <p:embed/>
                  <p:pic>
                    <p:nvPicPr>
                      <p:cNvPr id="0" name="Objek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24" y="1583044"/>
                        <a:ext cx="4392488" cy="432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611560" y="1052736"/>
            <a:ext cx="3518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frequently demanded user optics</a:t>
            </a:r>
            <a:endParaRPr lang="de-DE"/>
          </a:p>
        </p:txBody>
      </p:sp>
      <p:pic>
        <p:nvPicPr>
          <p:cNvPr id="6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947" y="2636912"/>
            <a:ext cx="380523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026046" y="1003154"/>
            <a:ext cx="3879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fully automated operation </a:t>
            </a:r>
          </a:p>
          <a:p>
            <a:r>
              <a:rPr lang="de-DE" smtClean="0"/>
              <a:t>allows ad hoc change  </a:t>
            </a:r>
          </a:p>
          <a:p>
            <a:r>
              <a:rPr lang="de-DE" smtClean="0"/>
              <a:t>to desired optic </a:t>
            </a:r>
            <a:r>
              <a:rPr lang="de-DE" b="1" smtClean="0"/>
              <a:t>within seconds</a:t>
            </a:r>
          </a:p>
          <a:p>
            <a:r>
              <a:rPr lang="de-DE" smtClean="0"/>
              <a:t>(or </a:t>
            </a:r>
            <a:r>
              <a:rPr lang="de-DE" b="1" smtClean="0"/>
              <a:t>minutes </a:t>
            </a:r>
            <a:r>
              <a:rPr lang="de-DE" smtClean="0"/>
              <a:t>if new filling required)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912804" y="5599983"/>
            <a:ext cx="1524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positive </a:t>
            </a:r>
            <a:r>
              <a:rPr lang="el-GR" sz="1400" smtClean="0">
                <a:latin typeface="Arial"/>
                <a:cs typeface="Arial"/>
              </a:rPr>
              <a:t>α</a:t>
            </a:r>
            <a:r>
              <a:rPr lang="de-DE" sz="1400" smtClean="0">
                <a:latin typeface="Arial"/>
                <a:cs typeface="Arial"/>
              </a:rPr>
              <a:t> </a:t>
            </a:r>
            <a:r>
              <a:rPr lang="de-DE" sz="1400" smtClean="0"/>
              <a:t>- </a:t>
            </a:r>
            <a:r>
              <a:rPr lang="de-DE" sz="1400" b="1" smtClean="0"/>
              <a:t>Ramp</a:t>
            </a:r>
            <a:endParaRPr lang="de-DE" sz="1400" b="1"/>
          </a:p>
        </p:txBody>
      </p:sp>
      <p:sp>
        <p:nvSpPr>
          <p:cNvPr id="8" name="Textfeld 7"/>
          <p:cNvSpPr txBox="1"/>
          <p:nvPr/>
        </p:nvSpPr>
        <p:spPr>
          <a:xfrm>
            <a:off x="7337576" y="5599982"/>
            <a:ext cx="1564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smtClean="0"/>
              <a:t>negative </a:t>
            </a:r>
            <a:r>
              <a:rPr lang="el-GR" sz="1400" smtClean="0">
                <a:latin typeface="Arial"/>
                <a:cs typeface="Arial"/>
              </a:rPr>
              <a:t>α</a:t>
            </a:r>
            <a:r>
              <a:rPr lang="de-DE" sz="1400" smtClean="0">
                <a:latin typeface="Arial"/>
                <a:cs typeface="Arial"/>
              </a:rPr>
              <a:t> </a:t>
            </a:r>
            <a:r>
              <a:rPr lang="de-DE" sz="1400" smtClean="0"/>
              <a:t>- </a:t>
            </a:r>
            <a:r>
              <a:rPr lang="de-DE" sz="1400" b="1" smtClean="0"/>
              <a:t>Ramp</a:t>
            </a:r>
            <a:endParaRPr lang="de-DE" sz="1400" b="1"/>
          </a:p>
        </p:txBody>
      </p:sp>
      <p:sp>
        <p:nvSpPr>
          <p:cNvPr id="9" name="Textfeld 8"/>
          <p:cNvSpPr txBox="1"/>
          <p:nvPr/>
        </p:nvSpPr>
        <p:spPr>
          <a:xfrm>
            <a:off x="2385688" y="168605"/>
            <a:ext cx="3772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Flexible and Fast  Optic Change 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9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FB4BD8-CCA3-4A48-AA55-245D2EA05DA0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  <p:sp>
        <p:nvSpPr>
          <p:cNvPr id="4" name="Textfeld 3"/>
          <p:cNvSpPr txBox="1"/>
          <p:nvPr/>
        </p:nvSpPr>
        <p:spPr>
          <a:xfrm>
            <a:off x="1176583" y="908720"/>
            <a:ext cx="6822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MLS</a:t>
            </a:r>
            <a:r>
              <a:rPr lang="de-DE" smtClean="0">
                <a:latin typeface="+mj-lt"/>
              </a:rPr>
              <a:t>: strong demand </a:t>
            </a:r>
            <a:r>
              <a:rPr lang="de-DE" dirty="0" smtClean="0">
                <a:latin typeface="+mj-lt"/>
              </a:rPr>
              <a:t>on beam time in </a:t>
            </a:r>
            <a:r>
              <a:rPr lang="de-DE" b="1" dirty="0" err="1" smtClean="0">
                <a:solidFill>
                  <a:schemeClr val="accent6"/>
                </a:solidFill>
                <a:latin typeface="+mj-lt"/>
              </a:rPr>
              <a:t>low</a:t>
            </a:r>
            <a:r>
              <a:rPr lang="de-DE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  <a:latin typeface="+mj-lt"/>
              </a:rPr>
              <a:t>alpha</a:t>
            </a:r>
            <a:r>
              <a:rPr lang="de-DE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  <a:latin typeface="+mj-lt"/>
              </a:rPr>
              <a:t>optics</a:t>
            </a:r>
            <a:r>
              <a:rPr lang="de-DE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de-DE" dirty="0" smtClean="0">
                <a:latin typeface="+mj-lt"/>
              </a:rPr>
              <a:t>-&gt;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1591" y="4955112"/>
            <a:ext cx="9086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ESLS 2013</a:t>
            </a:r>
            <a:r>
              <a:rPr lang="de-DE" smtClean="0"/>
              <a:t>: </a:t>
            </a:r>
            <a:r>
              <a:rPr lang="de-DE" b="1" smtClean="0">
                <a:solidFill>
                  <a:schemeClr val="tx2"/>
                </a:solidFill>
              </a:rPr>
              <a:t>Can </a:t>
            </a:r>
            <a:r>
              <a:rPr lang="de-DE" b="1" dirty="0" err="1" smtClean="0">
                <a:solidFill>
                  <a:schemeClr val="tx2"/>
                </a:solidFill>
              </a:rPr>
              <a:t>low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 smtClean="0">
                <a:solidFill>
                  <a:schemeClr val="tx2"/>
                </a:solidFill>
              </a:rPr>
              <a:t>alpha</a:t>
            </a:r>
            <a:r>
              <a:rPr lang="de-DE" b="1" dirty="0" smtClean="0">
                <a:solidFill>
                  <a:schemeClr val="tx2"/>
                </a:solidFill>
              </a:rPr>
              <a:t>  </a:t>
            </a:r>
            <a:r>
              <a:rPr lang="de-DE" b="1" dirty="0" err="1" smtClean="0">
                <a:solidFill>
                  <a:schemeClr val="tx2"/>
                </a:solidFill>
              </a:rPr>
              <a:t>mode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made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be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compatible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to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smtClean="0">
                <a:solidFill>
                  <a:schemeClr val="tx2"/>
                </a:solidFill>
              </a:rPr>
              <a:t>„</a:t>
            </a:r>
            <a:r>
              <a:rPr lang="de-DE" b="1" dirty="0" err="1" smtClean="0">
                <a:solidFill>
                  <a:schemeClr val="tx2"/>
                </a:solidFill>
              </a:rPr>
              <a:t>standard</a:t>
            </a:r>
            <a:r>
              <a:rPr lang="de-DE" b="1" dirty="0" smtClean="0">
                <a:solidFill>
                  <a:schemeClr val="tx2"/>
                </a:solidFill>
              </a:rPr>
              <a:t> </a:t>
            </a:r>
            <a:r>
              <a:rPr lang="de-DE" b="1" dirty="0" err="1">
                <a:solidFill>
                  <a:schemeClr val="tx2"/>
                </a:solidFill>
              </a:rPr>
              <a:t>u</a:t>
            </a:r>
            <a:r>
              <a:rPr lang="de-DE" b="1" dirty="0" err="1" smtClean="0">
                <a:solidFill>
                  <a:schemeClr val="tx2"/>
                </a:solidFill>
              </a:rPr>
              <a:t>ser</a:t>
            </a:r>
            <a:r>
              <a:rPr lang="de-DE" b="1" dirty="0">
                <a:solidFill>
                  <a:schemeClr val="tx2"/>
                </a:solidFill>
              </a:rPr>
              <a:t>“ </a:t>
            </a:r>
            <a:r>
              <a:rPr lang="de-DE" b="1" dirty="0" err="1">
                <a:solidFill>
                  <a:schemeClr val="tx2"/>
                </a:solidFill>
              </a:rPr>
              <a:t>needs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smtClean="0">
                <a:solidFill>
                  <a:schemeClr val="tx2"/>
                </a:solidFill>
              </a:rPr>
              <a:t>?</a:t>
            </a:r>
            <a:endParaRPr lang="de-DE" dirty="0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055580"/>
              </p:ext>
            </p:extLst>
          </p:nvPr>
        </p:nvGraphicFramePr>
        <p:xfrm>
          <a:off x="2447764" y="1931320"/>
          <a:ext cx="3960000" cy="2905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Acrobat Document" r:id="rId3" imgW="5400498" imgH="3962400" progId="AcroExch.Document.7">
                  <p:embed/>
                </p:oleObj>
              </mc:Choice>
              <mc:Fallback>
                <p:oleObj name="Acrobat Document" r:id="rId3" imgW="5400498" imgH="3962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7764" y="1931320"/>
                        <a:ext cx="3960000" cy="2905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3242852" y="1623543"/>
            <a:ext cx="2690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smtClean="0">
                <a:latin typeface="+mn-lt"/>
              </a:rPr>
              <a:t>THz </a:t>
            </a:r>
            <a:r>
              <a:rPr lang="de-DE" sz="1400" b="1" dirty="0" smtClean="0">
                <a:latin typeface="+mn-lt"/>
              </a:rPr>
              <a:t>power in </a:t>
            </a:r>
            <a:r>
              <a:rPr lang="de-DE" sz="1400" b="1" dirty="0" err="1" smtClean="0">
                <a:latin typeface="+mn-lt"/>
              </a:rPr>
              <a:t>low</a:t>
            </a:r>
            <a:r>
              <a:rPr lang="de-DE" sz="1400" b="1" dirty="0" smtClean="0">
                <a:latin typeface="+mn-lt"/>
              </a:rPr>
              <a:t> </a:t>
            </a:r>
            <a:r>
              <a:rPr lang="de-DE" sz="1400" b="1" dirty="0" err="1" smtClean="0">
                <a:latin typeface="+mn-lt"/>
              </a:rPr>
              <a:t>alpha</a:t>
            </a:r>
            <a:r>
              <a:rPr lang="de-DE" sz="1400" b="1" dirty="0" smtClean="0">
                <a:latin typeface="+mn-lt"/>
              </a:rPr>
              <a:t> </a:t>
            </a:r>
            <a:r>
              <a:rPr lang="de-DE" sz="1400" b="1" dirty="0" err="1" smtClean="0">
                <a:latin typeface="+mn-lt"/>
              </a:rPr>
              <a:t>mode</a:t>
            </a:r>
            <a:endParaRPr lang="de-DE" sz="1400" b="1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394848" y="5607808"/>
            <a:ext cx="2197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smtClean="0"/>
              <a:t>ESLS 2014: </a:t>
            </a:r>
            <a:r>
              <a:rPr lang="de-DE" sz="3200" b="1" smtClean="0">
                <a:solidFill>
                  <a:srgbClr val="FF0000"/>
                </a:solidFill>
              </a:rPr>
              <a:t>Yes !</a:t>
            </a:r>
            <a:endParaRPr lang="de-DE" sz="3200" b="1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57249" y="152636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Unifying Operation Modes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576D1-B625-48E3-8FC1-DA6631EDA154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0" y="764704"/>
            <a:ext cx="9136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smtClean="0">
                <a:solidFill>
                  <a:schemeClr val="accent6"/>
                </a:solidFill>
              </a:rPr>
              <a:t>Standard User Mode </a:t>
            </a:r>
          </a:p>
          <a:p>
            <a:r>
              <a:rPr lang="de-DE" sz="1800" smtClean="0"/>
              <a:t> Working horse  due to its temporal stability (2/3 of total beam time)</a:t>
            </a:r>
          </a:p>
          <a:p>
            <a:endParaRPr lang="de-DE" sz="1800"/>
          </a:p>
          <a:p>
            <a:r>
              <a:rPr lang="de-DE" sz="1800" b="1" smtClean="0">
                <a:solidFill>
                  <a:schemeClr val="accent6"/>
                </a:solidFill>
              </a:rPr>
              <a:t>Low alpha Mode </a:t>
            </a:r>
          </a:p>
          <a:p>
            <a:r>
              <a:rPr lang="de-DE" sz="1800" smtClean="0"/>
              <a:t>short bunch operation and THz/Infrared „production“</a:t>
            </a:r>
          </a:p>
          <a:p>
            <a:endParaRPr lang="de-DE" sz="1800"/>
          </a:p>
          <a:p>
            <a:r>
              <a:rPr lang="de-DE" sz="1800" b="1" smtClean="0">
                <a:solidFill>
                  <a:schemeClr val="accent6"/>
                </a:solidFill>
              </a:rPr>
              <a:t>„Low Source size Low Alpha Mode“ can also be used as „Standard User Mode“ </a:t>
            </a:r>
            <a:r>
              <a:rPr lang="de-DE" sz="1800" smtClean="0"/>
              <a:t>Standard Signal at User Beamlines and THz/IR Beamline Ok (although still in development)</a:t>
            </a:r>
          </a:p>
          <a:p>
            <a:r>
              <a:rPr lang="de-DE" sz="1800" smtClean="0"/>
              <a:t> </a:t>
            </a:r>
          </a:p>
          <a:p>
            <a:r>
              <a:rPr lang="de-DE" sz="1800" b="1" smtClean="0">
                <a:solidFill>
                  <a:schemeClr val="tx2"/>
                </a:solidFill>
              </a:rPr>
              <a:t>EUV and THz user comunities can be served simultaneasly !</a:t>
            </a:r>
          </a:p>
          <a:p>
            <a:endParaRPr lang="de-DE" sz="1800" b="1">
              <a:solidFill>
                <a:schemeClr val="tx2"/>
              </a:solidFill>
            </a:endParaRPr>
          </a:p>
          <a:p>
            <a:r>
              <a:rPr lang="de-DE" sz="1800" b="1" smtClean="0"/>
              <a:t>Important: </a:t>
            </a:r>
            <a:r>
              <a:rPr lang="de-DE" sz="1800" smtClean="0"/>
              <a:t>ID (U125) transparent in Low alpha Mode (no change of THz spectra observed) </a:t>
            </a:r>
            <a:endParaRPr lang="de-DE" sz="1800"/>
          </a:p>
        </p:txBody>
      </p:sp>
      <p:pic>
        <p:nvPicPr>
          <p:cNvPr id="3074" name="Picture 2" descr="20140908_u125_lowalpha_abgleic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4545124"/>
            <a:ext cx="4320480" cy="188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Gerade Verbindung mit Pfeil 4"/>
          <p:cNvCxnSpPr/>
          <p:nvPr/>
        </p:nvCxnSpPr>
        <p:spPr bwMode="auto">
          <a:xfrm>
            <a:off x="1619672" y="5259882"/>
            <a:ext cx="789366" cy="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237562" y="5039796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THz-Power</a:t>
            </a:r>
            <a:endParaRPr lang="de-DE"/>
          </a:p>
        </p:txBody>
      </p:sp>
      <p:cxnSp>
        <p:nvCxnSpPr>
          <p:cNvPr id="11" name="Gerade Verbindung 10"/>
          <p:cNvCxnSpPr>
            <a:endCxn id="12" idx="1"/>
          </p:cNvCxnSpPr>
          <p:nvPr/>
        </p:nvCxnSpPr>
        <p:spPr bwMode="auto">
          <a:xfrm>
            <a:off x="5004048" y="4833156"/>
            <a:ext cx="1602078" cy="40669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6606126" y="5039796"/>
            <a:ext cx="158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Undulatorgap</a:t>
            </a: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657249" y="152636"/>
            <a:ext cx="3116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Unifying Operation Modes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1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576D1-B625-48E3-8FC1-DA6631EDA154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9" y="1547976"/>
            <a:ext cx="2552439" cy="21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77" y="3680606"/>
            <a:ext cx="3191065" cy="234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74" y="1054241"/>
            <a:ext cx="2783867" cy="222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439652" y="51211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4103948" y="335744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200" b="1">
                <a:cs typeface="Times New Roman" panose="02020603050405020304" pitchFamily="18" charset="0"/>
              </a:rPr>
              <a:t>Result: higher SiC peak </a:t>
            </a:r>
            <a:r>
              <a:rPr lang="de-DE" sz="1200" b="1" smtClean="0">
                <a:cs typeface="Times New Roman" panose="02020603050405020304" pitchFamily="18" charset="0"/>
              </a:rPr>
              <a:t>intensity </a:t>
            </a:r>
            <a:r>
              <a:rPr lang="de-DE" sz="1200" b="1">
                <a:cs typeface="Times New Roman" panose="02020603050405020304" pitchFamily="18" charset="0"/>
              </a:rPr>
              <a:t>(up to 187 %).</a:t>
            </a:r>
          </a:p>
          <a:p>
            <a:pPr>
              <a:lnSpc>
                <a:spcPct val="100000"/>
              </a:lnSpc>
            </a:pPr>
            <a:r>
              <a:rPr lang="de-DE" sz="1200" b="1" smtClean="0">
                <a:cs typeface="Times New Roman" panose="02020603050405020304" pitchFamily="18" charset="0"/>
              </a:rPr>
              <a:t>in </a:t>
            </a:r>
            <a:r>
              <a:rPr lang="de-DE" sz="1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nano-FTIR spectra </a:t>
            </a:r>
            <a:r>
              <a:rPr lang="de-DE" sz="1200" b="1" smtClean="0">
                <a:cs typeface="Times New Roman" panose="02020603050405020304" pitchFamily="18" charset="0"/>
              </a:rPr>
              <a:t>recorded in low-emitt. mode</a:t>
            </a:r>
          </a:p>
          <a:p>
            <a:pPr>
              <a:lnSpc>
                <a:spcPct val="100000"/>
              </a:lnSpc>
            </a:pPr>
            <a:r>
              <a:rPr lang="de-DE" sz="1200" smtClean="0">
                <a:cs typeface="Times New Roman" panose="02020603050405020304" pitchFamily="18" charset="0"/>
              </a:rPr>
              <a:t>(</a:t>
            </a:r>
            <a:r>
              <a:rPr lang="de-DE" sz="1200" u="sng">
                <a:cs typeface="Times New Roman" panose="02020603050405020304" pitchFamily="18" charset="0"/>
              </a:rPr>
              <a:t>Peter Hermann </a:t>
            </a:r>
            <a:r>
              <a:rPr lang="de-DE" sz="1200" u="sng" smtClean="0">
                <a:cs typeface="Times New Roman" panose="02020603050405020304" pitchFamily="18" charset="0"/>
              </a:rPr>
              <a:t>et </a:t>
            </a:r>
            <a:r>
              <a:rPr lang="de-DE" sz="1200" u="sng">
                <a:cs typeface="Times New Roman" panose="02020603050405020304" pitchFamily="18" charset="0"/>
              </a:rPr>
              <a:t>al</a:t>
            </a:r>
            <a:r>
              <a:rPr lang="de-DE" sz="1200" i="1">
                <a:cs typeface="Times New Roman" panose="02020603050405020304" pitchFamily="18" charset="0"/>
              </a:rPr>
              <a:t>, </a:t>
            </a:r>
            <a:r>
              <a:rPr lang="de-DE" sz="1200" b="1" i="1" smtClean="0">
                <a:cs typeface="Times New Roman" panose="02020603050405020304" pitchFamily="18" charset="0"/>
              </a:rPr>
              <a:t>„</a:t>
            </a:r>
            <a:r>
              <a:rPr lang="en-US" sz="1200" i="1" smtClean="0">
                <a:cs typeface="Times New Roman" panose="02020603050405020304" pitchFamily="18" charset="0"/>
              </a:rPr>
              <a:t>Near-Field </a:t>
            </a:r>
            <a:r>
              <a:rPr lang="en-US" sz="1200" i="1">
                <a:cs typeface="Times New Roman" panose="02020603050405020304" pitchFamily="18" charset="0"/>
              </a:rPr>
              <a:t>Imaging and nano-FTIR </a:t>
            </a:r>
            <a:r>
              <a:rPr lang="en-US" sz="1200" i="1" smtClean="0">
                <a:cs typeface="Times New Roman" panose="02020603050405020304" pitchFamily="18" charset="0"/>
              </a:rPr>
              <a:t>Spectroscopy”)</a:t>
            </a:r>
            <a:endParaRPr lang="de-DE" sz="1200" b="1" dirty="0"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04595" y="4220850"/>
            <a:ext cx="58288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b="1" smtClean="0"/>
              <a:t>Low Emittance Mode </a:t>
            </a:r>
            <a:r>
              <a:rPr lang="de-DE" sz="1800" smtClean="0"/>
              <a:t>(100 -&gt; 25 nmrad) implemented </a:t>
            </a:r>
          </a:p>
          <a:p>
            <a:r>
              <a:rPr lang="de-DE" sz="1800" smtClean="0"/>
              <a:t>as „ad Hoc“ optics and used succesfullyfor measuring at</a:t>
            </a:r>
          </a:p>
          <a:p>
            <a:r>
              <a:rPr lang="de-DE" sz="1800" smtClean="0"/>
              <a:t>Storage ring based Near Field Microscope and EUV reflect.</a:t>
            </a:r>
          </a:p>
          <a:p>
            <a:r>
              <a:rPr lang="de-DE" sz="1800" b="1" smtClean="0">
                <a:solidFill>
                  <a:schemeClr val="accent6"/>
                </a:solidFill>
              </a:rPr>
              <a:t>-&gt; other Users become also interested in Low Emittance </a:t>
            </a:r>
          </a:p>
          <a:p>
            <a:r>
              <a:rPr lang="de-DE" sz="1800" smtClean="0"/>
              <a:t>although</a:t>
            </a:r>
            <a:r>
              <a:rPr lang="de-DE" sz="1800" b="1" smtClean="0"/>
              <a:t> Lifetime &lt; 1 h </a:t>
            </a:r>
            <a:r>
              <a:rPr lang="de-DE" sz="1800" smtClean="0"/>
              <a:t>at I=190mA </a:t>
            </a:r>
          </a:p>
          <a:p>
            <a:r>
              <a:rPr lang="de-DE" sz="1800" smtClean="0"/>
              <a:t>good temporal stability as source size shrinks with current -&gt; </a:t>
            </a:r>
          </a:p>
          <a:p>
            <a:r>
              <a:rPr lang="de-DE" sz="1800" b="1" smtClean="0"/>
              <a:t>brightness nearly constant over hours</a:t>
            </a:r>
            <a:endParaRPr lang="de-DE" sz="1800" b="1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1187624" y="2164417"/>
            <a:ext cx="270030" cy="2646362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 flipH="1" flipV="1">
            <a:off x="2690791" y="3013323"/>
            <a:ext cx="162018" cy="1854274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feld 11"/>
          <p:cNvSpPr txBox="1"/>
          <p:nvPr/>
        </p:nvSpPr>
        <p:spPr>
          <a:xfrm>
            <a:off x="2126347" y="122417"/>
            <a:ext cx="4370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Experience with Low Emittance Optic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89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576D1-B625-48E3-8FC1-DA6631EDA154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133673"/>
            <a:ext cx="1783734" cy="2007295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42" y="1553263"/>
            <a:ext cx="5855833" cy="11681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23361"/>
            <a:ext cx="3079878" cy="3079878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479" y="3438802"/>
            <a:ext cx="3444370" cy="2849895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04274"/>
            <a:ext cx="2715004" cy="590632"/>
          </a:xfrm>
          <a:prstGeom prst="rect">
            <a:avLst/>
          </a:prstGeom>
        </p:spPr>
      </p:pic>
      <p:pic>
        <p:nvPicPr>
          <p:cNvPr id="8" name="Grafik 7" descr="Bildschirmausschnit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58" y="2116414"/>
            <a:ext cx="2162477" cy="600159"/>
          </a:xfrm>
          <a:prstGeom prst="rect">
            <a:avLst/>
          </a:prstGeom>
        </p:spPr>
      </p:pic>
      <p:pic>
        <p:nvPicPr>
          <p:cNvPr id="9" name="Grafik 8" descr="Bildschirmausschnit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88" y="2777711"/>
            <a:ext cx="638264" cy="50489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99611" y="3294906"/>
            <a:ext cx="4023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Hardware Design ready </a:t>
            </a:r>
            <a:r>
              <a:rPr lang="de-DE" sz="1800" b="1" smtClean="0"/>
              <a:t>L=1735 mm </a:t>
            </a:r>
            <a:endParaRPr lang="de-DE" sz="1800" b="1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V="1">
            <a:off x="4051478" y="3825044"/>
            <a:ext cx="2160240" cy="432048"/>
          </a:xfrm>
          <a:prstGeom prst="straightConnector1">
            <a:avLst/>
          </a:prstGeom>
          <a:ln>
            <a:headEnd type="none" w="med" len="med"/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870712" y="211223"/>
            <a:ext cx="5074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Improving lifetime with a Robinson Wiggler </a:t>
            </a:r>
            <a:endParaRPr lang="de-DE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576D1-B625-48E3-8FC1-DA6631EDA154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2788"/>
            <a:ext cx="3427763" cy="3233159"/>
          </a:xfrm>
          <a:prstGeom prst="rect">
            <a:avLst/>
          </a:prstGeom>
        </p:spPr>
      </p:pic>
      <p:pic>
        <p:nvPicPr>
          <p:cNvPr id="5" name="Grafik 4" descr="Bildschirmausschnit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448779"/>
            <a:ext cx="3456384" cy="3233059"/>
          </a:xfrm>
          <a:prstGeom prst="rect">
            <a:avLst/>
          </a:prstGeom>
        </p:spPr>
      </p:pic>
      <p:pic>
        <p:nvPicPr>
          <p:cNvPr id="3" name="Grafik 2" descr="Bildschirmausschnit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00652"/>
            <a:ext cx="3844028" cy="170494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589902" y="1170330"/>
            <a:ext cx="24400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smtClean="0"/>
              <a:t>user optics with RW</a:t>
            </a:r>
          </a:p>
          <a:p>
            <a:r>
              <a:rPr lang="de-DE" sz="1400" b="1" smtClean="0"/>
              <a:t>succesfully tested at 375 MeV</a:t>
            </a:r>
            <a:endParaRPr lang="de-DE" sz="1400" b="1"/>
          </a:p>
        </p:txBody>
      </p:sp>
      <p:sp>
        <p:nvSpPr>
          <p:cNvPr id="7" name="Textfeld 6"/>
          <p:cNvSpPr txBox="1"/>
          <p:nvPr/>
        </p:nvSpPr>
        <p:spPr>
          <a:xfrm>
            <a:off x="1820217" y="211223"/>
            <a:ext cx="5175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mtClean="0">
                <a:solidFill>
                  <a:schemeClr val="bg1"/>
                </a:solidFill>
              </a:rPr>
              <a:t>Improving Lifetime with a Robinson Wiggler </a:t>
            </a:r>
            <a:endParaRPr lang="de-DE" b="1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96281" y="5153016"/>
            <a:ext cx="3187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mtClean="0"/>
              <a:t>Commissioning </a:t>
            </a:r>
            <a:r>
              <a:rPr lang="de-DE" b="1" smtClean="0"/>
              <a:t>Spring 2016</a:t>
            </a:r>
            <a:endParaRPr lang="de-DE" b="1"/>
          </a:p>
        </p:txBody>
      </p:sp>
    </p:spTree>
    <p:extLst>
      <p:ext uri="{BB962C8B-B14F-4D97-AF65-F5344CB8AC3E}">
        <p14:creationId xmlns:p14="http://schemas.microsoft.com/office/powerpoint/2010/main" val="3000340337"/>
      </p:ext>
    </p:extLst>
  </p:cSld>
  <p:clrMapOvr>
    <a:masterClrMapping/>
  </p:clrMapOvr>
</p:sld>
</file>

<file path=ppt/theme/theme1.xml><?xml version="1.0" encoding="utf-8"?>
<a:theme xmlns:a="http://schemas.openxmlformats.org/drawingml/2006/main" name="HZB_PowerPoint IMAGE">
  <a:themeElements>
    <a:clrScheme name="HZB_PowerPoint IMAG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HZB_PowerPoint IM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ZB_PowerPoint IMAG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490</Words>
  <Application>Microsoft Office PowerPoint</Application>
  <PresentationFormat>Bildschirmpräsentation (4:3)</PresentationFormat>
  <Paragraphs>108</Paragraphs>
  <Slides>10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HZB_PowerPoint IMAGE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BESSY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buerkmann</dc:creator>
  <cp:lastModifiedBy>Feikes, Jörg</cp:lastModifiedBy>
  <cp:revision>321</cp:revision>
  <dcterms:created xsi:type="dcterms:W3CDTF">2007-09-04T08:35:50Z</dcterms:created>
  <dcterms:modified xsi:type="dcterms:W3CDTF">2014-11-19T14:29:24Z</dcterms:modified>
</cp:coreProperties>
</file>