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75" r:id="rId5"/>
    <p:sldId id="264" r:id="rId6"/>
    <p:sldId id="265" r:id="rId7"/>
    <p:sldId id="263" r:id="rId8"/>
    <p:sldId id="260" r:id="rId9"/>
    <p:sldId id="266" r:id="rId10"/>
    <p:sldId id="280" r:id="rId11"/>
    <p:sldId id="273" r:id="rId12"/>
    <p:sldId id="277" r:id="rId13"/>
    <p:sldId id="272" r:id="rId14"/>
    <p:sldId id="274" r:id="rId15"/>
    <p:sldId id="267" r:id="rId16"/>
    <p:sldId id="262" r:id="rId17"/>
    <p:sldId id="271" r:id="rId18"/>
    <p:sldId id="270" r:id="rId19"/>
    <p:sldId id="269" r:id="rId20"/>
    <p:sldId id="268" r:id="rId21"/>
    <p:sldId id="279" r:id="rId22"/>
    <p:sldId id="278" r:id="rId23"/>
    <p:sldId id="276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330" y="-132"/>
      </p:cViewPr>
      <p:guideLst>
        <p:guide orient="horz" pos="1534"/>
        <p:guide orient="horz" pos="2024"/>
        <p:guide pos="5559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B793BC-2132-44F8-847E-2EE63F11F3A4}" type="datetimeFigureOut">
              <a:rPr lang="de-DE"/>
              <a:pPr>
                <a:defRPr/>
              </a:pPr>
              <a:t>05.10.2011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39D5E2-7F46-45DB-90AD-D4E03EBD93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061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91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file\fsv\Desktop\hzb_logo_cmy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cap="all" baseline="0"/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82A5A-B59D-4ACA-A900-0760C76551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639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ACDB-0C3F-4005-B414-C0D0212F4A8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350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ACDB-0C3F-4005-B414-C0D0212F4A8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60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ACDB-0C3F-4005-B414-C0D0212F4A8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02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00100" y="142875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EIN KOLUMNENTITEL IN VERSALIEN 14 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DE0733-5590-4ADA-86E3-A50EA3EE81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8" name="Grafik 8" descr="Wissenschaftl_Info_a_Kopf.bmp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d:\Profile\fsv\Desktop\hzb_logo_cmyk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PowerPoint_97-2003-Pr_sentation1.pp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1928813" y="3143250"/>
            <a:ext cx="6858000" cy="15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eaLnBrk="1" hangingPunct="1">
              <a:lnSpc>
                <a:spcPts val="2400"/>
              </a:lnSpc>
            </a:pPr>
            <a:r>
              <a:rPr lang="de-DE" sz="3200" cap="none" dirty="0">
                <a:solidFill>
                  <a:schemeClr val="bg1"/>
                </a:solidFill>
                <a:latin typeface="Arial" charset="0"/>
                <a:cs typeface="Arial" charset="0"/>
              </a:rPr>
              <a:t>Wolfgang Anders, 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>
                <a:solidFill>
                  <a:schemeClr val="bg1"/>
                </a:solidFill>
                <a:latin typeface="Arial" charset="0"/>
                <a:cs typeface="Arial" charset="0"/>
              </a:rPr>
              <a:t>Helmholtz-Zentrum Berlin </a:t>
            </a:r>
            <a:r>
              <a:rPr lang="de-DE" sz="1800" cap="none" dirty="0" err="1">
                <a:solidFill>
                  <a:schemeClr val="bg1"/>
                </a:solidFill>
                <a:latin typeface="Arial" charset="0"/>
                <a:cs typeface="Arial" charset="0"/>
              </a:rPr>
              <a:t>for</a:t>
            </a:r>
            <a:r>
              <a:rPr lang="de-DE" sz="1800" cap="none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1800" cap="none" dirty="0" err="1">
                <a:solidFill>
                  <a:schemeClr val="bg1"/>
                </a:solidFill>
                <a:latin typeface="Arial" charset="0"/>
                <a:cs typeface="Arial" charset="0"/>
              </a:rPr>
              <a:t>materials</a:t>
            </a:r>
            <a:r>
              <a:rPr lang="de-DE" sz="1800" cap="none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1800" cap="none" dirty="0" err="1">
                <a:solidFill>
                  <a:schemeClr val="bg1"/>
                </a:solidFill>
                <a:latin typeface="Arial" charset="0"/>
                <a:cs typeface="Arial" charset="0"/>
              </a:rPr>
              <a:t>and</a:t>
            </a:r>
            <a:r>
              <a:rPr lang="de-DE" sz="1800" cap="none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1800" cap="none" dirty="0" err="1">
                <a:solidFill>
                  <a:schemeClr val="bg1"/>
                </a:solidFill>
                <a:latin typeface="Arial" charset="0"/>
                <a:cs typeface="Arial" charset="0"/>
              </a:rPr>
              <a:t>energy</a:t>
            </a:r>
            <a:r>
              <a:rPr lang="de-DE" sz="1800" cap="none" dirty="0">
                <a:solidFill>
                  <a:schemeClr val="bg1"/>
                </a:solidFill>
                <a:latin typeface="Arial" charset="0"/>
                <a:cs typeface="Arial" charset="0"/>
              </a:rPr>
              <a:t> (HZB)</a:t>
            </a:r>
          </a:p>
          <a:p>
            <a:pPr marL="0" indent="0" eaLnBrk="1" hangingPunct="1">
              <a:lnSpc>
                <a:spcPts val="2400"/>
              </a:lnSpc>
            </a:pPr>
            <a:endParaRPr lang="de-DE" sz="2400" cap="non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de-DE" sz="2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ESLS-RF Meeting 5.-6.10.2011 ESRF</a:t>
            </a:r>
          </a:p>
        </p:txBody>
      </p:sp>
      <p:sp>
        <p:nvSpPr>
          <p:cNvPr id="4099" name="Titel 1"/>
          <p:cNvSpPr>
            <a:spLocks noGrp="1"/>
          </p:cNvSpPr>
          <p:nvPr>
            <p:ph type="ctrTitle" idx="4294967295"/>
          </p:nvPr>
        </p:nvSpPr>
        <p:spPr>
          <a:xfrm>
            <a:off x="1000125" y="1928813"/>
            <a:ext cx="7604323" cy="785812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Status </a:t>
            </a:r>
            <a:r>
              <a:rPr lang="de-DE" sz="28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of</a:t>
            </a:r>
            <a:r>
              <a:rPr lang="de-DE" sz="28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RF </a:t>
            </a:r>
            <a:r>
              <a:rPr lang="de-DE" sz="28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at</a:t>
            </a:r>
            <a:r>
              <a:rPr lang="de-DE" sz="28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HZB </a:t>
            </a:r>
            <a:r>
              <a:rPr lang="de-DE" sz="28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and</a:t>
            </a:r>
            <a:r>
              <a:rPr lang="de-DE" sz="28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SRF </a:t>
            </a:r>
            <a:r>
              <a:rPr lang="de-DE" sz="28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at</a:t>
            </a:r>
            <a:r>
              <a:rPr lang="de-DE" sz="28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 B</a:t>
            </a:r>
            <a:r>
              <a:rPr lang="de-DE" sz="2800" i="1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ERL</a:t>
            </a:r>
            <a:r>
              <a:rPr lang="de-DE" sz="28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inPro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Berlinpro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59632" y="1124073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89C"/>
                </a:solidFill>
              </a:rPr>
              <a:t>B</a:t>
            </a:r>
            <a:r>
              <a:rPr lang="en-US" sz="2400" i="1" dirty="0" smtClean="0">
                <a:solidFill>
                  <a:srgbClr val="00589C"/>
                </a:solidFill>
              </a:rPr>
              <a:t>ERL</a:t>
            </a:r>
            <a:r>
              <a:rPr lang="en-US" sz="2400" dirty="0" smtClean="0">
                <a:solidFill>
                  <a:srgbClr val="00589C"/>
                </a:solidFill>
              </a:rPr>
              <a:t>inPro is an energy recovery linac as a demonstrator to show, that ERL technology is able to fit to requirements for future light sources.</a:t>
            </a:r>
          </a:p>
        </p:txBody>
      </p:sp>
      <p:pic>
        <p:nvPicPr>
          <p:cNvPr id="7170" name="Picture 2" descr="d:\Profile\fsv\Desktop\Daten_HZB\BERLinPro\Logo_BERLinP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b="54320"/>
          <a:stretch/>
        </p:blipFill>
        <p:spPr bwMode="auto">
          <a:xfrm>
            <a:off x="866798" y="4030981"/>
            <a:ext cx="6657530" cy="20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6391200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Funded by Helmholtz-</a:t>
            </a:r>
            <a:r>
              <a:rPr lang="en-US" sz="1200" dirty="0" err="1" smtClean="0"/>
              <a:t>Gemeinschaft</a:t>
            </a:r>
            <a:r>
              <a:rPr lang="en-US" sz="1200" dirty="0" smtClean="0"/>
              <a:t>, </a:t>
            </a:r>
            <a:r>
              <a:rPr lang="en-US" sz="1200" dirty="0"/>
              <a:t>Land </a:t>
            </a:r>
            <a:r>
              <a:rPr lang="en-US" sz="1200" dirty="0" smtClean="0"/>
              <a:t>Berlin </a:t>
            </a:r>
            <a:r>
              <a:rPr lang="en-US" sz="1200" dirty="0"/>
              <a:t>and</a:t>
            </a:r>
            <a:r>
              <a:rPr lang="en-US" sz="1200" dirty="0" smtClean="0"/>
              <a:t> Helmholtz-Zentrum Berlin</a:t>
            </a:r>
            <a:endParaRPr lang="en-US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1259632" y="263691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589C"/>
              </a:solidFill>
            </a:endParaRPr>
          </a:p>
          <a:p>
            <a:r>
              <a:rPr lang="en-US" sz="2400" dirty="0" smtClean="0">
                <a:solidFill>
                  <a:srgbClr val="00589C"/>
                </a:solidFill>
              </a:rPr>
              <a:t>B</a:t>
            </a:r>
            <a:r>
              <a:rPr lang="en-US" sz="2400" i="1" dirty="0" smtClean="0">
                <a:solidFill>
                  <a:srgbClr val="00589C"/>
                </a:solidFill>
              </a:rPr>
              <a:t>ERL</a:t>
            </a:r>
            <a:r>
              <a:rPr lang="en-US" sz="2400" dirty="0" smtClean="0">
                <a:solidFill>
                  <a:srgbClr val="00589C"/>
                </a:solidFill>
              </a:rPr>
              <a:t>inPro is a funded project 2011-2015</a:t>
            </a:r>
          </a:p>
          <a:p>
            <a:r>
              <a:rPr lang="en-US" sz="2400" dirty="0" smtClean="0">
                <a:solidFill>
                  <a:srgbClr val="00589C"/>
                </a:solidFill>
              </a:rPr>
              <a:t>to be realized at the HZB</a:t>
            </a:r>
            <a:endParaRPr lang="en-US" sz="24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Beampower</a:t>
            </a:r>
            <a:r>
              <a:rPr lang="en-US" dirty="0" smtClean="0"/>
              <a:t> storage ring </a:t>
            </a:r>
            <a:r>
              <a:rPr lang="en-US" dirty="0" smtClean="0">
                <a:sym typeface="Wingdings" pitchFamily="2" charset="2"/>
              </a:rPr>
              <a:t>linac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7035800" y="630872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E575E99-9094-4328-A5A9-1148521C5C21}" type="slidenum">
              <a:rPr lang="de-DE" smtClean="0">
                <a:solidFill>
                  <a:srgbClr val="BDCD00"/>
                </a:solidFill>
              </a:rPr>
              <a:pPr/>
              <a:t>11</a:t>
            </a:fld>
            <a:endParaRPr lang="de-DE" smtClean="0">
              <a:solidFill>
                <a:srgbClr val="BDCD00"/>
              </a:solidFill>
            </a:endParaRPr>
          </a:p>
        </p:txBody>
      </p:sp>
      <p:sp>
        <p:nvSpPr>
          <p:cNvPr id="5" name="Line 55"/>
          <p:cNvSpPr>
            <a:spLocks noChangeShapeType="1"/>
          </p:cNvSpPr>
          <p:nvPr/>
        </p:nvSpPr>
        <p:spPr bwMode="auto">
          <a:xfrm flipV="1">
            <a:off x="6924675" y="2024063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6780213" y="2095500"/>
            <a:ext cx="288925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284288" y="1951038"/>
            <a:ext cx="1714500" cy="1736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238250" y="1884363"/>
            <a:ext cx="1800225" cy="1857375"/>
            <a:chOff x="1663" y="1128"/>
            <a:chExt cx="2540" cy="2588"/>
          </a:xfrm>
        </p:grpSpPr>
        <p:sp>
          <p:nvSpPr>
            <p:cNvPr id="9" name="Arc 10"/>
            <p:cNvSpPr>
              <a:spLocks/>
            </p:cNvSpPr>
            <p:nvPr/>
          </p:nvSpPr>
          <p:spPr bwMode="auto">
            <a:xfrm rot="181922">
              <a:off x="2954" y="1410"/>
              <a:ext cx="1067" cy="1055"/>
            </a:xfrm>
            <a:custGeom>
              <a:avLst/>
              <a:gdLst>
                <a:gd name="T0" fmla="*/ 41 w 18175"/>
                <a:gd name="T1" fmla="*/ 0 h 17978"/>
                <a:gd name="T2" fmla="*/ 63 w 18175"/>
                <a:gd name="T3" fmla="*/ 22 h 17978"/>
                <a:gd name="T4" fmla="*/ 0 w 18175"/>
                <a:gd name="T5" fmla="*/ 62 h 17978"/>
                <a:gd name="T6" fmla="*/ 0 60000 65536"/>
                <a:gd name="T7" fmla="*/ 0 60000 65536"/>
                <a:gd name="T8" fmla="*/ 0 60000 65536"/>
                <a:gd name="T9" fmla="*/ 0 w 18175"/>
                <a:gd name="T10" fmla="*/ 0 h 17978"/>
                <a:gd name="T11" fmla="*/ 18175 w 18175"/>
                <a:gd name="T12" fmla="*/ 17978 h 179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75" h="17978" fill="none" extrusionOk="0">
                  <a:moveTo>
                    <a:pt x="11972" y="0"/>
                  </a:moveTo>
                  <a:cubicBezTo>
                    <a:pt x="14453" y="1651"/>
                    <a:pt x="16564" y="3798"/>
                    <a:pt x="18174" y="6306"/>
                  </a:cubicBezTo>
                </a:path>
                <a:path w="18175" h="17978" stroke="0" extrusionOk="0">
                  <a:moveTo>
                    <a:pt x="11972" y="0"/>
                  </a:moveTo>
                  <a:cubicBezTo>
                    <a:pt x="14453" y="1651"/>
                    <a:pt x="16564" y="3798"/>
                    <a:pt x="18174" y="6306"/>
                  </a:cubicBezTo>
                  <a:lnTo>
                    <a:pt x="0" y="179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rc 11"/>
            <p:cNvSpPr>
              <a:spLocks/>
            </p:cNvSpPr>
            <p:nvPr/>
          </p:nvSpPr>
          <p:spPr bwMode="auto">
            <a:xfrm rot="181922" flipH="1">
              <a:off x="1877" y="1348"/>
              <a:ext cx="1081" cy="1049"/>
            </a:xfrm>
            <a:custGeom>
              <a:avLst/>
              <a:gdLst>
                <a:gd name="T0" fmla="*/ 42 w 18391"/>
                <a:gd name="T1" fmla="*/ 0 h 17865"/>
                <a:gd name="T2" fmla="*/ 64 w 18391"/>
                <a:gd name="T3" fmla="*/ 23 h 17865"/>
                <a:gd name="T4" fmla="*/ 0 w 18391"/>
                <a:gd name="T5" fmla="*/ 62 h 17865"/>
                <a:gd name="T6" fmla="*/ 0 60000 65536"/>
                <a:gd name="T7" fmla="*/ 0 60000 65536"/>
                <a:gd name="T8" fmla="*/ 0 60000 65536"/>
                <a:gd name="T9" fmla="*/ 0 w 18391"/>
                <a:gd name="T10" fmla="*/ 0 h 17865"/>
                <a:gd name="T11" fmla="*/ 18391 w 18391"/>
                <a:gd name="T12" fmla="*/ 17865 h 178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91" h="17865" fill="none" extrusionOk="0">
                  <a:moveTo>
                    <a:pt x="12140" y="0"/>
                  </a:moveTo>
                  <a:cubicBezTo>
                    <a:pt x="14662" y="1713"/>
                    <a:pt x="16791" y="3940"/>
                    <a:pt x="18390" y="6536"/>
                  </a:cubicBezTo>
                </a:path>
                <a:path w="18391" h="17865" stroke="0" extrusionOk="0">
                  <a:moveTo>
                    <a:pt x="12140" y="0"/>
                  </a:moveTo>
                  <a:cubicBezTo>
                    <a:pt x="14662" y="1713"/>
                    <a:pt x="16791" y="3940"/>
                    <a:pt x="18390" y="6536"/>
                  </a:cubicBezTo>
                  <a:lnTo>
                    <a:pt x="0" y="17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12"/>
            <p:cNvSpPr>
              <a:spLocks/>
            </p:cNvSpPr>
            <p:nvPr/>
          </p:nvSpPr>
          <p:spPr bwMode="auto">
            <a:xfrm rot="181922" flipH="1" flipV="1">
              <a:off x="1820" y="2395"/>
              <a:ext cx="1086" cy="1085"/>
            </a:xfrm>
            <a:custGeom>
              <a:avLst/>
              <a:gdLst>
                <a:gd name="T0" fmla="*/ 39 w 18470"/>
                <a:gd name="T1" fmla="*/ 0 h 18467"/>
                <a:gd name="T2" fmla="*/ 64 w 18470"/>
                <a:gd name="T3" fmla="*/ 25 h 18467"/>
                <a:gd name="T4" fmla="*/ 0 w 18470"/>
                <a:gd name="T5" fmla="*/ 64 h 18467"/>
                <a:gd name="T6" fmla="*/ 0 60000 65536"/>
                <a:gd name="T7" fmla="*/ 0 60000 65536"/>
                <a:gd name="T8" fmla="*/ 0 60000 65536"/>
                <a:gd name="T9" fmla="*/ 0 w 18470"/>
                <a:gd name="T10" fmla="*/ 0 h 18467"/>
                <a:gd name="T11" fmla="*/ 18470 w 18470"/>
                <a:gd name="T12" fmla="*/ 18467 h 18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70" h="18467" fill="none" extrusionOk="0">
                  <a:moveTo>
                    <a:pt x="11204" y="-1"/>
                  </a:moveTo>
                  <a:cubicBezTo>
                    <a:pt x="14175" y="1802"/>
                    <a:pt x="16668" y="4296"/>
                    <a:pt x="18470" y="7267"/>
                  </a:cubicBezTo>
                </a:path>
                <a:path w="18470" h="18467" stroke="0" extrusionOk="0">
                  <a:moveTo>
                    <a:pt x="11204" y="-1"/>
                  </a:moveTo>
                  <a:cubicBezTo>
                    <a:pt x="14175" y="1802"/>
                    <a:pt x="16668" y="4296"/>
                    <a:pt x="18470" y="7267"/>
                  </a:cubicBezTo>
                  <a:lnTo>
                    <a:pt x="0" y="18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13"/>
            <p:cNvSpPr>
              <a:spLocks/>
            </p:cNvSpPr>
            <p:nvPr/>
          </p:nvSpPr>
          <p:spPr bwMode="auto">
            <a:xfrm rot="181922" flipV="1">
              <a:off x="2904" y="2459"/>
              <a:ext cx="1087" cy="1066"/>
            </a:xfrm>
            <a:custGeom>
              <a:avLst/>
              <a:gdLst>
                <a:gd name="T0" fmla="*/ 40 w 18500"/>
                <a:gd name="T1" fmla="*/ 0 h 18151"/>
                <a:gd name="T2" fmla="*/ 64 w 18500"/>
                <a:gd name="T3" fmla="*/ 24 h 18151"/>
                <a:gd name="T4" fmla="*/ 0 w 18500"/>
                <a:gd name="T5" fmla="*/ 63 h 18151"/>
                <a:gd name="T6" fmla="*/ 0 60000 65536"/>
                <a:gd name="T7" fmla="*/ 0 60000 65536"/>
                <a:gd name="T8" fmla="*/ 0 60000 65536"/>
                <a:gd name="T9" fmla="*/ 0 w 18500"/>
                <a:gd name="T10" fmla="*/ 0 h 18151"/>
                <a:gd name="T11" fmla="*/ 18500 w 18500"/>
                <a:gd name="T12" fmla="*/ 18151 h 18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00" h="18151" fill="none" extrusionOk="0">
                  <a:moveTo>
                    <a:pt x="11709" y="-1"/>
                  </a:moveTo>
                  <a:cubicBezTo>
                    <a:pt x="14476" y="1785"/>
                    <a:pt x="16799" y="4180"/>
                    <a:pt x="18499" y="7001"/>
                  </a:cubicBezTo>
                </a:path>
                <a:path w="18500" h="18151" stroke="0" extrusionOk="0">
                  <a:moveTo>
                    <a:pt x="11709" y="-1"/>
                  </a:moveTo>
                  <a:cubicBezTo>
                    <a:pt x="14476" y="1785"/>
                    <a:pt x="16799" y="4180"/>
                    <a:pt x="18499" y="7001"/>
                  </a:cubicBezTo>
                  <a:lnTo>
                    <a:pt x="0" y="18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rc 14"/>
            <p:cNvSpPr>
              <a:spLocks/>
            </p:cNvSpPr>
            <p:nvPr/>
          </p:nvSpPr>
          <p:spPr bwMode="auto">
            <a:xfrm rot="2700000">
              <a:off x="3142" y="1908"/>
              <a:ext cx="1067" cy="1055"/>
            </a:xfrm>
            <a:custGeom>
              <a:avLst/>
              <a:gdLst>
                <a:gd name="T0" fmla="*/ 41 w 18175"/>
                <a:gd name="T1" fmla="*/ 0 h 17978"/>
                <a:gd name="T2" fmla="*/ 63 w 18175"/>
                <a:gd name="T3" fmla="*/ 22 h 17978"/>
                <a:gd name="T4" fmla="*/ 0 w 18175"/>
                <a:gd name="T5" fmla="*/ 62 h 17978"/>
                <a:gd name="T6" fmla="*/ 0 60000 65536"/>
                <a:gd name="T7" fmla="*/ 0 60000 65536"/>
                <a:gd name="T8" fmla="*/ 0 60000 65536"/>
                <a:gd name="T9" fmla="*/ 0 w 18175"/>
                <a:gd name="T10" fmla="*/ 0 h 17978"/>
                <a:gd name="T11" fmla="*/ 18175 w 18175"/>
                <a:gd name="T12" fmla="*/ 17978 h 179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75" h="17978" fill="none" extrusionOk="0">
                  <a:moveTo>
                    <a:pt x="11972" y="0"/>
                  </a:moveTo>
                  <a:cubicBezTo>
                    <a:pt x="14453" y="1651"/>
                    <a:pt x="16564" y="3798"/>
                    <a:pt x="18174" y="6306"/>
                  </a:cubicBezTo>
                </a:path>
                <a:path w="18175" h="17978" stroke="0" extrusionOk="0">
                  <a:moveTo>
                    <a:pt x="11972" y="0"/>
                  </a:moveTo>
                  <a:cubicBezTo>
                    <a:pt x="14453" y="1651"/>
                    <a:pt x="16564" y="3798"/>
                    <a:pt x="18174" y="6306"/>
                  </a:cubicBezTo>
                  <a:lnTo>
                    <a:pt x="0" y="179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15"/>
            <p:cNvSpPr>
              <a:spLocks/>
            </p:cNvSpPr>
            <p:nvPr/>
          </p:nvSpPr>
          <p:spPr bwMode="auto">
            <a:xfrm rot="2700000" flipH="1">
              <a:off x="2405" y="1128"/>
              <a:ext cx="1067" cy="1076"/>
            </a:xfrm>
            <a:custGeom>
              <a:avLst/>
              <a:gdLst>
                <a:gd name="T0" fmla="*/ 39 w 18154"/>
                <a:gd name="T1" fmla="*/ 0 h 18327"/>
                <a:gd name="T2" fmla="*/ 63 w 18154"/>
                <a:gd name="T3" fmla="*/ 23 h 18327"/>
                <a:gd name="T4" fmla="*/ 0 w 18154"/>
                <a:gd name="T5" fmla="*/ 63 h 18327"/>
                <a:gd name="T6" fmla="*/ 0 60000 65536"/>
                <a:gd name="T7" fmla="*/ 0 60000 65536"/>
                <a:gd name="T8" fmla="*/ 0 60000 65536"/>
                <a:gd name="T9" fmla="*/ 0 w 18154"/>
                <a:gd name="T10" fmla="*/ 0 h 18327"/>
                <a:gd name="T11" fmla="*/ 18154 w 18154"/>
                <a:gd name="T12" fmla="*/ 18327 h 183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4" h="18327" fill="none" extrusionOk="0">
                  <a:moveTo>
                    <a:pt x="11431" y="0"/>
                  </a:moveTo>
                  <a:cubicBezTo>
                    <a:pt x="14133" y="1685"/>
                    <a:pt x="16428" y="3946"/>
                    <a:pt x="18153" y="6622"/>
                  </a:cubicBezTo>
                </a:path>
                <a:path w="18154" h="18327" stroke="0" extrusionOk="0">
                  <a:moveTo>
                    <a:pt x="11431" y="0"/>
                  </a:moveTo>
                  <a:cubicBezTo>
                    <a:pt x="14133" y="1685"/>
                    <a:pt x="16428" y="3946"/>
                    <a:pt x="18153" y="6622"/>
                  </a:cubicBezTo>
                  <a:lnTo>
                    <a:pt x="0" y="18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6"/>
            <p:cNvSpPr>
              <a:spLocks/>
            </p:cNvSpPr>
            <p:nvPr/>
          </p:nvSpPr>
          <p:spPr bwMode="auto">
            <a:xfrm rot="2700000" flipH="1" flipV="1">
              <a:off x="1642" y="1891"/>
              <a:ext cx="1086" cy="1044"/>
            </a:xfrm>
            <a:custGeom>
              <a:avLst/>
              <a:gdLst>
                <a:gd name="T0" fmla="*/ 42 w 18470"/>
                <a:gd name="T1" fmla="*/ 0 h 17765"/>
                <a:gd name="T2" fmla="*/ 64 w 18470"/>
                <a:gd name="T3" fmla="*/ 23 h 17765"/>
                <a:gd name="T4" fmla="*/ 0 w 18470"/>
                <a:gd name="T5" fmla="*/ 61 h 17765"/>
                <a:gd name="T6" fmla="*/ 0 60000 65536"/>
                <a:gd name="T7" fmla="*/ 0 60000 65536"/>
                <a:gd name="T8" fmla="*/ 0 60000 65536"/>
                <a:gd name="T9" fmla="*/ 0 w 18470"/>
                <a:gd name="T10" fmla="*/ 0 h 17765"/>
                <a:gd name="T11" fmla="*/ 18470 w 18470"/>
                <a:gd name="T12" fmla="*/ 17765 h 17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70" h="17765" fill="none" extrusionOk="0">
                  <a:moveTo>
                    <a:pt x="12286" y="0"/>
                  </a:moveTo>
                  <a:cubicBezTo>
                    <a:pt x="14787" y="1729"/>
                    <a:pt x="16893" y="3966"/>
                    <a:pt x="18470" y="6565"/>
                  </a:cubicBezTo>
                </a:path>
                <a:path w="18470" h="17765" stroke="0" extrusionOk="0">
                  <a:moveTo>
                    <a:pt x="12286" y="0"/>
                  </a:moveTo>
                  <a:cubicBezTo>
                    <a:pt x="14787" y="1729"/>
                    <a:pt x="16893" y="3966"/>
                    <a:pt x="18470" y="6565"/>
                  </a:cubicBezTo>
                  <a:lnTo>
                    <a:pt x="0" y="17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rc 17"/>
            <p:cNvSpPr>
              <a:spLocks/>
            </p:cNvSpPr>
            <p:nvPr/>
          </p:nvSpPr>
          <p:spPr bwMode="auto">
            <a:xfrm rot="2700000" flipV="1">
              <a:off x="2401" y="2650"/>
              <a:ext cx="1060" cy="1066"/>
            </a:xfrm>
            <a:custGeom>
              <a:avLst/>
              <a:gdLst>
                <a:gd name="T0" fmla="*/ 40 w 18036"/>
                <a:gd name="T1" fmla="*/ 0 h 18151"/>
                <a:gd name="T2" fmla="*/ 62 w 18036"/>
                <a:gd name="T3" fmla="*/ 22 h 18151"/>
                <a:gd name="T4" fmla="*/ 0 w 18036"/>
                <a:gd name="T5" fmla="*/ 63 h 18151"/>
                <a:gd name="T6" fmla="*/ 0 60000 65536"/>
                <a:gd name="T7" fmla="*/ 0 60000 65536"/>
                <a:gd name="T8" fmla="*/ 0 60000 65536"/>
                <a:gd name="T9" fmla="*/ 0 w 18036"/>
                <a:gd name="T10" fmla="*/ 0 h 18151"/>
                <a:gd name="T11" fmla="*/ 18036 w 18036"/>
                <a:gd name="T12" fmla="*/ 18151 h 18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36" h="18151" fill="none" extrusionOk="0">
                  <a:moveTo>
                    <a:pt x="11709" y="-1"/>
                  </a:moveTo>
                  <a:cubicBezTo>
                    <a:pt x="14230" y="1626"/>
                    <a:pt x="16384" y="3760"/>
                    <a:pt x="18035" y="6265"/>
                  </a:cubicBezTo>
                </a:path>
                <a:path w="18036" h="18151" stroke="0" extrusionOk="0">
                  <a:moveTo>
                    <a:pt x="11709" y="-1"/>
                  </a:moveTo>
                  <a:cubicBezTo>
                    <a:pt x="14230" y="1626"/>
                    <a:pt x="16384" y="3760"/>
                    <a:pt x="18035" y="6265"/>
                  </a:cubicBezTo>
                  <a:lnTo>
                    <a:pt x="0" y="18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1330325" y="1997075"/>
            <a:ext cx="1625600" cy="164623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344613" y="2608263"/>
            <a:ext cx="4762" cy="357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476375" y="2120900"/>
            <a:ext cx="238125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1958975" y="2019300"/>
            <a:ext cx="374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620963" y="2159000"/>
            <a:ext cx="238125" cy="266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936875" y="2655888"/>
            <a:ext cx="1588" cy="346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2536825" y="3276600"/>
            <a:ext cx="279400" cy="260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1960563" y="3622675"/>
            <a:ext cx="3444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1419225" y="3200400"/>
            <a:ext cx="265113" cy="293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1362075" y="2030413"/>
            <a:ext cx="1558925" cy="15779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2120900" y="2798763"/>
            <a:ext cx="41275" cy="41275"/>
          </a:xfrm>
          <a:prstGeom prst="ellipse">
            <a:avLst/>
          </a:prstGeom>
          <a:solidFill>
            <a:srgbClr val="296A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28" name="Group 51"/>
          <p:cNvGrpSpPr>
            <a:grpSpLocks/>
          </p:cNvGrpSpPr>
          <p:nvPr/>
        </p:nvGrpSpPr>
        <p:grpSpPr bwMode="auto">
          <a:xfrm>
            <a:off x="1958975" y="3524250"/>
            <a:ext cx="304800" cy="298450"/>
            <a:chOff x="1599" y="3514"/>
            <a:chExt cx="532" cy="476"/>
          </a:xfrm>
        </p:grpSpPr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1692" y="3633"/>
              <a:ext cx="339" cy="228"/>
              <a:chOff x="1986" y="1543"/>
              <a:chExt cx="1973" cy="1327"/>
            </a:xfrm>
          </p:grpSpPr>
          <p:grpSp>
            <p:nvGrpSpPr>
              <p:cNvPr id="31" name="Group 27"/>
              <p:cNvGrpSpPr>
                <a:grpSpLocks/>
              </p:cNvGrpSpPr>
              <p:nvPr/>
            </p:nvGrpSpPr>
            <p:grpSpPr bwMode="auto">
              <a:xfrm>
                <a:off x="1986" y="1543"/>
                <a:ext cx="1973" cy="1327"/>
                <a:chOff x="1986" y="1543"/>
                <a:chExt cx="1973" cy="1327"/>
              </a:xfrm>
            </p:grpSpPr>
            <p:sp>
              <p:nvSpPr>
                <p:cNvPr id="39" name="Oval 28"/>
                <p:cNvSpPr>
                  <a:spLocks noChangeArrowheads="1"/>
                </p:cNvSpPr>
                <p:nvPr/>
              </p:nvSpPr>
              <p:spPr bwMode="auto">
                <a:xfrm>
                  <a:off x="2621" y="1543"/>
                  <a:ext cx="772" cy="1327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0" name="Rectangle 29"/>
                <p:cNvSpPr>
                  <a:spLocks noChangeArrowheads="1"/>
                </p:cNvSpPr>
                <p:nvPr/>
              </p:nvSpPr>
              <p:spPr bwMode="auto">
                <a:xfrm>
                  <a:off x="2056" y="2001"/>
                  <a:ext cx="1903" cy="41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" name="Arc 30"/>
                <p:cNvSpPr>
                  <a:spLocks/>
                </p:cNvSpPr>
                <p:nvPr/>
              </p:nvSpPr>
              <p:spPr bwMode="auto">
                <a:xfrm>
                  <a:off x="1986" y="1883"/>
                  <a:ext cx="298" cy="678"/>
                </a:xfrm>
                <a:custGeom>
                  <a:avLst/>
                  <a:gdLst>
                    <a:gd name="T0" fmla="*/ 1 w 43200"/>
                    <a:gd name="T1" fmla="*/ 0 h 43200"/>
                    <a:gd name="T2" fmla="*/ 0 w 43200"/>
                    <a:gd name="T3" fmla="*/ 1 h 43200"/>
                    <a:gd name="T4" fmla="*/ 1 w 43200"/>
                    <a:gd name="T5" fmla="*/ 5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4565"/>
                        <a:pt x="3425" y="7972"/>
                        <a:pt x="9179" y="3927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4565"/>
                        <a:pt x="3425" y="7972"/>
                        <a:pt x="9179" y="3927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3363" y="2004"/>
                <a:ext cx="5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3363" y="2411"/>
                <a:ext cx="5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2054" y="2003"/>
                <a:ext cx="5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2055" y="2410"/>
                <a:ext cx="5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3682" y="1820"/>
                <a:ext cx="133" cy="19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 flipV="1">
                <a:off x="3681" y="1818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 flipV="1">
                <a:off x="3803" y="1823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Oval 48"/>
            <p:cNvSpPr>
              <a:spLocks noChangeArrowheads="1"/>
            </p:cNvSpPr>
            <p:nvPr/>
          </p:nvSpPr>
          <p:spPr bwMode="auto">
            <a:xfrm>
              <a:off x="1599" y="3514"/>
              <a:ext cx="532" cy="4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42" name="Freeform 38"/>
          <p:cNvSpPr>
            <a:spLocks/>
          </p:cNvSpPr>
          <p:nvPr/>
        </p:nvSpPr>
        <p:spPr bwMode="auto">
          <a:xfrm rot="760838">
            <a:off x="2406650" y="2128838"/>
            <a:ext cx="1568450" cy="307975"/>
          </a:xfrm>
          <a:custGeom>
            <a:avLst/>
            <a:gdLst>
              <a:gd name="T0" fmla="*/ 0 w 1838"/>
              <a:gd name="T1" fmla="*/ 102658 h 447"/>
              <a:gd name="T2" fmla="*/ 1568450 w 1838"/>
              <a:gd name="T3" fmla="*/ 0 h 447"/>
              <a:gd name="T4" fmla="*/ 1568450 w 1838"/>
              <a:gd name="T5" fmla="*/ 307975 h 447"/>
              <a:gd name="T6" fmla="*/ 0 w 1838"/>
              <a:gd name="T7" fmla="*/ 147442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9"/>
          <p:cNvSpPr>
            <a:spLocks/>
          </p:cNvSpPr>
          <p:nvPr/>
        </p:nvSpPr>
        <p:spPr bwMode="auto">
          <a:xfrm rot="3987848">
            <a:off x="2360613" y="3078162"/>
            <a:ext cx="1570038" cy="309563"/>
          </a:xfrm>
          <a:custGeom>
            <a:avLst/>
            <a:gdLst>
              <a:gd name="T0" fmla="*/ 0 w 1838"/>
              <a:gd name="T1" fmla="*/ 103188 h 447"/>
              <a:gd name="T2" fmla="*/ 1570038 w 1838"/>
              <a:gd name="T3" fmla="*/ 0 h 447"/>
              <a:gd name="T4" fmla="*/ 1570038 w 1838"/>
              <a:gd name="T5" fmla="*/ 309563 h 447"/>
              <a:gd name="T6" fmla="*/ 0 w 1838"/>
              <a:gd name="T7" fmla="*/ 148202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 rot="6505930">
            <a:off x="1826419" y="3666331"/>
            <a:ext cx="1570038" cy="307975"/>
          </a:xfrm>
          <a:custGeom>
            <a:avLst/>
            <a:gdLst>
              <a:gd name="T0" fmla="*/ 0 w 1838"/>
              <a:gd name="T1" fmla="*/ 102658 h 447"/>
              <a:gd name="T2" fmla="*/ 1570038 w 1838"/>
              <a:gd name="T3" fmla="*/ 0 h 447"/>
              <a:gd name="T4" fmla="*/ 1570038 w 1838"/>
              <a:gd name="T5" fmla="*/ 307975 h 447"/>
              <a:gd name="T6" fmla="*/ 0 w 1838"/>
              <a:gd name="T7" fmla="*/ 147442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 rot="9043739">
            <a:off x="965200" y="3770313"/>
            <a:ext cx="1570038" cy="309562"/>
          </a:xfrm>
          <a:custGeom>
            <a:avLst/>
            <a:gdLst>
              <a:gd name="T0" fmla="*/ 0 w 1838"/>
              <a:gd name="T1" fmla="*/ 103187 h 447"/>
              <a:gd name="T2" fmla="*/ 1570038 w 1838"/>
              <a:gd name="T3" fmla="*/ 0 h 447"/>
              <a:gd name="T4" fmla="*/ 1570038 w 1838"/>
              <a:gd name="T5" fmla="*/ 309562 h 447"/>
              <a:gd name="T6" fmla="*/ 0 w 1838"/>
              <a:gd name="T7" fmla="*/ 148202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 rot="11438700">
            <a:off x="266700" y="3219450"/>
            <a:ext cx="1568450" cy="307975"/>
          </a:xfrm>
          <a:custGeom>
            <a:avLst/>
            <a:gdLst>
              <a:gd name="T0" fmla="*/ 0 w 1838"/>
              <a:gd name="T1" fmla="*/ 102658 h 447"/>
              <a:gd name="T2" fmla="*/ 1568450 w 1838"/>
              <a:gd name="T3" fmla="*/ 0 h 447"/>
              <a:gd name="T4" fmla="*/ 1568450 w 1838"/>
              <a:gd name="T5" fmla="*/ 307975 h 447"/>
              <a:gd name="T6" fmla="*/ 0 w 1838"/>
              <a:gd name="T7" fmla="*/ 147442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 rot="14678405">
            <a:off x="302419" y="2215356"/>
            <a:ext cx="1570038" cy="307975"/>
          </a:xfrm>
          <a:custGeom>
            <a:avLst/>
            <a:gdLst>
              <a:gd name="T0" fmla="*/ 0 w 1838"/>
              <a:gd name="T1" fmla="*/ 102658 h 447"/>
              <a:gd name="T2" fmla="*/ 1570038 w 1838"/>
              <a:gd name="T3" fmla="*/ 0 h 447"/>
              <a:gd name="T4" fmla="*/ 1570038 w 1838"/>
              <a:gd name="T5" fmla="*/ 307975 h 447"/>
              <a:gd name="T6" fmla="*/ 0 w 1838"/>
              <a:gd name="T7" fmla="*/ 147442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 rot="17307256">
            <a:off x="882650" y="1635126"/>
            <a:ext cx="1570037" cy="309562"/>
          </a:xfrm>
          <a:custGeom>
            <a:avLst/>
            <a:gdLst>
              <a:gd name="T0" fmla="*/ 0 w 1838"/>
              <a:gd name="T1" fmla="*/ 103187 h 447"/>
              <a:gd name="T2" fmla="*/ 1570037 w 1838"/>
              <a:gd name="T3" fmla="*/ 0 h 447"/>
              <a:gd name="T4" fmla="*/ 1570037 w 1838"/>
              <a:gd name="T5" fmla="*/ 309562 h 447"/>
              <a:gd name="T6" fmla="*/ 0 w 1838"/>
              <a:gd name="T7" fmla="*/ 148202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 rot="19581204">
            <a:off x="1671638" y="1536700"/>
            <a:ext cx="1568450" cy="309563"/>
          </a:xfrm>
          <a:custGeom>
            <a:avLst/>
            <a:gdLst>
              <a:gd name="T0" fmla="*/ 0 w 1838"/>
              <a:gd name="T1" fmla="*/ 103188 h 447"/>
              <a:gd name="T2" fmla="*/ 1568450 w 1838"/>
              <a:gd name="T3" fmla="*/ 0 h 447"/>
              <a:gd name="T4" fmla="*/ 1568450 w 1838"/>
              <a:gd name="T5" fmla="*/ 309563 h 447"/>
              <a:gd name="T6" fmla="*/ 0 w 1838"/>
              <a:gd name="T7" fmla="*/ 148202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52"/>
          <p:cNvSpPr>
            <a:spLocks noChangeArrowheads="1"/>
          </p:cNvSpPr>
          <p:nvPr/>
        </p:nvSpPr>
        <p:spPr bwMode="auto">
          <a:xfrm>
            <a:off x="6780213" y="5767388"/>
            <a:ext cx="287337" cy="2873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1" name="Oval 53"/>
          <p:cNvSpPr>
            <a:spLocks noChangeArrowheads="1"/>
          </p:cNvSpPr>
          <p:nvPr/>
        </p:nvSpPr>
        <p:spPr bwMode="auto">
          <a:xfrm>
            <a:off x="2139950" y="1958975"/>
            <a:ext cx="73025" cy="714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6853238" y="3103563"/>
            <a:ext cx="142875" cy="2519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 rot="3642946" flipH="1">
            <a:off x="7426325" y="1416050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4" name="AutoShape 58"/>
          <p:cNvSpPr>
            <a:spLocks noChangeArrowheads="1"/>
          </p:cNvSpPr>
          <p:nvPr/>
        </p:nvSpPr>
        <p:spPr bwMode="auto">
          <a:xfrm flipH="1">
            <a:off x="7646988" y="631825"/>
            <a:ext cx="893762" cy="957263"/>
          </a:xfrm>
          <a:prstGeom prst="cloudCallout">
            <a:avLst>
              <a:gd name="adj1" fmla="val 51241"/>
              <a:gd name="adj2" fmla="val 52815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 flipH="1">
            <a:off x="7016750" y="1717675"/>
            <a:ext cx="4095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60"/>
          <p:cNvSpPr>
            <a:spLocks/>
          </p:cNvSpPr>
          <p:nvPr/>
        </p:nvSpPr>
        <p:spPr bwMode="auto">
          <a:xfrm flipH="1">
            <a:off x="6926263" y="1927225"/>
            <a:ext cx="90487" cy="95250"/>
          </a:xfrm>
          <a:custGeom>
            <a:avLst/>
            <a:gdLst>
              <a:gd name="T0" fmla="*/ 90487 w 57"/>
              <a:gd name="T1" fmla="*/ 95250 h 60"/>
              <a:gd name="T2" fmla="*/ 76200 w 57"/>
              <a:gd name="T3" fmla="*/ 52388 h 60"/>
              <a:gd name="T4" fmla="*/ 38100 w 57"/>
              <a:gd name="T5" fmla="*/ 19050 h 60"/>
              <a:gd name="T6" fmla="*/ 0 w 57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60"/>
              <a:gd name="T14" fmla="*/ 57 w 57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60">
                <a:moveTo>
                  <a:pt x="57" y="60"/>
                </a:moveTo>
                <a:cubicBezTo>
                  <a:pt x="55" y="50"/>
                  <a:pt x="53" y="41"/>
                  <a:pt x="48" y="33"/>
                </a:cubicBezTo>
                <a:cubicBezTo>
                  <a:pt x="43" y="25"/>
                  <a:pt x="32" y="17"/>
                  <a:pt x="24" y="12"/>
                </a:cubicBezTo>
                <a:cubicBezTo>
                  <a:pt x="16" y="7"/>
                  <a:pt x="4" y="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61"/>
          <p:cNvSpPr>
            <a:spLocks/>
          </p:cNvSpPr>
          <p:nvPr/>
        </p:nvSpPr>
        <p:spPr bwMode="auto">
          <a:xfrm rot="16200000">
            <a:off x="6135688" y="1711325"/>
            <a:ext cx="1568450" cy="142875"/>
          </a:xfrm>
          <a:custGeom>
            <a:avLst/>
            <a:gdLst>
              <a:gd name="T0" fmla="*/ 0 w 1838"/>
              <a:gd name="T1" fmla="*/ 47625 h 447"/>
              <a:gd name="T2" fmla="*/ 1568450 w 1838"/>
              <a:gd name="T3" fmla="*/ 0 h 447"/>
              <a:gd name="T4" fmla="*/ 1568450 w 1838"/>
              <a:gd name="T5" fmla="*/ 142875 h 447"/>
              <a:gd name="T6" fmla="*/ 0 w 1838"/>
              <a:gd name="T7" fmla="*/ 68401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63"/>
          <p:cNvSpPr txBox="1">
            <a:spLocks noChangeArrowheads="1"/>
          </p:cNvSpPr>
          <p:nvPr/>
        </p:nvSpPr>
        <p:spPr bwMode="auto">
          <a:xfrm>
            <a:off x="7437438" y="417195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589C"/>
                </a:solidFill>
              </a:rPr>
              <a:t>Linac</a:t>
            </a:r>
            <a:endParaRPr lang="en-US" sz="1800">
              <a:solidFill>
                <a:srgbClr val="00589C"/>
              </a:solidFill>
            </a:endParaRPr>
          </a:p>
        </p:txBody>
      </p:sp>
      <p:sp>
        <p:nvSpPr>
          <p:cNvPr id="59" name="Text Box 64"/>
          <p:cNvSpPr txBox="1">
            <a:spLocks noChangeArrowheads="1"/>
          </p:cNvSpPr>
          <p:nvPr/>
        </p:nvSpPr>
        <p:spPr bwMode="auto">
          <a:xfrm>
            <a:off x="7302500" y="22907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589C"/>
                </a:solidFill>
              </a:rPr>
              <a:t>Undulator</a:t>
            </a:r>
            <a:endParaRPr lang="en-US" sz="1800">
              <a:solidFill>
                <a:srgbClr val="00589C"/>
              </a:solidFill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7318375" y="570388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589C"/>
                </a:solidFill>
              </a:rPr>
              <a:t>Injektor</a:t>
            </a:r>
            <a:endParaRPr lang="en-US" sz="1800">
              <a:solidFill>
                <a:srgbClr val="00589C"/>
              </a:solidFill>
            </a:endParaRPr>
          </a:p>
        </p:txBody>
      </p:sp>
      <p:sp>
        <p:nvSpPr>
          <p:cNvPr id="61" name="Text Box 68"/>
          <p:cNvSpPr txBox="1">
            <a:spLocks noChangeArrowheads="1"/>
          </p:cNvSpPr>
          <p:nvPr/>
        </p:nvSpPr>
        <p:spPr bwMode="auto">
          <a:xfrm>
            <a:off x="8059738" y="153987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589C"/>
                </a:solidFill>
              </a:rPr>
              <a:t>Dump</a:t>
            </a:r>
            <a:endParaRPr lang="en-US" sz="1800">
              <a:solidFill>
                <a:srgbClr val="00589C"/>
              </a:solidFill>
            </a:endParaRPr>
          </a:p>
        </p:txBody>
      </p:sp>
      <p:sp>
        <p:nvSpPr>
          <p:cNvPr id="62" name="Rectangle 69"/>
          <p:cNvSpPr>
            <a:spLocks noChangeArrowheads="1"/>
          </p:cNvSpPr>
          <p:nvPr/>
        </p:nvSpPr>
        <p:spPr bwMode="auto">
          <a:xfrm>
            <a:off x="6851650" y="3101975"/>
            <a:ext cx="142875" cy="2519363"/>
          </a:xfrm>
          <a:prstGeom prst="rect">
            <a:avLst/>
          </a:prstGeom>
          <a:solidFill>
            <a:srgbClr val="00F2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3" name="Oval 46"/>
          <p:cNvSpPr>
            <a:spLocks noChangeArrowheads="1"/>
          </p:cNvSpPr>
          <p:nvPr/>
        </p:nvSpPr>
        <p:spPr bwMode="auto">
          <a:xfrm>
            <a:off x="6886575" y="5691188"/>
            <a:ext cx="73025" cy="714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64" name="Object 70"/>
          <p:cNvGraphicFramePr>
            <a:graphicFrameLocks noChangeAspect="1"/>
          </p:cNvGraphicFramePr>
          <p:nvPr/>
        </p:nvGraphicFramePr>
        <p:xfrm>
          <a:off x="933450" y="4260850"/>
          <a:ext cx="266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3" imgW="1333440" imgH="241200" progId="Equation.3">
                  <p:embed/>
                </p:oleObj>
              </mc:Choice>
              <mc:Fallback>
                <p:oleObj name="Equation" r:id="rId3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4260850"/>
                        <a:ext cx="2667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1"/>
          <p:cNvGraphicFramePr>
            <a:graphicFrameLocks noChangeAspect="1"/>
          </p:cNvGraphicFramePr>
          <p:nvPr/>
        </p:nvGraphicFramePr>
        <p:xfrm>
          <a:off x="4579938" y="4319588"/>
          <a:ext cx="180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5" imgW="901440" imgH="228600" progId="Equation.3">
                  <p:embed/>
                </p:oleObj>
              </mc:Choice>
              <mc:Fallback>
                <p:oleObj name="Equation" r:id="rId5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4319588"/>
                        <a:ext cx="1803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72"/>
          <p:cNvGraphicFramePr>
            <a:graphicFrameLocks noChangeAspect="1"/>
          </p:cNvGraphicFramePr>
          <p:nvPr/>
        </p:nvGraphicFramePr>
        <p:xfrm>
          <a:off x="3597275" y="5035550"/>
          <a:ext cx="28495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7" imgW="1422360" imgH="177480" progId="Equation.3">
                  <p:embed/>
                </p:oleObj>
              </mc:Choice>
              <mc:Fallback>
                <p:oleObj name="Equation" r:id="rId7" imgW="1422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5035550"/>
                        <a:ext cx="28495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5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3.7037E-6 L 0.01979 -3.7037E-6 L 0.03559 0.00741 L 0.05069 0.01829 L 0.07673 0.05811 L 0.08316 0.07524 L 0.08733 0.09236 L 0.08646 0.11343 L 0.08646 0.14445 L 0.08316 0.16366 L 0.07465 0.18403 L 0.04028 0.22454 L 0.02708 0.23264 L 0.01788 0.23635 L -0.02274 0.23635 L -0.03802 0.22848 L -0.05399 0.2176 L -0.08281 0.17385 L -0.08837 0.15672 L -0.09063 0.13889 L -0.09063 0.0875 L -0.08594 0.0676 L -0.07813 0.04908 L -0.04792 0.01158 L -0.03299 0.00324 L -0.02083 -0.00069 L -0.00313 -3.7037E-6 Z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1.38889E-6 -0.53611 L 0.00122 -0.54421 L 0.00538 -0.55116 L 0.01476 -0.55671 L 0.08143 -0.6011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4" grpId="1" animBg="1"/>
      <p:bldP spid="57" grpId="0" animBg="1"/>
      <p:bldP spid="62" grpId="0" animBg="1"/>
      <p:bldP spid="63" grpId="0" animBg="1"/>
      <p:bldP spid="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ring + linac = </a:t>
            </a:r>
            <a:r>
              <a:rPr lang="en-US" dirty="0" err="1" smtClean="0"/>
              <a:t>erl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" y="836712"/>
            <a:ext cx="90011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7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 ERL works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7035800" y="630872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CA9EC199-A5A8-46CD-81EA-47BA9068E531}" type="slidenum">
              <a:rPr lang="de-DE" smtClean="0">
                <a:solidFill>
                  <a:srgbClr val="BDCD00"/>
                </a:solidFill>
              </a:rPr>
              <a:pPr/>
              <a:t>13</a:t>
            </a:fld>
            <a:endParaRPr lang="de-DE" smtClean="0">
              <a:solidFill>
                <a:srgbClr val="BDCD00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730500" y="1349375"/>
            <a:ext cx="812800" cy="814388"/>
            <a:chOff x="2151" y="770"/>
            <a:chExt cx="512" cy="513"/>
          </a:xfrm>
        </p:grpSpPr>
        <p:sp>
          <p:nvSpPr>
            <p:cNvPr id="6" name="Oval 28"/>
            <p:cNvSpPr>
              <a:spLocks noChangeArrowheads="1"/>
            </p:cNvSpPr>
            <p:nvPr/>
          </p:nvSpPr>
          <p:spPr bwMode="auto">
            <a:xfrm>
              <a:off x="2181" y="795"/>
              <a:ext cx="456" cy="45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2151" y="987"/>
              <a:ext cx="512" cy="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 rot="2700000">
              <a:off x="2537" y="833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 rot="2700000">
              <a:off x="2203" y="847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2384" y="770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 rot="10800000">
            <a:off x="2732088" y="4489450"/>
            <a:ext cx="812800" cy="814388"/>
            <a:chOff x="2151" y="770"/>
            <a:chExt cx="512" cy="513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181" y="795"/>
              <a:ext cx="456" cy="45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151" y="987"/>
              <a:ext cx="512" cy="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2700000">
              <a:off x="2537" y="833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2700000">
              <a:off x="2203" y="847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384" y="770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 rot="20043873">
            <a:off x="3849688" y="5268913"/>
            <a:ext cx="287337" cy="2873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427413" y="1995488"/>
            <a:ext cx="142875" cy="2519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740150" y="3424238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589C"/>
                </a:solidFill>
              </a:rPr>
              <a:t>Linac</a:t>
            </a:r>
            <a:endParaRPr lang="en-US" sz="1800">
              <a:solidFill>
                <a:srgbClr val="00589C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508375" y="1609725"/>
            <a:ext cx="4095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H="1" flipV="1">
            <a:off x="3508375" y="169545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3494088" y="4524375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2779713" y="1695450"/>
            <a:ext cx="0" cy="326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 rot="19055211">
            <a:off x="3867150" y="1241425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2697163" y="1978025"/>
            <a:ext cx="155575" cy="2549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1174750" y="304006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589C"/>
                </a:solidFill>
              </a:rPr>
              <a:t>Undulator(en)</a:t>
            </a:r>
            <a:endParaRPr lang="en-US" sz="1800">
              <a:solidFill>
                <a:srgbClr val="00589C"/>
              </a:solidFill>
            </a:endParaRPr>
          </a:p>
        </p:txBody>
      </p:sp>
      <p:sp>
        <p:nvSpPr>
          <p:cNvPr id="27" name="Line 52"/>
          <p:cNvSpPr>
            <a:spLocks noChangeShapeType="1"/>
          </p:cNvSpPr>
          <p:nvPr/>
        </p:nvSpPr>
        <p:spPr bwMode="auto">
          <a:xfrm flipH="1" flipV="1">
            <a:off x="3489325" y="4524375"/>
            <a:ext cx="4381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53"/>
          <p:cNvSpPr>
            <a:spLocks/>
          </p:cNvSpPr>
          <p:nvPr/>
        </p:nvSpPr>
        <p:spPr bwMode="auto">
          <a:xfrm rot="5400000">
            <a:off x="1166813" y="4703763"/>
            <a:ext cx="3178175" cy="85725"/>
          </a:xfrm>
          <a:custGeom>
            <a:avLst/>
            <a:gdLst>
              <a:gd name="T0" fmla="*/ 0 w 1838"/>
              <a:gd name="T1" fmla="*/ 28575 h 447"/>
              <a:gd name="T2" fmla="*/ 3178175 w 1838"/>
              <a:gd name="T3" fmla="*/ 0 h 447"/>
              <a:gd name="T4" fmla="*/ 3178175 w 1838"/>
              <a:gd name="T5" fmla="*/ 85725 h 447"/>
              <a:gd name="T6" fmla="*/ 0 w 1838"/>
              <a:gd name="T7" fmla="*/ 41041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4"/>
          <p:cNvSpPr>
            <a:spLocks/>
          </p:cNvSpPr>
          <p:nvPr/>
        </p:nvSpPr>
        <p:spPr bwMode="auto">
          <a:xfrm rot="14497107">
            <a:off x="2246313" y="712787"/>
            <a:ext cx="1568450" cy="142875"/>
          </a:xfrm>
          <a:custGeom>
            <a:avLst/>
            <a:gdLst>
              <a:gd name="T0" fmla="*/ 0 w 1838"/>
              <a:gd name="T1" fmla="*/ 47625 h 447"/>
              <a:gd name="T2" fmla="*/ 1568450 w 1838"/>
              <a:gd name="T3" fmla="*/ 0 h 447"/>
              <a:gd name="T4" fmla="*/ 1568450 w 1838"/>
              <a:gd name="T5" fmla="*/ 142875 h 447"/>
              <a:gd name="T6" fmla="*/ 0 w 1838"/>
              <a:gd name="T7" fmla="*/ 68401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55"/>
          <p:cNvSpPr>
            <a:spLocks/>
          </p:cNvSpPr>
          <p:nvPr/>
        </p:nvSpPr>
        <p:spPr bwMode="auto">
          <a:xfrm rot="10800000">
            <a:off x="1587500" y="1301750"/>
            <a:ext cx="1568450" cy="142875"/>
          </a:xfrm>
          <a:custGeom>
            <a:avLst/>
            <a:gdLst>
              <a:gd name="T0" fmla="*/ 0 w 1838"/>
              <a:gd name="T1" fmla="*/ 47625 h 447"/>
              <a:gd name="T2" fmla="*/ 1568450 w 1838"/>
              <a:gd name="T3" fmla="*/ 0 h 447"/>
              <a:gd name="T4" fmla="*/ 1568450 w 1838"/>
              <a:gd name="T5" fmla="*/ 142875 h 447"/>
              <a:gd name="T6" fmla="*/ 0 w 1838"/>
              <a:gd name="T7" fmla="*/ 68401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56"/>
          <p:cNvSpPr>
            <a:spLocks/>
          </p:cNvSpPr>
          <p:nvPr/>
        </p:nvSpPr>
        <p:spPr bwMode="auto">
          <a:xfrm rot="8263579">
            <a:off x="1490663" y="1947863"/>
            <a:ext cx="1568450" cy="142875"/>
          </a:xfrm>
          <a:custGeom>
            <a:avLst/>
            <a:gdLst>
              <a:gd name="T0" fmla="*/ 0 w 1838"/>
              <a:gd name="T1" fmla="*/ 47625 h 447"/>
              <a:gd name="T2" fmla="*/ 1568450 w 1838"/>
              <a:gd name="T3" fmla="*/ 0 h 447"/>
              <a:gd name="T4" fmla="*/ 1568450 w 1838"/>
              <a:gd name="T5" fmla="*/ 142875 h 447"/>
              <a:gd name="T6" fmla="*/ 0 w 1838"/>
              <a:gd name="T7" fmla="*/ 68401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57"/>
          <p:cNvSpPr>
            <a:spLocks/>
          </p:cNvSpPr>
          <p:nvPr/>
        </p:nvSpPr>
        <p:spPr bwMode="auto">
          <a:xfrm rot="2785462">
            <a:off x="2613026" y="5661025"/>
            <a:ext cx="1568450" cy="142875"/>
          </a:xfrm>
          <a:custGeom>
            <a:avLst/>
            <a:gdLst>
              <a:gd name="T0" fmla="*/ 0 w 1838"/>
              <a:gd name="T1" fmla="*/ 47625 h 447"/>
              <a:gd name="T2" fmla="*/ 1568450 w 1838"/>
              <a:gd name="T3" fmla="*/ 0 h 447"/>
              <a:gd name="T4" fmla="*/ 1568450 w 1838"/>
              <a:gd name="T5" fmla="*/ 142875 h 447"/>
              <a:gd name="T6" fmla="*/ 0 w 1838"/>
              <a:gd name="T7" fmla="*/ 68401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58"/>
          <p:cNvSpPr>
            <a:spLocks/>
          </p:cNvSpPr>
          <p:nvPr/>
        </p:nvSpPr>
        <p:spPr bwMode="auto">
          <a:xfrm>
            <a:off x="3101975" y="5207000"/>
            <a:ext cx="1568450" cy="142875"/>
          </a:xfrm>
          <a:custGeom>
            <a:avLst/>
            <a:gdLst>
              <a:gd name="T0" fmla="*/ 0 w 1838"/>
              <a:gd name="T1" fmla="*/ 47625 h 447"/>
              <a:gd name="T2" fmla="*/ 1568450 w 1838"/>
              <a:gd name="T3" fmla="*/ 0 h 447"/>
              <a:gd name="T4" fmla="*/ 1568450 w 1838"/>
              <a:gd name="T5" fmla="*/ 142875 h 447"/>
              <a:gd name="T6" fmla="*/ 0 w 1838"/>
              <a:gd name="T7" fmla="*/ 68401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59"/>
          <p:cNvSpPr>
            <a:spLocks/>
          </p:cNvSpPr>
          <p:nvPr/>
        </p:nvSpPr>
        <p:spPr bwMode="auto">
          <a:xfrm rot="19163923">
            <a:off x="3209925" y="4552950"/>
            <a:ext cx="1568450" cy="142875"/>
          </a:xfrm>
          <a:custGeom>
            <a:avLst/>
            <a:gdLst>
              <a:gd name="T0" fmla="*/ 0 w 1838"/>
              <a:gd name="T1" fmla="*/ 47625 h 447"/>
              <a:gd name="T2" fmla="*/ 1568450 w 1838"/>
              <a:gd name="T3" fmla="*/ 0 h 447"/>
              <a:gd name="T4" fmla="*/ 1568450 w 1838"/>
              <a:gd name="T5" fmla="*/ 142875 h 447"/>
              <a:gd name="T6" fmla="*/ 0 w 1838"/>
              <a:gd name="T7" fmla="*/ 68401 h 447"/>
              <a:gd name="T8" fmla="*/ 0 60000 65536"/>
              <a:gd name="T9" fmla="*/ 0 60000 65536"/>
              <a:gd name="T10" fmla="*/ 0 60000 65536"/>
              <a:gd name="T11" fmla="*/ 0 60000 65536"/>
              <a:gd name="T12" fmla="*/ 0 w 1838"/>
              <a:gd name="T13" fmla="*/ 0 h 447"/>
              <a:gd name="T14" fmla="*/ 1838 w 1838"/>
              <a:gd name="T15" fmla="*/ 447 h 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8" h="447">
                <a:moveTo>
                  <a:pt x="0" y="149"/>
                </a:moveTo>
                <a:lnTo>
                  <a:pt x="1838" y="0"/>
                </a:lnTo>
                <a:lnTo>
                  <a:pt x="1838" y="447"/>
                </a:lnTo>
                <a:lnTo>
                  <a:pt x="0" y="214"/>
                </a:lnTo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3421063" y="1993900"/>
            <a:ext cx="147637" cy="2519363"/>
          </a:xfrm>
          <a:prstGeom prst="rect">
            <a:avLst/>
          </a:prstGeom>
          <a:solidFill>
            <a:srgbClr val="0FFF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6" name="Rectangle 62"/>
          <p:cNvSpPr>
            <a:spLocks noChangeArrowheads="1"/>
          </p:cNvSpPr>
          <p:nvPr/>
        </p:nvSpPr>
        <p:spPr bwMode="auto">
          <a:xfrm>
            <a:off x="3421063" y="1989138"/>
            <a:ext cx="147637" cy="2524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 rot="19941241">
            <a:off x="3879850" y="5221288"/>
            <a:ext cx="73025" cy="714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8" name="Oval 61"/>
          <p:cNvSpPr>
            <a:spLocks noChangeArrowheads="1"/>
          </p:cNvSpPr>
          <p:nvPr/>
        </p:nvSpPr>
        <p:spPr bwMode="auto">
          <a:xfrm rot="19941241">
            <a:off x="3459163" y="4495800"/>
            <a:ext cx="73025" cy="714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9" name="AutoShape 63"/>
          <p:cNvSpPr>
            <a:spLocks noChangeArrowheads="1"/>
          </p:cNvSpPr>
          <p:nvPr/>
        </p:nvSpPr>
        <p:spPr bwMode="auto">
          <a:xfrm>
            <a:off x="4078288" y="1200150"/>
            <a:ext cx="217487" cy="233363"/>
          </a:xfrm>
          <a:prstGeom prst="cloudCallout">
            <a:avLst>
              <a:gd name="adj1" fmla="val -60949"/>
              <a:gd name="adj2" fmla="val 74491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4206875" y="541813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589C"/>
                </a:solidFill>
              </a:rPr>
              <a:t>Injektor</a:t>
            </a:r>
            <a:endParaRPr lang="en-US" sz="1800">
              <a:solidFill>
                <a:srgbClr val="00589C"/>
              </a:solidFill>
            </a:endParaRP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4427538" y="131762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589C"/>
                </a:solidFill>
              </a:rPr>
              <a:t>Dump</a:t>
            </a:r>
            <a:endParaRPr lang="en-US" sz="1800">
              <a:solidFill>
                <a:srgbClr val="00589C"/>
              </a:solidFill>
            </a:endParaRPr>
          </a:p>
        </p:txBody>
      </p:sp>
      <p:sp>
        <p:nvSpPr>
          <p:cNvPr id="43" name="Freeform 68"/>
          <p:cNvSpPr>
            <a:spLocks/>
          </p:cNvSpPr>
          <p:nvPr/>
        </p:nvSpPr>
        <p:spPr bwMode="auto">
          <a:xfrm>
            <a:off x="5270500" y="2598738"/>
            <a:ext cx="2882900" cy="1698625"/>
          </a:xfrm>
          <a:custGeom>
            <a:avLst/>
            <a:gdLst>
              <a:gd name="T0" fmla="*/ 0 w 1816"/>
              <a:gd name="T1" fmla="*/ 817563 h 1070"/>
              <a:gd name="T2" fmla="*/ 139700 w 1816"/>
              <a:gd name="T3" fmla="*/ 474662 h 1070"/>
              <a:gd name="T4" fmla="*/ 355600 w 1816"/>
              <a:gd name="T5" fmla="*/ 131762 h 1070"/>
              <a:gd name="T6" fmla="*/ 685800 w 1816"/>
              <a:gd name="T7" fmla="*/ 4762 h 1070"/>
              <a:gd name="T8" fmla="*/ 1028700 w 1816"/>
              <a:gd name="T9" fmla="*/ 106362 h 1070"/>
              <a:gd name="T10" fmla="*/ 1295400 w 1816"/>
              <a:gd name="T11" fmla="*/ 487362 h 1070"/>
              <a:gd name="T12" fmla="*/ 1612900 w 1816"/>
              <a:gd name="T13" fmla="*/ 1160462 h 1070"/>
              <a:gd name="T14" fmla="*/ 1841500 w 1816"/>
              <a:gd name="T15" fmla="*/ 1528762 h 1070"/>
              <a:gd name="T16" fmla="*/ 2184400 w 1816"/>
              <a:gd name="T17" fmla="*/ 1693863 h 1070"/>
              <a:gd name="T18" fmla="*/ 2514600 w 1816"/>
              <a:gd name="T19" fmla="*/ 1554162 h 1070"/>
              <a:gd name="T20" fmla="*/ 2730500 w 1816"/>
              <a:gd name="T21" fmla="*/ 1249362 h 1070"/>
              <a:gd name="T22" fmla="*/ 2806700 w 1816"/>
              <a:gd name="T23" fmla="*/ 1020762 h 1070"/>
              <a:gd name="T24" fmla="*/ 2870200 w 1816"/>
              <a:gd name="T25" fmla="*/ 842963 h 1070"/>
              <a:gd name="T26" fmla="*/ 2882900 w 1816"/>
              <a:gd name="T27" fmla="*/ 817563 h 10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16"/>
              <a:gd name="T43" fmla="*/ 0 h 1070"/>
              <a:gd name="T44" fmla="*/ 1816 w 1816"/>
              <a:gd name="T45" fmla="*/ 1070 h 107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16" h="1070">
                <a:moveTo>
                  <a:pt x="0" y="515"/>
                </a:moveTo>
                <a:cubicBezTo>
                  <a:pt x="15" y="479"/>
                  <a:pt x="51" y="371"/>
                  <a:pt x="88" y="299"/>
                </a:cubicBezTo>
                <a:cubicBezTo>
                  <a:pt x="125" y="227"/>
                  <a:pt x="167" y="132"/>
                  <a:pt x="224" y="83"/>
                </a:cubicBezTo>
                <a:cubicBezTo>
                  <a:pt x="281" y="34"/>
                  <a:pt x="361" y="6"/>
                  <a:pt x="432" y="3"/>
                </a:cubicBezTo>
                <a:cubicBezTo>
                  <a:pt x="503" y="0"/>
                  <a:pt x="584" y="16"/>
                  <a:pt x="648" y="67"/>
                </a:cubicBezTo>
                <a:cubicBezTo>
                  <a:pt x="712" y="118"/>
                  <a:pt x="755" y="196"/>
                  <a:pt x="816" y="307"/>
                </a:cubicBezTo>
                <a:cubicBezTo>
                  <a:pt x="877" y="418"/>
                  <a:pt x="959" y="622"/>
                  <a:pt x="1016" y="731"/>
                </a:cubicBezTo>
                <a:cubicBezTo>
                  <a:pt x="1073" y="840"/>
                  <a:pt x="1100" y="907"/>
                  <a:pt x="1160" y="963"/>
                </a:cubicBezTo>
                <a:cubicBezTo>
                  <a:pt x="1220" y="1019"/>
                  <a:pt x="1305" y="1064"/>
                  <a:pt x="1376" y="1067"/>
                </a:cubicBezTo>
                <a:cubicBezTo>
                  <a:pt x="1447" y="1070"/>
                  <a:pt x="1527" y="1026"/>
                  <a:pt x="1584" y="979"/>
                </a:cubicBezTo>
                <a:cubicBezTo>
                  <a:pt x="1641" y="932"/>
                  <a:pt x="1689" y="843"/>
                  <a:pt x="1720" y="787"/>
                </a:cubicBezTo>
                <a:cubicBezTo>
                  <a:pt x="1751" y="731"/>
                  <a:pt x="1753" y="686"/>
                  <a:pt x="1768" y="643"/>
                </a:cubicBezTo>
                <a:cubicBezTo>
                  <a:pt x="1783" y="600"/>
                  <a:pt x="1800" y="552"/>
                  <a:pt x="1808" y="531"/>
                </a:cubicBezTo>
                <a:cubicBezTo>
                  <a:pt x="1816" y="510"/>
                  <a:pt x="1814" y="518"/>
                  <a:pt x="1816" y="5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816600" y="2552700"/>
            <a:ext cx="3302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5711825" y="2020888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/>
              <a:t>E </a:t>
            </a:r>
            <a:r>
              <a:rPr lang="de-DE" sz="2400">
                <a:cs typeface="Arial" charset="0"/>
              </a:rPr>
              <a:t>↑</a:t>
            </a:r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7161213" y="4391025"/>
            <a:ext cx="65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/>
              <a:t>E </a:t>
            </a:r>
            <a:r>
              <a:rPr lang="de-DE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5281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467 -0.10949 L -0.04462 -0.47616 L -0.04358 -0.52199 L -0.05191 -0.5456 L -0.06233 -0.55255 L -0.07795 -0.56227 L -0.09045 -0.56366 L -0.11337 -0.55116 L -0.11858 -0.54005 L -0.12483 -0.51921 L -0.12483 -0.04282 L -0.11649 -0.01782 L -0.1092 -0.00949 L -0.09253 0.00023 L -0.08212 0.00162 L -0.0592 -0.01088 L -0.05295 -0.02199 L -0.04566 -0.04282 L -0.04566 -0.1081 " pathEditMode="relative" ptsTypes="AAAAAAAAAAAAAAAAAAAA">
                                      <p:cBhvr>
                                        <p:cTn id="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055 0.01111 L 0.04861 0.03518 L 0.0625 0.07407 L 0.08194 0.11852 L 0.10139 0.17963 L 0.11805 0.21852 L 0.1375 0.24074 L 0.16111 0.24629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00104 -0.370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5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7314 L 0.06129 -0.44397 " pathEditMode="relative" ptsTypes="AA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39" grpId="3" animBg="1"/>
      <p:bldP spid="43" grpId="0" animBg="1"/>
      <p:bldP spid="44" grpId="0" animBg="1"/>
      <p:bldP spid="44" grpId="1" animBg="1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Berlinpro</a:t>
            </a:r>
            <a:r>
              <a:rPr lang="en-US" dirty="0" smtClean="0"/>
              <a:t> </a:t>
            </a:r>
            <a:r>
              <a:rPr lang="en-US" dirty="0" err="1" smtClean="0"/>
              <a:t>rf</a:t>
            </a:r>
            <a:r>
              <a:rPr lang="en-US" dirty="0" smtClean="0"/>
              <a:t> </a:t>
            </a:r>
            <a:r>
              <a:rPr lang="en-US" dirty="0" err="1" smtClean="0"/>
              <a:t>requriements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46284" y="2443678"/>
            <a:ext cx="8057820" cy="2189229"/>
            <a:chOff x="1631663" y="3608420"/>
            <a:chExt cx="8057820" cy="2189229"/>
          </a:xfrm>
        </p:grpSpPr>
        <p:grpSp>
          <p:nvGrpSpPr>
            <p:cNvPr id="5" name="Gruppieren 4"/>
            <p:cNvGrpSpPr/>
            <p:nvPr/>
          </p:nvGrpSpPr>
          <p:grpSpPr>
            <a:xfrm>
              <a:off x="1631663" y="3826559"/>
              <a:ext cx="5851902" cy="1971090"/>
              <a:chOff x="1014199" y="3976683"/>
              <a:chExt cx="5851902" cy="1971090"/>
            </a:xfrm>
          </p:grpSpPr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6114440" y="4922248"/>
                <a:ext cx="18415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800">
                  <a:solidFill>
                    <a:srgbClr val="FF66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4131652" y="4704761"/>
                <a:ext cx="117475" cy="98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Line 19"/>
              <p:cNvSpPr>
                <a:spLocks noChangeAspect="1" noChangeShapeType="1"/>
              </p:cNvSpPr>
              <p:nvPr/>
            </p:nvSpPr>
            <p:spPr bwMode="auto">
              <a:xfrm>
                <a:off x="4322152" y="4699998"/>
                <a:ext cx="234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Rectangle 21"/>
              <p:cNvSpPr>
                <a:spLocks noChangeAspect="1" noChangeArrowheads="1"/>
              </p:cNvSpPr>
              <p:nvPr/>
            </p:nvSpPr>
            <p:spPr bwMode="auto">
              <a:xfrm rot="10800000">
                <a:off x="2551573" y="4675351"/>
                <a:ext cx="1228126" cy="309562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22"/>
              <p:cNvSpPr>
                <a:spLocks noChangeAspect="1" noChangeArrowheads="1"/>
              </p:cNvSpPr>
              <p:nvPr/>
            </p:nvSpPr>
            <p:spPr bwMode="auto">
              <a:xfrm rot="10800000">
                <a:off x="4688865" y="5790611"/>
                <a:ext cx="36513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23"/>
              <p:cNvSpPr>
                <a:spLocks noChangeAspect="1" noChangeArrowheads="1"/>
              </p:cNvSpPr>
              <p:nvPr/>
            </p:nvSpPr>
            <p:spPr bwMode="auto">
              <a:xfrm rot="10800000">
                <a:off x="4547577" y="5790611"/>
                <a:ext cx="34925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24"/>
              <p:cNvSpPr>
                <a:spLocks noChangeAspect="1" noChangeArrowheads="1"/>
              </p:cNvSpPr>
              <p:nvPr/>
            </p:nvSpPr>
            <p:spPr bwMode="auto">
              <a:xfrm rot="10800000">
                <a:off x="4334852" y="5790611"/>
                <a:ext cx="34925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5"/>
              <p:cNvGrpSpPr>
                <a:grpSpLocks noChangeAspect="1"/>
              </p:cNvGrpSpPr>
              <p:nvPr/>
            </p:nvGrpSpPr>
            <p:grpSpPr bwMode="auto">
              <a:xfrm rot="10800000">
                <a:off x="3987190" y="5819186"/>
                <a:ext cx="284163" cy="103187"/>
                <a:chOff x="1837" y="1026"/>
                <a:chExt cx="362" cy="91"/>
              </a:xfrm>
            </p:grpSpPr>
            <p:sp>
              <p:nvSpPr>
                <p:cNvPr id="132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837" y="1026"/>
                  <a:ext cx="90" cy="91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7" y="1026"/>
                  <a:ext cx="181" cy="91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026"/>
                  <a:ext cx="90" cy="91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29"/>
              <p:cNvSpPr>
                <a:spLocks noChangeAspect="1" noChangeArrowheads="1"/>
              </p:cNvSpPr>
              <p:nvPr/>
            </p:nvSpPr>
            <p:spPr bwMode="auto">
              <a:xfrm rot="10800000">
                <a:off x="3836377" y="5790611"/>
                <a:ext cx="34925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/>
              <p:cNvSpPr>
                <a:spLocks noChangeAspect="1" noChangeArrowheads="1"/>
              </p:cNvSpPr>
              <p:nvPr/>
            </p:nvSpPr>
            <p:spPr bwMode="auto">
              <a:xfrm rot="10800000">
                <a:off x="3693502" y="5790611"/>
                <a:ext cx="36513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57"/>
              <p:cNvGrpSpPr>
                <a:grpSpLocks noChangeAspect="1"/>
              </p:cNvGrpSpPr>
              <p:nvPr/>
            </p:nvGrpSpPr>
            <p:grpSpPr bwMode="auto">
              <a:xfrm rot="10800000">
                <a:off x="2603287" y="4731748"/>
                <a:ext cx="1120564" cy="204787"/>
                <a:chOff x="2018" y="2387"/>
                <a:chExt cx="567" cy="181"/>
              </a:xfrm>
            </p:grpSpPr>
            <p:grpSp>
              <p:nvGrpSpPr>
                <p:cNvPr id="108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2018" y="2387"/>
                  <a:ext cx="159" cy="181"/>
                  <a:chOff x="2018" y="2387"/>
                  <a:chExt cx="159" cy="181"/>
                </a:xfrm>
              </p:grpSpPr>
              <p:sp>
                <p:nvSpPr>
                  <p:cNvPr id="125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18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41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4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6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09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1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4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2222" y="2387"/>
                  <a:ext cx="159" cy="181"/>
                  <a:chOff x="2018" y="2387"/>
                  <a:chExt cx="159" cy="181"/>
                </a:xfrm>
              </p:grpSpPr>
              <p:sp>
                <p:nvSpPr>
                  <p:cNvPr id="118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18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41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4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6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09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1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4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2426" y="2387"/>
                  <a:ext cx="159" cy="181"/>
                  <a:chOff x="2018" y="2387"/>
                  <a:chExt cx="159" cy="181"/>
                </a:xfrm>
              </p:grpSpPr>
              <p:sp>
                <p:nvSpPr>
                  <p:cNvPr id="111" name="Oval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18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41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4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6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09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1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4" y="2387"/>
                    <a:ext cx="2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" name="Group 82"/>
              <p:cNvGrpSpPr>
                <a:grpSpLocks noChangeAspect="1"/>
              </p:cNvGrpSpPr>
              <p:nvPr/>
            </p:nvGrpSpPr>
            <p:grpSpPr bwMode="auto">
              <a:xfrm rot="10800000">
                <a:off x="4339615" y="4761911"/>
                <a:ext cx="449263" cy="153987"/>
                <a:chOff x="1199" y="2087"/>
                <a:chExt cx="590" cy="136"/>
              </a:xfrm>
            </p:grpSpPr>
            <p:sp>
              <p:nvSpPr>
                <p:cNvPr id="104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9" y="20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381" y="20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1562" y="20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20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87"/>
              <p:cNvGrpSpPr>
                <a:grpSpLocks noChangeAspect="1"/>
              </p:cNvGrpSpPr>
              <p:nvPr/>
            </p:nvGrpSpPr>
            <p:grpSpPr bwMode="auto">
              <a:xfrm rot="9894814">
                <a:off x="4785702" y="4534898"/>
                <a:ext cx="311150" cy="153987"/>
                <a:chOff x="567" y="2387"/>
                <a:chExt cx="453" cy="136"/>
              </a:xfrm>
            </p:grpSpPr>
            <p:sp>
              <p:nvSpPr>
                <p:cNvPr id="100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567" y="23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703" y="23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839" y="23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3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92"/>
              <p:cNvGrpSpPr>
                <a:grpSpLocks noChangeAspect="1"/>
              </p:cNvGrpSpPr>
              <p:nvPr/>
            </p:nvGrpSpPr>
            <p:grpSpPr bwMode="auto">
              <a:xfrm rot="10800000">
                <a:off x="3864952" y="4639673"/>
                <a:ext cx="809625" cy="244475"/>
                <a:chOff x="1304" y="2115"/>
                <a:chExt cx="740" cy="216"/>
              </a:xfrm>
            </p:grpSpPr>
            <p:sp>
              <p:nvSpPr>
                <p:cNvPr id="95" name="AutoShape 93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1790" y="2119"/>
                  <a:ext cx="117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246 w 21600"/>
                    <a:gd name="T13" fmla="*/ 4273 h 21600"/>
                    <a:gd name="T14" fmla="*/ 17354 w 21600"/>
                    <a:gd name="T15" fmla="*/ 1732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804" y="21600"/>
                      </a:lnTo>
                      <a:lnTo>
                        <a:pt x="16796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6" name="Freeform 94"/>
                <p:cNvSpPr>
                  <a:spLocks noChangeAspect="1"/>
                </p:cNvSpPr>
                <p:nvPr/>
              </p:nvSpPr>
              <p:spPr bwMode="auto">
                <a:xfrm>
                  <a:off x="1927" y="2115"/>
                  <a:ext cx="117" cy="92"/>
                </a:xfrm>
                <a:custGeom>
                  <a:avLst/>
                  <a:gdLst>
                    <a:gd name="T0" fmla="*/ 0 w 117"/>
                    <a:gd name="T1" fmla="*/ 0 h 92"/>
                    <a:gd name="T2" fmla="*/ 23 w 117"/>
                    <a:gd name="T3" fmla="*/ 92 h 92"/>
                    <a:gd name="T4" fmla="*/ 117 w 117"/>
                    <a:gd name="T5" fmla="*/ 92 h 92"/>
                    <a:gd name="T6" fmla="*/ 116 w 117"/>
                    <a:gd name="T7" fmla="*/ 0 h 92"/>
                    <a:gd name="T8" fmla="*/ 0 w 117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92"/>
                    <a:gd name="T17" fmla="*/ 117 w 117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92">
                      <a:moveTo>
                        <a:pt x="0" y="0"/>
                      </a:moveTo>
                      <a:lnTo>
                        <a:pt x="23" y="92"/>
                      </a:lnTo>
                      <a:lnTo>
                        <a:pt x="117" y="92"/>
                      </a:lnTo>
                      <a:lnTo>
                        <a:pt x="1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Freeform 95"/>
                <p:cNvSpPr>
                  <a:spLocks noChangeAspect="1"/>
                </p:cNvSpPr>
                <p:nvPr/>
              </p:nvSpPr>
              <p:spPr bwMode="auto">
                <a:xfrm rot="10800000" flipV="1">
                  <a:off x="1655" y="2115"/>
                  <a:ext cx="117" cy="90"/>
                </a:xfrm>
                <a:custGeom>
                  <a:avLst/>
                  <a:gdLst>
                    <a:gd name="T0" fmla="*/ 0 w 117"/>
                    <a:gd name="T1" fmla="*/ 0 h 92"/>
                    <a:gd name="T2" fmla="*/ 23 w 117"/>
                    <a:gd name="T3" fmla="*/ 88 h 92"/>
                    <a:gd name="T4" fmla="*/ 117 w 117"/>
                    <a:gd name="T5" fmla="*/ 88 h 92"/>
                    <a:gd name="T6" fmla="*/ 116 w 117"/>
                    <a:gd name="T7" fmla="*/ 0 h 92"/>
                    <a:gd name="T8" fmla="*/ 0 w 117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92"/>
                    <a:gd name="T17" fmla="*/ 117 w 117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92">
                      <a:moveTo>
                        <a:pt x="0" y="0"/>
                      </a:moveTo>
                      <a:lnTo>
                        <a:pt x="23" y="92"/>
                      </a:lnTo>
                      <a:lnTo>
                        <a:pt x="117" y="92"/>
                      </a:lnTo>
                      <a:lnTo>
                        <a:pt x="1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Freeform 96"/>
                <p:cNvSpPr>
                  <a:spLocks noChangeAspect="1"/>
                </p:cNvSpPr>
                <p:nvPr/>
              </p:nvSpPr>
              <p:spPr bwMode="auto">
                <a:xfrm rot="10800000">
                  <a:off x="1611" y="2239"/>
                  <a:ext cx="117" cy="92"/>
                </a:xfrm>
                <a:custGeom>
                  <a:avLst/>
                  <a:gdLst>
                    <a:gd name="T0" fmla="*/ 0 w 117"/>
                    <a:gd name="T1" fmla="*/ 0 h 92"/>
                    <a:gd name="T2" fmla="*/ 23 w 117"/>
                    <a:gd name="T3" fmla="*/ 92 h 92"/>
                    <a:gd name="T4" fmla="*/ 117 w 117"/>
                    <a:gd name="T5" fmla="*/ 92 h 92"/>
                    <a:gd name="T6" fmla="*/ 116 w 117"/>
                    <a:gd name="T7" fmla="*/ 0 h 92"/>
                    <a:gd name="T8" fmla="*/ 0 w 117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92"/>
                    <a:gd name="T17" fmla="*/ 117 w 117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92">
                      <a:moveTo>
                        <a:pt x="0" y="0"/>
                      </a:moveTo>
                      <a:lnTo>
                        <a:pt x="23" y="92"/>
                      </a:lnTo>
                      <a:lnTo>
                        <a:pt x="117" y="92"/>
                      </a:lnTo>
                      <a:lnTo>
                        <a:pt x="1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" name="Freeform 97"/>
                <p:cNvSpPr>
                  <a:spLocks noChangeAspect="1"/>
                </p:cNvSpPr>
                <p:nvPr/>
              </p:nvSpPr>
              <p:spPr bwMode="auto">
                <a:xfrm>
                  <a:off x="1304" y="2239"/>
                  <a:ext cx="117" cy="92"/>
                </a:xfrm>
                <a:custGeom>
                  <a:avLst/>
                  <a:gdLst>
                    <a:gd name="T0" fmla="*/ 0 w 117"/>
                    <a:gd name="T1" fmla="*/ 0 h 92"/>
                    <a:gd name="T2" fmla="*/ 23 w 117"/>
                    <a:gd name="T3" fmla="*/ 92 h 92"/>
                    <a:gd name="T4" fmla="*/ 117 w 117"/>
                    <a:gd name="T5" fmla="*/ 92 h 92"/>
                    <a:gd name="T6" fmla="*/ 116 w 117"/>
                    <a:gd name="T7" fmla="*/ 0 h 92"/>
                    <a:gd name="T8" fmla="*/ 0 w 117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92"/>
                    <a:gd name="T17" fmla="*/ 117 w 117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92">
                      <a:moveTo>
                        <a:pt x="0" y="0"/>
                      </a:moveTo>
                      <a:lnTo>
                        <a:pt x="23" y="92"/>
                      </a:lnTo>
                      <a:lnTo>
                        <a:pt x="117" y="92"/>
                      </a:lnTo>
                      <a:lnTo>
                        <a:pt x="1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1598399" y="5793786"/>
                <a:ext cx="34925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1741274" y="5793786"/>
                <a:ext cx="34925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1953999" y="5793786"/>
                <a:ext cx="34925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101"/>
              <p:cNvGrpSpPr>
                <a:grpSpLocks noChangeAspect="1"/>
              </p:cNvGrpSpPr>
              <p:nvPr/>
            </p:nvGrpSpPr>
            <p:grpSpPr bwMode="auto">
              <a:xfrm>
                <a:off x="2052424" y="5820773"/>
                <a:ext cx="284163" cy="103187"/>
                <a:chOff x="1837" y="1026"/>
                <a:chExt cx="362" cy="91"/>
              </a:xfrm>
            </p:grpSpPr>
            <p:sp>
              <p:nvSpPr>
                <p:cNvPr id="92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837" y="1026"/>
                  <a:ext cx="90" cy="91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927" y="1026"/>
                  <a:ext cx="181" cy="91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026"/>
                  <a:ext cx="90" cy="91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452474" y="5793786"/>
                <a:ext cx="34925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595349" y="5793786"/>
                <a:ext cx="33338" cy="153987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uppieren 28"/>
              <p:cNvGrpSpPr/>
              <p:nvPr/>
            </p:nvGrpSpPr>
            <p:grpSpPr>
              <a:xfrm>
                <a:off x="5215270" y="4231342"/>
                <a:ext cx="805581" cy="350837"/>
                <a:chOff x="6759152" y="4133261"/>
                <a:chExt cx="805581" cy="350837"/>
              </a:xfrm>
            </p:grpSpPr>
            <p:sp>
              <p:nvSpPr>
                <p:cNvPr id="82" name="Rectangle 107"/>
                <p:cNvSpPr>
                  <a:spLocks noChangeAspect="1" noChangeArrowheads="1"/>
                </p:cNvSpPr>
                <p:nvPr/>
              </p:nvSpPr>
              <p:spPr bwMode="auto">
                <a:xfrm rot="9900000">
                  <a:off x="6759152" y="4170519"/>
                  <a:ext cx="805581" cy="307975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3" name="Group 10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397536" y="4133261"/>
                  <a:ext cx="93663" cy="220662"/>
                  <a:chOff x="1111" y="2645"/>
                  <a:chExt cx="85" cy="195"/>
                </a:xfrm>
              </p:grpSpPr>
              <p:sp>
                <p:nvSpPr>
                  <p:cNvPr id="90" name="Oval 109"/>
                  <p:cNvSpPr>
                    <a:spLocks noChangeAspect="1" noChangeArrowheads="1"/>
                  </p:cNvSpPr>
                  <p:nvPr/>
                </p:nvSpPr>
                <p:spPr bwMode="auto">
                  <a:xfrm rot="-900000">
                    <a:off x="1111" y="2659"/>
                    <a:ext cx="42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110"/>
                  <p:cNvSpPr>
                    <a:spLocks noChangeAspect="1" noChangeArrowheads="1"/>
                  </p:cNvSpPr>
                  <p:nvPr/>
                </p:nvSpPr>
                <p:spPr bwMode="auto">
                  <a:xfrm rot="-900000">
                    <a:off x="1154" y="2645"/>
                    <a:ext cx="42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11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180048" y="4195173"/>
                  <a:ext cx="93663" cy="220662"/>
                  <a:chOff x="1111" y="2645"/>
                  <a:chExt cx="85" cy="195"/>
                </a:xfrm>
              </p:grpSpPr>
              <p:sp>
                <p:nvSpPr>
                  <p:cNvPr id="88" name="Oval 112"/>
                  <p:cNvSpPr>
                    <a:spLocks noChangeAspect="1" noChangeArrowheads="1"/>
                  </p:cNvSpPr>
                  <p:nvPr/>
                </p:nvSpPr>
                <p:spPr bwMode="auto">
                  <a:xfrm rot="-900000">
                    <a:off x="1111" y="2659"/>
                    <a:ext cx="42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113"/>
                  <p:cNvSpPr>
                    <a:spLocks noChangeAspect="1" noChangeArrowheads="1"/>
                  </p:cNvSpPr>
                  <p:nvPr/>
                </p:nvSpPr>
                <p:spPr bwMode="auto">
                  <a:xfrm rot="-900000">
                    <a:off x="1154" y="2645"/>
                    <a:ext cx="42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114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6932398" y="4263436"/>
                  <a:ext cx="92075" cy="220662"/>
                  <a:chOff x="1111" y="2645"/>
                  <a:chExt cx="85" cy="195"/>
                </a:xfrm>
              </p:grpSpPr>
              <p:sp>
                <p:nvSpPr>
                  <p:cNvPr id="86" name="Oval 115"/>
                  <p:cNvSpPr>
                    <a:spLocks noChangeAspect="1" noChangeArrowheads="1"/>
                  </p:cNvSpPr>
                  <p:nvPr/>
                </p:nvSpPr>
                <p:spPr bwMode="auto">
                  <a:xfrm rot="-900000">
                    <a:off x="1111" y="2659"/>
                    <a:ext cx="42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116"/>
                  <p:cNvSpPr>
                    <a:spLocks noChangeAspect="1" noChangeArrowheads="1"/>
                  </p:cNvSpPr>
                  <p:nvPr/>
                </p:nvSpPr>
                <p:spPr bwMode="auto">
                  <a:xfrm rot="-900000">
                    <a:off x="1154" y="2645"/>
                    <a:ext cx="42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123"/>
              <p:cNvGrpSpPr>
                <a:grpSpLocks noChangeAspect="1"/>
              </p:cNvGrpSpPr>
              <p:nvPr/>
            </p:nvGrpSpPr>
            <p:grpSpPr bwMode="auto">
              <a:xfrm rot="10800000">
                <a:off x="1542837" y="4758736"/>
                <a:ext cx="449263" cy="155575"/>
                <a:chOff x="1199" y="2087"/>
                <a:chExt cx="590" cy="136"/>
              </a:xfrm>
            </p:grpSpPr>
            <p:sp>
              <p:nvSpPr>
                <p:cNvPr id="78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1199" y="20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1381" y="20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2" y="20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4" y="2087"/>
                  <a:ext cx="45" cy="13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AutoShape 128"/>
              <p:cNvSpPr>
                <a:spLocks noChangeAspect="1" noChangeArrowheads="1"/>
              </p:cNvSpPr>
              <p:nvPr/>
            </p:nvSpPr>
            <p:spPr bwMode="auto">
              <a:xfrm flipV="1">
                <a:off x="2220699" y="4776198"/>
                <a:ext cx="122238" cy="10318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208 w 21600"/>
                  <a:gd name="T13" fmla="*/ 4320 h 21600"/>
                  <a:gd name="T14" fmla="*/ 17392 w 21600"/>
                  <a:gd name="T15" fmla="*/ 172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804" y="21600"/>
                    </a:lnTo>
                    <a:lnTo>
                      <a:pt x="1679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Freeform 129"/>
              <p:cNvSpPr>
                <a:spLocks noChangeAspect="1"/>
              </p:cNvSpPr>
              <p:nvPr/>
            </p:nvSpPr>
            <p:spPr bwMode="auto">
              <a:xfrm rot="10800000" flipH="1">
                <a:off x="2363574" y="4780961"/>
                <a:ext cx="123825" cy="103187"/>
              </a:xfrm>
              <a:custGeom>
                <a:avLst/>
                <a:gdLst>
                  <a:gd name="T0" fmla="*/ 0 w 117"/>
                  <a:gd name="T1" fmla="*/ 0 h 92"/>
                  <a:gd name="T2" fmla="*/ 15875 w 117"/>
                  <a:gd name="T3" fmla="*/ 72904 h 92"/>
                  <a:gd name="T4" fmla="*/ 82550 w 117"/>
                  <a:gd name="T5" fmla="*/ 72904 h 92"/>
                  <a:gd name="T6" fmla="*/ 81492 w 117"/>
                  <a:gd name="T7" fmla="*/ 0 h 92"/>
                  <a:gd name="T8" fmla="*/ 0 w 11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92"/>
                  <a:gd name="T17" fmla="*/ 117 w 11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92">
                    <a:moveTo>
                      <a:pt x="0" y="0"/>
                    </a:moveTo>
                    <a:lnTo>
                      <a:pt x="23" y="92"/>
                    </a:lnTo>
                    <a:lnTo>
                      <a:pt x="117" y="92"/>
                    </a:lnTo>
                    <a:lnTo>
                      <a:pt x="1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30"/>
              <p:cNvSpPr>
                <a:spLocks noChangeAspect="1"/>
              </p:cNvSpPr>
              <p:nvPr/>
            </p:nvSpPr>
            <p:spPr bwMode="auto">
              <a:xfrm flipH="1" flipV="1">
                <a:off x="2079412" y="4782548"/>
                <a:ext cx="122238" cy="101600"/>
              </a:xfrm>
              <a:custGeom>
                <a:avLst/>
                <a:gdLst>
                  <a:gd name="T0" fmla="*/ 0 w 117"/>
                  <a:gd name="T1" fmla="*/ 0 h 92"/>
                  <a:gd name="T2" fmla="*/ 15672 w 117"/>
                  <a:gd name="T3" fmla="*/ 70678 h 92"/>
                  <a:gd name="T4" fmla="*/ 80447 w 117"/>
                  <a:gd name="T5" fmla="*/ 70678 h 92"/>
                  <a:gd name="T6" fmla="*/ 79402 w 117"/>
                  <a:gd name="T7" fmla="*/ 0 h 92"/>
                  <a:gd name="T8" fmla="*/ 0 w 11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92"/>
                  <a:gd name="T17" fmla="*/ 117 w 11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92">
                    <a:moveTo>
                      <a:pt x="0" y="0"/>
                    </a:moveTo>
                    <a:lnTo>
                      <a:pt x="23" y="92"/>
                    </a:lnTo>
                    <a:lnTo>
                      <a:pt x="117" y="92"/>
                    </a:lnTo>
                    <a:lnTo>
                      <a:pt x="1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Line 142"/>
              <p:cNvSpPr>
                <a:spLocks noChangeAspect="1" noChangeShapeType="1"/>
              </p:cNvSpPr>
              <p:nvPr/>
            </p:nvSpPr>
            <p:spPr bwMode="auto">
              <a:xfrm>
                <a:off x="1438062" y="5874748"/>
                <a:ext cx="35133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Line 143"/>
              <p:cNvSpPr>
                <a:spLocks noChangeAspect="1" noChangeShapeType="1"/>
              </p:cNvSpPr>
              <p:nvPr/>
            </p:nvSpPr>
            <p:spPr bwMode="auto">
              <a:xfrm>
                <a:off x="1438062" y="4836523"/>
                <a:ext cx="34930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6" name="Group 144"/>
              <p:cNvGrpSpPr>
                <a:grpSpLocks noChangeAspect="1"/>
              </p:cNvGrpSpPr>
              <p:nvPr/>
            </p:nvGrpSpPr>
            <p:grpSpPr bwMode="auto">
              <a:xfrm rot="10800000">
                <a:off x="4498365" y="4769848"/>
                <a:ext cx="817563" cy="1168400"/>
                <a:chOff x="172" y="1189"/>
                <a:chExt cx="747" cy="1032"/>
              </a:xfrm>
            </p:grpSpPr>
            <p:sp>
              <p:nvSpPr>
                <p:cNvPr id="65" name="AutoShape 14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88" y="1391"/>
                  <a:ext cx="604" cy="6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755 w 21600"/>
                    <a:gd name="T13" fmla="*/ 0 h 21600"/>
                    <a:gd name="T14" fmla="*/ 17845 w 21600"/>
                    <a:gd name="T15" fmla="*/ 602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7668" y="5324"/>
                      </a:moveTo>
                      <a:cubicBezTo>
                        <a:pt x="8621" y="4778"/>
                        <a:pt x="9701" y="4491"/>
                        <a:pt x="10800" y="4492"/>
                      </a:cubicBezTo>
                      <a:cubicBezTo>
                        <a:pt x="11898" y="4492"/>
                        <a:pt x="12978" y="4778"/>
                        <a:pt x="13931" y="5324"/>
                      </a:cubicBezTo>
                      <a:lnTo>
                        <a:pt x="16161" y="1425"/>
                      </a:lnTo>
                      <a:cubicBezTo>
                        <a:pt x="14529" y="491"/>
                        <a:pt x="12680" y="-1"/>
                        <a:pt x="10799" y="0"/>
                      </a:cubicBezTo>
                      <a:cubicBezTo>
                        <a:pt x="8919" y="0"/>
                        <a:pt x="7070" y="491"/>
                        <a:pt x="5438" y="1425"/>
                      </a:cubicBezTo>
                      <a:lnTo>
                        <a:pt x="7668" y="5324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6" name="AutoShape 146"/>
                <p:cNvSpPr>
                  <a:spLocks noChangeAspect="1" noChangeArrowheads="1"/>
                </p:cNvSpPr>
                <p:nvPr/>
              </p:nvSpPr>
              <p:spPr bwMode="auto">
                <a:xfrm rot="-1783389">
                  <a:off x="259" y="1189"/>
                  <a:ext cx="66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124 w 21600"/>
                    <a:gd name="T13" fmla="*/ 0 h 21600"/>
                    <a:gd name="T14" fmla="*/ 17476 w 21600"/>
                    <a:gd name="T15" fmla="*/ 596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7970" y="5329"/>
                      </a:moveTo>
                      <a:cubicBezTo>
                        <a:pt x="8844" y="4877"/>
                        <a:pt x="9815" y="4640"/>
                        <a:pt x="10800" y="4641"/>
                      </a:cubicBezTo>
                      <a:cubicBezTo>
                        <a:pt x="11784" y="4641"/>
                        <a:pt x="12755" y="4877"/>
                        <a:pt x="13629" y="5329"/>
                      </a:cubicBezTo>
                      <a:lnTo>
                        <a:pt x="15762" y="1207"/>
                      </a:lnTo>
                      <a:cubicBezTo>
                        <a:pt x="14228" y="414"/>
                        <a:pt x="12526" y="-1"/>
                        <a:pt x="10799" y="0"/>
                      </a:cubicBezTo>
                      <a:cubicBezTo>
                        <a:pt x="9073" y="0"/>
                        <a:pt x="7371" y="414"/>
                        <a:pt x="5837" y="1207"/>
                      </a:cubicBezTo>
                      <a:lnTo>
                        <a:pt x="7970" y="5329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" name="Rectangle 147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329" y="1392"/>
                  <a:ext cx="20" cy="133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148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341" y="1351"/>
                  <a:ext cx="39" cy="132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149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296" y="1436"/>
                  <a:ext cx="39" cy="132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150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283" y="1474"/>
                  <a:ext cx="20" cy="13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Line 151"/>
                <p:cNvSpPr>
                  <a:spLocks noChangeAspect="1" noChangeShapeType="1"/>
                </p:cNvSpPr>
                <p:nvPr/>
              </p:nvSpPr>
              <p:spPr bwMode="auto">
                <a:xfrm rot="-3600000">
                  <a:off x="205" y="1477"/>
                  <a:ext cx="2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Rectangle 152"/>
                <p:cNvSpPr>
                  <a:spLocks noChangeAspect="1" noChangeArrowheads="1"/>
                </p:cNvSpPr>
                <p:nvPr/>
              </p:nvSpPr>
              <p:spPr bwMode="auto">
                <a:xfrm rot="-7186140">
                  <a:off x="321" y="1889"/>
                  <a:ext cx="20" cy="133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153"/>
                <p:cNvSpPr>
                  <a:spLocks noChangeAspect="1" noChangeArrowheads="1"/>
                </p:cNvSpPr>
                <p:nvPr/>
              </p:nvSpPr>
              <p:spPr bwMode="auto">
                <a:xfrm rot="-7186140">
                  <a:off x="336" y="1932"/>
                  <a:ext cx="39" cy="132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154"/>
                <p:cNvSpPr>
                  <a:spLocks noChangeAspect="1" noChangeArrowheads="1"/>
                </p:cNvSpPr>
                <p:nvPr/>
              </p:nvSpPr>
              <p:spPr bwMode="auto">
                <a:xfrm rot="-7186140">
                  <a:off x="288" y="1848"/>
                  <a:ext cx="39" cy="132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155"/>
                <p:cNvSpPr>
                  <a:spLocks noChangeAspect="1" noChangeArrowheads="1"/>
                </p:cNvSpPr>
                <p:nvPr/>
              </p:nvSpPr>
              <p:spPr bwMode="auto">
                <a:xfrm rot="-7186140">
                  <a:off x="277" y="1806"/>
                  <a:ext cx="20" cy="13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Line 156"/>
                <p:cNvSpPr>
                  <a:spLocks noChangeAspect="1" noChangeShapeType="1"/>
                </p:cNvSpPr>
                <p:nvPr/>
              </p:nvSpPr>
              <p:spPr bwMode="auto">
                <a:xfrm rot="3613861">
                  <a:off x="201" y="1934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7" name="AutoShape 157"/>
                <p:cNvSpPr>
                  <a:spLocks noChangeAspect="1" noChangeArrowheads="1"/>
                </p:cNvSpPr>
                <p:nvPr/>
              </p:nvSpPr>
              <p:spPr bwMode="auto">
                <a:xfrm rot="-9000000">
                  <a:off x="259" y="1602"/>
                  <a:ext cx="66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124 w 21600"/>
                    <a:gd name="T13" fmla="*/ 0 h 21600"/>
                    <a:gd name="T14" fmla="*/ 17476 w 21600"/>
                    <a:gd name="T15" fmla="*/ 596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7970" y="5329"/>
                      </a:moveTo>
                      <a:cubicBezTo>
                        <a:pt x="8844" y="4877"/>
                        <a:pt x="9815" y="4640"/>
                        <a:pt x="10800" y="4641"/>
                      </a:cubicBezTo>
                      <a:cubicBezTo>
                        <a:pt x="11784" y="4641"/>
                        <a:pt x="12755" y="4877"/>
                        <a:pt x="13629" y="5329"/>
                      </a:cubicBezTo>
                      <a:lnTo>
                        <a:pt x="15762" y="1207"/>
                      </a:lnTo>
                      <a:cubicBezTo>
                        <a:pt x="14228" y="414"/>
                        <a:pt x="12526" y="-1"/>
                        <a:pt x="10799" y="0"/>
                      </a:cubicBezTo>
                      <a:cubicBezTo>
                        <a:pt x="9073" y="0"/>
                        <a:pt x="7371" y="414"/>
                        <a:pt x="5837" y="1207"/>
                      </a:cubicBezTo>
                      <a:lnTo>
                        <a:pt x="7970" y="5329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7" name="Group 158"/>
              <p:cNvGrpSpPr>
                <a:grpSpLocks noChangeAspect="1"/>
              </p:cNvGrpSpPr>
              <p:nvPr/>
            </p:nvGrpSpPr>
            <p:grpSpPr bwMode="auto">
              <a:xfrm>
                <a:off x="1014199" y="4769848"/>
                <a:ext cx="817563" cy="1168400"/>
                <a:chOff x="172" y="1189"/>
                <a:chExt cx="747" cy="1032"/>
              </a:xfrm>
            </p:grpSpPr>
            <p:sp>
              <p:nvSpPr>
                <p:cNvPr id="52" name="AutoShape 15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88" y="1391"/>
                  <a:ext cx="604" cy="6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755 w 21600"/>
                    <a:gd name="T13" fmla="*/ 0 h 21600"/>
                    <a:gd name="T14" fmla="*/ 17845 w 21600"/>
                    <a:gd name="T15" fmla="*/ 602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7668" y="5324"/>
                      </a:moveTo>
                      <a:cubicBezTo>
                        <a:pt x="8621" y="4778"/>
                        <a:pt x="9701" y="4491"/>
                        <a:pt x="10800" y="4492"/>
                      </a:cubicBezTo>
                      <a:cubicBezTo>
                        <a:pt x="11898" y="4492"/>
                        <a:pt x="12978" y="4778"/>
                        <a:pt x="13931" y="5324"/>
                      </a:cubicBezTo>
                      <a:lnTo>
                        <a:pt x="16161" y="1425"/>
                      </a:lnTo>
                      <a:cubicBezTo>
                        <a:pt x="14529" y="491"/>
                        <a:pt x="12680" y="-1"/>
                        <a:pt x="10799" y="0"/>
                      </a:cubicBezTo>
                      <a:cubicBezTo>
                        <a:pt x="8919" y="0"/>
                        <a:pt x="7070" y="491"/>
                        <a:pt x="5438" y="1425"/>
                      </a:cubicBezTo>
                      <a:lnTo>
                        <a:pt x="7668" y="5324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" name="AutoShape 160"/>
                <p:cNvSpPr>
                  <a:spLocks noChangeAspect="1" noChangeArrowheads="1"/>
                </p:cNvSpPr>
                <p:nvPr/>
              </p:nvSpPr>
              <p:spPr bwMode="auto">
                <a:xfrm rot="-1783389">
                  <a:off x="259" y="1189"/>
                  <a:ext cx="66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124 w 21600"/>
                    <a:gd name="T13" fmla="*/ 0 h 21600"/>
                    <a:gd name="T14" fmla="*/ 17476 w 21600"/>
                    <a:gd name="T15" fmla="*/ 596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7970" y="5329"/>
                      </a:moveTo>
                      <a:cubicBezTo>
                        <a:pt x="8844" y="4877"/>
                        <a:pt x="9815" y="4640"/>
                        <a:pt x="10800" y="4641"/>
                      </a:cubicBezTo>
                      <a:cubicBezTo>
                        <a:pt x="11784" y="4641"/>
                        <a:pt x="12755" y="4877"/>
                        <a:pt x="13629" y="5329"/>
                      </a:cubicBezTo>
                      <a:lnTo>
                        <a:pt x="15762" y="1207"/>
                      </a:lnTo>
                      <a:cubicBezTo>
                        <a:pt x="14228" y="414"/>
                        <a:pt x="12526" y="-1"/>
                        <a:pt x="10799" y="0"/>
                      </a:cubicBezTo>
                      <a:cubicBezTo>
                        <a:pt x="9073" y="0"/>
                        <a:pt x="7371" y="414"/>
                        <a:pt x="5837" y="1207"/>
                      </a:cubicBezTo>
                      <a:lnTo>
                        <a:pt x="7970" y="5329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" name="Rectangle 161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329" y="1392"/>
                  <a:ext cx="20" cy="133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162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341" y="1351"/>
                  <a:ext cx="39" cy="132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163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296" y="1436"/>
                  <a:ext cx="39" cy="132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164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283" y="1474"/>
                  <a:ext cx="20" cy="13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Line 165"/>
                <p:cNvSpPr>
                  <a:spLocks noChangeAspect="1" noChangeShapeType="1"/>
                </p:cNvSpPr>
                <p:nvPr/>
              </p:nvSpPr>
              <p:spPr bwMode="auto">
                <a:xfrm rot="-3600000">
                  <a:off x="205" y="1477"/>
                  <a:ext cx="2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" name="Rectangle 166"/>
                <p:cNvSpPr>
                  <a:spLocks noChangeAspect="1" noChangeArrowheads="1"/>
                </p:cNvSpPr>
                <p:nvPr/>
              </p:nvSpPr>
              <p:spPr bwMode="auto">
                <a:xfrm rot="-7186140">
                  <a:off x="321" y="1889"/>
                  <a:ext cx="20" cy="133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167"/>
                <p:cNvSpPr>
                  <a:spLocks noChangeAspect="1" noChangeArrowheads="1"/>
                </p:cNvSpPr>
                <p:nvPr/>
              </p:nvSpPr>
              <p:spPr bwMode="auto">
                <a:xfrm rot="-7186140">
                  <a:off x="336" y="1932"/>
                  <a:ext cx="39" cy="132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168"/>
                <p:cNvSpPr>
                  <a:spLocks noChangeAspect="1" noChangeArrowheads="1"/>
                </p:cNvSpPr>
                <p:nvPr/>
              </p:nvSpPr>
              <p:spPr bwMode="auto">
                <a:xfrm rot="-7186140">
                  <a:off x="288" y="1848"/>
                  <a:ext cx="39" cy="132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69"/>
                <p:cNvSpPr>
                  <a:spLocks noChangeAspect="1" noChangeArrowheads="1"/>
                </p:cNvSpPr>
                <p:nvPr/>
              </p:nvSpPr>
              <p:spPr bwMode="auto">
                <a:xfrm rot="-7186140">
                  <a:off x="277" y="1806"/>
                  <a:ext cx="20" cy="13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Line 170"/>
                <p:cNvSpPr>
                  <a:spLocks noChangeAspect="1" noChangeShapeType="1"/>
                </p:cNvSpPr>
                <p:nvPr/>
              </p:nvSpPr>
              <p:spPr bwMode="auto">
                <a:xfrm rot="3613861">
                  <a:off x="201" y="1934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" name="AutoShape 171"/>
                <p:cNvSpPr>
                  <a:spLocks noChangeAspect="1" noChangeArrowheads="1"/>
                </p:cNvSpPr>
                <p:nvPr/>
              </p:nvSpPr>
              <p:spPr bwMode="auto">
                <a:xfrm rot="-9000000">
                  <a:off x="259" y="1602"/>
                  <a:ext cx="66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124 w 21600"/>
                    <a:gd name="T13" fmla="*/ 0 h 21600"/>
                    <a:gd name="T14" fmla="*/ 17476 w 21600"/>
                    <a:gd name="T15" fmla="*/ 596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7970" y="5329"/>
                      </a:moveTo>
                      <a:cubicBezTo>
                        <a:pt x="8844" y="4877"/>
                        <a:pt x="9815" y="4640"/>
                        <a:pt x="10800" y="4641"/>
                      </a:cubicBezTo>
                      <a:cubicBezTo>
                        <a:pt x="11784" y="4641"/>
                        <a:pt x="12755" y="4877"/>
                        <a:pt x="13629" y="5329"/>
                      </a:cubicBezTo>
                      <a:lnTo>
                        <a:pt x="15762" y="1207"/>
                      </a:lnTo>
                      <a:cubicBezTo>
                        <a:pt x="14228" y="414"/>
                        <a:pt x="12526" y="-1"/>
                        <a:pt x="10799" y="0"/>
                      </a:cubicBezTo>
                      <a:cubicBezTo>
                        <a:pt x="9073" y="0"/>
                        <a:pt x="7371" y="414"/>
                        <a:pt x="5837" y="1207"/>
                      </a:cubicBezTo>
                      <a:lnTo>
                        <a:pt x="7970" y="5329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38" name="Text Box 245"/>
              <p:cNvSpPr txBox="1">
                <a:spLocks noChangeAspect="1" noChangeArrowheads="1"/>
              </p:cNvSpPr>
              <p:nvPr/>
            </p:nvSpPr>
            <p:spPr bwMode="auto">
              <a:xfrm>
                <a:off x="4141177" y="4052298"/>
                <a:ext cx="1841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sz="1400">
                  <a:solidFill>
                    <a:schemeClr val="bg2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39" name="Gerade Verbindung 38"/>
              <p:cNvCxnSpPr/>
              <p:nvPr/>
            </p:nvCxnSpPr>
            <p:spPr bwMode="auto">
              <a:xfrm>
                <a:off x="3661851" y="4839698"/>
                <a:ext cx="841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/>
            </p:nvCxnSpPr>
            <p:spPr bwMode="auto">
              <a:xfrm flipV="1">
                <a:off x="5133366" y="4482511"/>
                <a:ext cx="271462" cy="73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uppieren 299"/>
              <p:cNvGrpSpPr>
                <a:grpSpLocks/>
              </p:cNvGrpSpPr>
              <p:nvPr/>
            </p:nvGrpSpPr>
            <p:grpSpPr bwMode="auto">
              <a:xfrm rot="21434616">
                <a:off x="1090970" y="4405831"/>
                <a:ext cx="1151157" cy="414361"/>
                <a:chOff x="900563" y="4926603"/>
                <a:chExt cx="1151157" cy="414361"/>
              </a:xfrm>
            </p:grpSpPr>
            <p:cxnSp>
              <p:nvCxnSpPr>
                <p:cNvPr id="48" name="Straight Connector 9"/>
                <p:cNvCxnSpPr>
                  <a:stCxn id="49" idx="1"/>
                </p:cNvCxnSpPr>
                <p:nvPr/>
              </p:nvCxnSpPr>
              <p:spPr bwMode="auto">
                <a:xfrm>
                  <a:off x="1592279" y="5135869"/>
                  <a:ext cx="457200" cy="2047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tangle 317"/>
                <p:cNvSpPr>
                  <a:spLocks noChangeAspect="1" noChangeArrowheads="1"/>
                </p:cNvSpPr>
                <p:nvPr/>
              </p:nvSpPr>
              <p:spPr bwMode="auto">
                <a:xfrm rot="12120000" flipV="1">
                  <a:off x="900563" y="4926603"/>
                  <a:ext cx="720080" cy="14894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Rectangle 288"/>
                <p:cNvSpPr>
                  <a:spLocks noChangeAspect="1" noChangeArrowheads="1"/>
                </p:cNvSpPr>
                <p:nvPr/>
              </p:nvSpPr>
              <p:spPr bwMode="auto">
                <a:xfrm rot="1380000">
                  <a:off x="1628852" y="5085260"/>
                  <a:ext cx="33339" cy="15399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Rectangle 288"/>
                <p:cNvSpPr>
                  <a:spLocks noChangeAspect="1" noChangeArrowheads="1"/>
                </p:cNvSpPr>
                <p:nvPr/>
              </p:nvSpPr>
              <p:spPr bwMode="auto">
                <a:xfrm rot="1380000">
                  <a:off x="1697777" y="5113731"/>
                  <a:ext cx="33339" cy="153996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2" name="Gruppieren 41"/>
              <p:cNvGrpSpPr/>
              <p:nvPr/>
            </p:nvGrpSpPr>
            <p:grpSpPr>
              <a:xfrm>
                <a:off x="6204113" y="3976683"/>
                <a:ext cx="661988" cy="341312"/>
                <a:chOff x="7842036" y="3853861"/>
                <a:chExt cx="661988" cy="341312"/>
              </a:xfrm>
            </p:grpSpPr>
            <p:sp>
              <p:nvSpPr>
                <p:cNvPr id="44" name="Rectangle 20"/>
                <p:cNvSpPr>
                  <a:spLocks noChangeAspect="1" noChangeArrowheads="1"/>
                </p:cNvSpPr>
                <p:nvPr/>
              </p:nvSpPr>
              <p:spPr bwMode="auto">
                <a:xfrm rot="9900000">
                  <a:off x="7842036" y="3887198"/>
                  <a:ext cx="661988" cy="307975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140"/>
                <p:cNvSpPr>
                  <a:spLocks noChangeAspect="1" noChangeArrowheads="1"/>
                </p:cNvSpPr>
                <p:nvPr/>
              </p:nvSpPr>
              <p:spPr bwMode="auto">
                <a:xfrm rot="9829155">
                  <a:off x="8310348" y="3853861"/>
                  <a:ext cx="98425" cy="257175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138"/>
                <p:cNvSpPr>
                  <a:spLocks noChangeAspect="1" noChangeArrowheads="1"/>
                </p:cNvSpPr>
                <p:nvPr/>
              </p:nvSpPr>
              <p:spPr bwMode="auto">
                <a:xfrm rot="9835320">
                  <a:off x="8192873" y="4003086"/>
                  <a:ext cx="98425" cy="412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139"/>
                <p:cNvSpPr>
                  <a:spLocks noChangeAspect="1" noChangeArrowheads="1"/>
                </p:cNvSpPr>
                <p:nvPr/>
              </p:nvSpPr>
              <p:spPr bwMode="auto">
                <a:xfrm rot="9835320">
                  <a:off x="8256373" y="3911011"/>
                  <a:ext cx="98425" cy="18732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Freeform 141"/>
              <p:cNvSpPr>
                <a:spLocks noChangeAspect="1"/>
              </p:cNvSpPr>
              <p:nvPr/>
            </p:nvSpPr>
            <p:spPr bwMode="auto">
              <a:xfrm>
                <a:off x="4658703" y="4127495"/>
                <a:ext cx="2020224" cy="561390"/>
              </a:xfrm>
              <a:custGeom>
                <a:avLst/>
                <a:gdLst>
                  <a:gd name="T0" fmla="*/ 804655 w 4746"/>
                  <a:gd name="T1" fmla="*/ 0 h 1275"/>
                  <a:gd name="T2" fmla="*/ 0 w 4746"/>
                  <a:gd name="T3" fmla="*/ 231290 h 1275"/>
                  <a:gd name="T4" fmla="*/ 0 60000 65536"/>
                  <a:gd name="T5" fmla="*/ 0 60000 65536"/>
                  <a:gd name="T6" fmla="*/ 0 w 4746"/>
                  <a:gd name="T7" fmla="*/ 0 h 1275"/>
                  <a:gd name="T8" fmla="*/ 4746 w 4746"/>
                  <a:gd name="T9" fmla="*/ 1275 h 12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746" h="1275">
                    <a:moveTo>
                      <a:pt x="4746" y="0"/>
                    </a:moveTo>
                    <a:lnTo>
                      <a:pt x="0" y="127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Textfeld 5"/>
            <p:cNvSpPr txBox="1"/>
            <p:nvPr/>
          </p:nvSpPr>
          <p:spPr>
            <a:xfrm>
              <a:off x="2463444" y="4810340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589C"/>
                  </a:solidFill>
                </a:rPr>
                <a:t>3</a:t>
              </a:r>
              <a:r>
                <a:rPr lang="en-GB" dirty="0" smtClean="0">
                  <a:solidFill>
                    <a:srgbClr val="00589C"/>
                  </a:solidFill>
                </a:rPr>
                <a:t> x 7 cell cavities, 44MeV</a:t>
              </a:r>
              <a:endParaRPr lang="en-GB" dirty="0">
                <a:solidFill>
                  <a:srgbClr val="00589C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665864" y="3668830"/>
              <a:ext cx="3620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589C"/>
                  </a:solidFill>
                </a:rPr>
                <a:t>3</a:t>
              </a:r>
              <a:r>
                <a:rPr lang="en-GB" dirty="0" smtClean="0">
                  <a:solidFill>
                    <a:srgbClr val="00589C"/>
                  </a:solidFill>
                </a:rPr>
                <a:t> x 2 cell cavity, 4.5MeV@100mA</a:t>
              </a:r>
              <a:endParaRPr lang="en-GB" dirty="0">
                <a:solidFill>
                  <a:srgbClr val="00589C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539535" y="3608420"/>
              <a:ext cx="2149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589C"/>
                  </a:solidFill>
                </a:rPr>
                <a:t>1.5-2MeV@100mA</a:t>
              </a:r>
              <a:endParaRPr lang="en-GB" dirty="0">
                <a:solidFill>
                  <a:srgbClr val="00589C"/>
                </a:solidFill>
              </a:endParaRPr>
            </a:p>
          </p:txBody>
        </p:sp>
      </p:grpSp>
      <p:sp>
        <p:nvSpPr>
          <p:cNvPr id="136" name="Textfeld 135"/>
          <p:cNvSpPr txBox="1"/>
          <p:nvPr/>
        </p:nvSpPr>
        <p:spPr>
          <a:xfrm>
            <a:off x="5979067" y="3491640"/>
            <a:ext cx="3105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SRF electron source: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full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beam loading </a:t>
            </a:r>
            <a:endParaRPr lang="en-US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2400" b="1" dirty="0" smtClean="0">
                <a:solidFill>
                  <a:srgbClr val="FF0000"/>
                </a:solidFill>
              </a:rPr>
              <a:t>200 </a:t>
            </a:r>
            <a:r>
              <a:rPr lang="en-US" sz="2400" b="1" dirty="0" err="1">
                <a:solidFill>
                  <a:srgbClr val="FF0000"/>
                </a:solidFill>
              </a:rPr>
              <a:t>kW</a:t>
            </a:r>
            <a:r>
              <a:rPr lang="en-US" sz="2400" b="1" baseline="-25000" dirty="0" err="1">
                <a:solidFill>
                  <a:srgbClr val="FF0000"/>
                </a:solidFill>
              </a:rPr>
              <a:t>cw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4284081" y="980728"/>
            <a:ext cx="3057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Booster cavities: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full beam loading 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2400" b="1" dirty="0" smtClean="0">
                <a:solidFill>
                  <a:srgbClr val="FF0000"/>
                </a:solidFill>
              </a:rPr>
              <a:t>450 </a:t>
            </a:r>
            <a:r>
              <a:rPr lang="en-US" sz="2400" b="1" dirty="0" err="1" smtClean="0">
                <a:solidFill>
                  <a:srgbClr val="FF0000"/>
                </a:solidFill>
              </a:rPr>
              <a:t>kW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cw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2011497" y="5013176"/>
            <a:ext cx="267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Linac: 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energy recovery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sz="2400" b="1" dirty="0" smtClean="0">
                <a:solidFill>
                  <a:srgbClr val="FF0000"/>
                </a:solidFill>
              </a:rPr>
              <a:t>&lt; 5 kW </a:t>
            </a:r>
            <a:r>
              <a:rPr lang="en-US" sz="2400" b="1" dirty="0" err="1">
                <a:solidFill>
                  <a:srgbClr val="FF0000"/>
                </a:solidFill>
              </a:rPr>
              <a:t>kW</a:t>
            </a:r>
            <a:r>
              <a:rPr lang="en-US" sz="2400" b="1" baseline="-25000" dirty="0" err="1">
                <a:solidFill>
                  <a:srgbClr val="FF0000"/>
                </a:solidFill>
              </a:rPr>
              <a:t>cw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cxnSp>
        <p:nvCxnSpPr>
          <p:cNvPr id="139" name="Gerade Verbindung mit Pfeil 138"/>
          <p:cNvCxnSpPr/>
          <p:nvPr/>
        </p:nvCxnSpPr>
        <p:spPr>
          <a:xfrm>
            <a:off x="5616183" y="2196296"/>
            <a:ext cx="24067" cy="652845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mit Pfeil 141"/>
          <p:cNvCxnSpPr/>
          <p:nvPr/>
        </p:nvCxnSpPr>
        <p:spPr>
          <a:xfrm flipH="1" flipV="1">
            <a:off x="3050199" y="3984378"/>
            <a:ext cx="22728" cy="102879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43"/>
          <p:cNvCxnSpPr/>
          <p:nvPr/>
        </p:nvCxnSpPr>
        <p:spPr>
          <a:xfrm flipH="1" flipV="1">
            <a:off x="6648813" y="3042232"/>
            <a:ext cx="648072" cy="482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Parameters of </a:t>
            </a:r>
            <a:r>
              <a:rPr lang="en-US" dirty="0" err="1" smtClean="0"/>
              <a:t>BErlinPro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96516"/>
              </p:ext>
            </p:extLst>
          </p:nvPr>
        </p:nvGraphicFramePr>
        <p:xfrm>
          <a:off x="899592" y="1241317"/>
          <a:ext cx="7056785" cy="4680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057"/>
                <a:gridCol w="4665165"/>
                <a:gridCol w="405563"/>
              </a:tblGrid>
              <a:tr h="4108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Energy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~ 50 MeV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76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835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Merger energy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~ 6.5 MeV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Beam current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100 mA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Emittance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1 mm mrad (normalized)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Electron source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err="1">
                          <a:effectLst/>
                        </a:rPr>
                        <a:t>superconduncting</a:t>
                      </a:r>
                      <a:r>
                        <a:rPr lang="en-GB" sz="2000" kern="800" dirty="0">
                          <a:effectLst/>
                        </a:rPr>
                        <a:t> RF </a:t>
                      </a:r>
                      <a:r>
                        <a:rPr lang="en-GB" sz="2000" kern="800" dirty="0" err="1">
                          <a:effectLst/>
                        </a:rPr>
                        <a:t>photoinjector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Gun transmitter 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270 kW 1.3 GHz 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Booster cavities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3 x 2-cell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572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Booster transmitter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2 x </a:t>
                      </a:r>
                      <a:r>
                        <a:rPr lang="en-GB" sz="2000" kern="800" dirty="0" smtClean="0">
                          <a:effectLst/>
                        </a:rPr>
                        <a:t>160 </a:t>
                      </a:r>
                      <a:r>
                        <a:rPr lang="en-GB" sz="2000" kern="800" dirty="0">
                          <a:effectLst/>
                        </a:rPr>
                        <a:t>(270) kW</a:t>
                      </a:r>
                      <a:endParaRPr lang="de-DE" sz="2000" dirty="0">
                        <a:effectLst/>
                      </a:endParaRPr>
                    </a:p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+ 1x 15 (200) kW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Linac cavities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3 x 7 cell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0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Linac transmitter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3 x 15 kW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2796874" y="3180334"/>
            <a:ext cx="1935832" cy="60870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699792" y="4005064"/>
            <a:ext cx="2304256" cy="9361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771800" y="5373216"/>
            <a:ext cx="1296144" cy="72008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RF </a:t>
            </a:r>
            <a:r>
              <a:rPr lang="de-DE" dirty="0" err="1" smtClean="0"/>
              <a:t>transmitter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Berlinpro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1340768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Injector and Booster transmitter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3 x 270 kW 1.3 GHz </a:t>
            </a:r>
            <a:r>
              <a:rPr lang="en-US" sz="2000" dirty="0" smtClean="0">
                <a:solidFill>
                  <a:srgbClr val="00589C"/>
                </a:solidFill>
              </a:rPr>
              <a:t>(linear range) klystron ordered at CPI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89C"/>
                </a:solidFill>
              </a:rPr>
              <a:t>First klystron will be delivered 2/2013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89C"/>
                </a:solidFill>
              </a:rPr>
              <a:t>Call for tender circulator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89C"/>
                </a:solidFill>
              </a:rPr>
              <a:t>We open negotiations on power supplies with FUG (similar to 80 kW transmitter of MLS)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3815103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Linac transmitter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15 kW 1.3 GHz </a:t>
            </a:r>
            <a:r>
              <a:rPr lang="en-US" sz="2000" dirty="0" smtClean="0">
                <a:solidFill>
                  <a:srgbClr val="00589C"/>
                </a:solidFill>
              </a:rPr>
              <a:t>solid state transmitters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89C"/>
                </a:solidFill>
              </a:rPr>
              <a:t>Call for tender try for first prototype (turnkey </a:t>
            </a:r>
            <a:r>
              <a:rPr lang="en-US" sz="2000" dirty="0">
                <a:solidFill>
                  <a:srgbClr val="00589C"/>
                </a:solidFill>
              </a:rPr>
              <a:t>by </a:t>
            </a:r>
            <a:r>
              <a:rPr lang="en-US" sz="2000" dirty="0" smtClean="0">
                <a:solidFill>
                  <a:srgbClr val="00589C"/>
                </a:solidFill>
              </a:rPr>
              <a:t>industry) planned soon</a:t>
            </a:r>
          </a:p>
          <a:p>
            <a:endParaRPr lang="en-US" sz="2000" dirty="0">
              <a:solidFill>
                <a:srgbClr val="00589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rot="20494195">
            <a:off x="3775703" y="4975589"/>
            <a:ext cx="533526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We are searching for ~ </a:t>
            </a:r>
            <a:r>
              <a:rPr lang="en-US" sz="2400" dirty="0" smtClean="0">
                <a:solidFill>
                  <a:srgbClr val="FF0000"/>
                </a:solidFill>
              </a:rPr>
              <a:t>3x70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 long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65 kV 25 A </a:t>
            </a:r>
            <a:r>
              <a:rPr lang="en-US" sz="2400" dirty="0" smtClean="0">
                <a:solidFill>
                  <a:srgbClr val="FF0000"/>
                </a:solidFill>
              </a:rPr>
              <a:t>two poles cable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smtClean="0">
                <a:solidFill>
                  <a:srgbClr val="FF0000"/>
                </a:solidFill>
              </a:rPr>
              <a:t>r </a:t>
            </a:r>
            <a:r>
              <a:rPr lang="en-US" sz="2400" dirty="0" smtClean="0">
                <a:solidFill>
                  <a:srgbClr val="FF0000"/>
                </a:solidFill>
              </a:rPr>
              <a:t>6x70m </a:t>
            </a:r>
            <a:r>
              <a:rPr lang="en-US" sz="2400" smtClean="0">
                <a:solidFill>
                  <a:srgbClr val="FF0000"/>
                </a:solidFill>
              </a:rPr>
              <a:t>1 pole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Coupler for injector cavities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2872"/>
              </p:ext>
            </p:extLst>
          </p:nvPr>
        </p:nvGraphicFramePr>
        <p:xfrm>
          <a:off x="611560" y="1431360"/>
          <a:ext cx="7776864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räsentation" r:id="rId4" imgW="24301594" imgH="16200178" progId="PowerPoint.Show.8">
                  <p:embed/>
                </p:oleObj>
              </mc:Choice>
              <mc:Fallback>
                <p:oleObj name="Präsentation" r:id="rId4" imgW="24301594" imgH="1620017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431360"/>
                        <a:ext cx="7776864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220072" y="145456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589C"/>
                </a:solidFill>
              </a:rPr>
              <a:t>Cornell Koppler</a:t>
            </a:r>
          </a:p>
          <a:p>
            <a:r>
              <a:rPr lang="de-DE" dirty="0" smtClean="0">
                <a:solidFill>
                  <a:srgbClr val="00589C"/>
                </a:solidFill>
              </a:rPr>
              <a:t>60 kW </a:t>
            </a:r>
            <a:r>
              <a:rPr lang="de-DE" dirty="0" err="1" smtClean="0">
                <a:solidFill>
                  <a:srgbClr val="00589C"/>
                </a:solidFill>
              </a:rPr>
              <a:t>cw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tested</a:t>
            </a:r>
            <a:endParaRPr lang="de-DE" dirty="0">
              <a:solidFill>
                <a:srgbClr val="00589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31640" y="5877272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589C"/>
                </a:solidFill>
              </a:rPr>
              <a:t>KEK Koppler  </a:t>
            </a:r>
            <a:r>
              <a:rPr lang="de-DE" dirty="0" smtClean="0">
                <a:solidFill>
                  <a:srgbClr val="00589C"/>
                </a:solidFill>
              </a:rPr>
              <a:t>170 </a:t>
            </a:r>
            <a:r>
              <a:rPr lang="de-DE" dirty="0">
                <a:solidFill>
                  <a:srgbClr val="00589C"/>
                </a:solidFill>
              </a:rPr>
              <a:t>kW </a:t>
            </a:r>
            <a:r>
              <a:rPr lang="de-DE" dirty="0" err="1">
                <a:solidFill>
                  <a:srgbClr val="00589C"/>
                </a:solidFill>
              </a:rPr>
              <a:t>cw</a:t>
            </a:r>
            <a:r>
              <a:rPr lang="de-DE" dirty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planned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by</a:t>
            </a:r>
            <a:r>
              <a:rPr lang="de-DE" dirty="0" smtClean="0">
                <a:solidFill>
                  <a:srgbClr val="00589C"/>
                </a:solidFill>
              </a:rPr>
              <a:t> cERL (KEK) </a:t>
            </a:r>
          </a:p>
          <a:p>
            <a:r>
              <a:rPr lang="de-DE" dirty="0" smtClean="0">
                <a:solidFill>
                  <a:srgbClr val="00589C"/>
                </a:solidFill>
              </a:rPr>
              <a:t>50 </a:t>
            </a:r>
            <a:r>
              <a:rPr lang="de-DE" dirty="0" err="1" smtClean="0">
                <a:solidFill>
                  <a:srgbClr val="00589C"/>
                </a:solidFill>
              </a:rPr>
              <a:t>kWcw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 &gt;100 kW </a:t>
            </a:r>
            <a:r>
              <a:rPr lang="de-DE" dirty="0" err="1" smtClean="0">
                <a:solidFill>
                  <a:srgbClr val="00589C"/>
                </a:solidFill>
              </a:rPr>
              <a:t>long</a:t>
            </a:r>
            <a:r>
              <a:rPr lang="de-DE" dirty="0" smtClean="0">
                <a:solidFill>
                  <a:srgbClr val="00589C"/>
                </a:solidFill>
              </a:rPr>
              <a:t> puls </a:t>
            </a:r>
            <a:r>
              <a:rPr lang="de-DE" dirty="0" err="1" smtClean="0">
                <a:solidFill>
                  <a:srgbClr val="00589C"/>
                </a:solidFill>
              </a:rPr>
              <a:t>tested</a:t>
            </a:r>
            <a:endParaRPr lang="de-DE" dirty="0">
              <a:solidFill>
                <a:srgbClr val="00589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75608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89C"/>
                </a:solidFill>
              </a:rPr>
              <a:t>At the high power injector cavities we will use two couplers each cavity to reduce coupler kicks and reduce power level per coupler</a:t>
            </a:r>
            <a:endParaRPr lang="en-US" sz="20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6"/>
          <p:cNvSpPr txBox="1">
            <a:spLocks noChangeArrowheads="1"/>
          </p:cNvSpPr>
          <p:nvPr/>
        </p:nvSpPr>
        <p:spPr bwMode="auto">
          <a:xfrm>
            <a:off x="492125" y="4151313"/>
            <a:ext cx="806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>Own design</a:t>
            </a:r>
            <a:endParaRPr lang="en-US" dirty="0">
              <a:solidFill>
                <a:srgbClr val="00589C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Electron source module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In parallel to booster module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Linac module </a:t>
            </a: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> not action</a:t>
            </a:r>
            <a:endParaRPr lang="en-US" dirty="0">
              <a:solidFill>
                <a:srgbClr val="00589C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2400" dirty="0" smtClean="0"/>
              <a:t>Status </a:t>
            </a:r>
            <a:r>
              <a:rPr lang="de-DE" sz="2400" dirty="0" err="1" smtClean="0"/>
              <a:t>Cold</a:t>
            </a:r>
            <a:r>
              <a:rPr lang="de-DE" sz="2400" dirty="0" smtClean="0"/>
              <a:t> </a:t>
            </a:r>
            <a:r>
              <a:rPr lang="de-DE" sz="2400" dirty="0" err="1" smtClean="0"/>
              <a:t>Mass</a:t>
            </a:r>
            <a:endParaRPr lang="de-DE" sz="2400" dirty="0"/>
          </a:p>
        </p:txBody>
      </p:sp>
      <p:sp>
        <p:nvSpPr>
          <p:cNvPr id="7172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A7B936-B1F8-4EA0-AFEC-667C28441A2A}" type="slidenum">
              <a:rPr lang="de-DE" smtClean="0">
                <a:solidFill>
                  <a:srgbClr val="00589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smtClean="0">
              <a:solidFill>
                <a:srgbClr val="00589C"/>
              </a:solidFill>
            </a:endParaRPr>
          </a:p>
        </p:txBody>
      </p:sp>
      <p:sp>
        <p:nvSpPr>
          <p:cNvPr id="7173" name="Textfeld 6"/>
          <p:cNvSpPr txBox="1">
            <a:spLocks noChangeArrowheads="1"/>
          </p:cNvSpPr>
          <p:nvPr/>
        </p:nvSpPr>
        <p:spPr bwMode="auto">
          <a:xfrm>
            <a:off x="492124" y="787400"/>
            <a:ext cx="8472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Booster module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Implementation of  KEK coupler now clear, not compatible with Cornell module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Calculations if it is possible to increase power level of Cornell coupler  to stay on Cornell modules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Rough drawings of KEK module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Budget price for KEK module asked for quotation at </a:t>
            </a:r>
            <a:r>
              <a:rPr lang="en-US" dirty="0" smtClean="0">
                <a:solidFill>
                  <a:srgbClr val="00589C"/>
                </a:solidFill>
              </a:rPr>
              <a:t>Mitsubishi Heavy Ind.</a:t>
            </a:r>
            <a:endParaRPr lang="en-US" dirty="0">
              <a:solidFill>
                <a:srgbClr val="00589C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err="1">
                <a:solidFill>
                  <a:srgbClr val="00589C"/>
                </a:solidFill>
              </a:rPr>
              <a:t>Decission</a:t>
            </a:r>
            <a:r>
              <a:rPr lang="en-US" dirty="0">
                <a:solidFill>
                  <a:srgbClr val="00589C"/>
                </a:solidFill>
              </a:rPr>
              <a:t> of module type in preparation (this fall):</a:t>
            </a:r>
          </a:p>
        </p:txBody>
      </p:sp>
      <p:sp>
        <p:nvSpPr>
          <p:cNvPr id="20" name="Textfeld 6"/>
          <p:cNvSpPr txBox="1">
            <a:spLocks noChangeArrowheads="1"/>
          </p:cNvSpPr>
          <p:nvPr/>
        </p:nvSpPr>
        <p:spPr bwMode="auto">
          <a:xfrm>
            <a:off x="492125" y="3078163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eaLnBrk="1" hangingPunct="1">
              <a:buFont typeface="Arial" pitchFamily="34" charset="0"/>
              <a:buChar char="•"/>
            </a:pPr>
            <a:r>
              <a:rPr lang="en-US">
                <a:solidFill>
                  <a:srgbClr val="00589C"/>
                </a:solidFill>
              </a:rPr>
              <a:t>Modified KEK module </a:t>
            </a:r>
            <a:r>
              <a:rPr lang="en-US">
                <a:solidFill>
                  <a:srgbClr val="00589C"/>
                </a:solidFill>
                <a:sym typeface="Wingdings" pitchFamily="2" charset="2"/>
              </a:rPr>
              <a:t>or</a:t>
            </a:r>
          </a:p>
        </p:txBody>
      </p:sp>
      <p:sp>
        <p:nvSpPr>
          <p:cNvPr id="21" name="Textfeld 6"/>
          <p:cNvSpPr txBox="1">
            <a:spLocks noChangeArrowheads="1"/>
          </p:cNvSpPr>
          <p:nvPr/>
        </p:nvSpPr>
        <p:spPr bwMode="auto">
          <a:xfrm>
            <a:off x="493713" y="3433763"/>
            <a:ext cx="806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eaLnBrk="1" hangingPunct="1">
              <a:buFont typeface="Arial" pitchFamily="34" charset="0"/>
              <a:buChar char="•"/>
            </a:pPr>
            <a:r>
              <a:rPr lang="en-US">
                <a:solidFill>
                  <a:srgbClr val="00589C"/>
                </a:solidFill>
                <a:sym typeface="Wingdings" pitchFamily="2" charset="2"/>
              </a:rPr>
              <a:t>Cornell module with modified couplers or</a:t>
            </a:r>
          </a:p>
        </p:txBody>
      </p:sp>
      <p:sp>
        <p:nvSpPr>
          <p:cNvPr id="23" name="Textfeld 6"/>
          <p:cNvSpPr txBox="1">
            <a:spLocks noChangeArrowheads="1"/>
          </p:cNvSpPr>
          <p:nvPr/>
        </p:nvSpPr>
        <p:spPr bwMode="auto">
          <a:xfrm>
            <a:off x="492125" y="3803650"/>
            <a:ext cx="806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eaLnBrk="1" hangingPunct="1">
              <a:buFont typeface="Arial" pitchFamily="34" charset="0"/>
              <a:buChar char="•"/>
            </a:pPr>
            <a:r>
              <a:rPr lang="en-US">
                <a:solidFill>
                  <a:srgbClr val="00589C"/>
                </a:solidFill>
                <a:sym typeface="Wingdings" pitchFamily="2" charset="2"/>
              </a:rPr>
              <a:t>FZD (SNS) module or</a:t>
            </a: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493713" y="5357813"/>
            <a:ext cx="1746250" cy="1455737"/>
            <a:chOff x="493048" y="5357439"/>
            <a:chExt cx="1746920" cy="1456327"/>
          </a:xfrm>
        </p:grpSpPr>
        <p:pic>
          <p:nvPicPr>
            <p:cNvPr id="718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48" y="5357439"/>
              <a:ext cx="1654903" cy="1218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5" name="Textfeld 2"/>
            <p:cNvSpPr txBox="1">
              <a:spLocks noChangeArrowheads="1"/>
            </p:cNvSpPr>
            <p:nvPr/>
          </p:nvSpPr>
          <p:spPr bwMode="auto">
            <a:xfrm>
              <a:off x="583784" y="6444434"/>
              <a:ext cx="16561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589C"/>
                  </a:solidFill>
                </a:rPr>
                <a:t>KEK module</a:t>
              </a:r>
            </a:p>
          </p:txBody>
        </p:sp>
      </p:grpSp>
      <p:grpSp>
        <p:nvGrpSpPr>
          <p:cNvPr id="24" name="Gruppieren 23"/>
          <p:cNvGrpSpPr>
            <a:grpSpLocks/>
          </p:cNvGrpSpPr>
          <p:nvPr/>
        </p:nvGrpSpPr>
        <p:grpSpPr bwMode="auto">
          <a:xfrm>
            <a:off x="2500313" y="5303838"/>
            <a:ext cx="3916362" cy="1481137"/>
            <a:chOff x="2500360" y="5304306"/>
            <a:chExt cx="3916001" cy="1480466"/>
          </a:xfrm>
        </p:grpSpPr>
        <p:pic>
          <p:nvPicPr>
            <p:cNvPr id="7182" name="Picture 1" descr="098_ASSEMBLY_STEP9 se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07" b="33601"/>
            <a:stretch>
              <a:fillRect/>
            </a:stretch>
          </p:blipFill>
          <p:spPr bwMode="auto">
            <a:xfrm>
              <a:off x="2500360" y="5304306"/>
              <a:ext cx="3916001" cy="132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Textfeld 24"/>
            <p:cNvSpPr txBox="1">
              <a:spLocks noChangeArrowheads="1"/>
            </p:cNvSpPr>
            <p:nvPr/>
          </p:nvSpPr>
          <p:spPr bwMode="auto">
            <a:xfrm>
              <a:off x="4067944" y="6415440"/>
              <a:ext cx="2016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589C"/>
                  </a:solidFill>
                </a:rPr>
                <a:t>Cornell module</a:t>
              </a:r>
            </a:p>
          </p:txBody>
        </p:sp>
      </p:grpSp>
      <p:grpSp>
        <p:nvGrpSpPr>
          <p:cNvPr id="27" name="Gruppieren 26"/>
          <p:cNvGrpSpPr>
            <a:grpSpLocks/>
          </p:cNvGrpSpPr>
          <p:nvPr/>
        </p:nvGrpSpPr>
        <p:grpSpPr bwMode="auto">
          <a:xfrm>
            <a:off x="6516688" y="5278438"/>
            <a:ext cx="1946275" cy="1560512"/>
            <a:chOff x="6516216" y="5278940"/>
            <a:chExt cx="1946898" cy="1560192"/>
          </a:xfrm>
        </p:grpSpPr>
        <p:pic>
          <p:nvPicPr>
            <p:cNvPr id="7180" name="Picture 2" descr="d:\Profile\fsv\Desktop\Daten_HZB\BERLinPro\BERLinPro_Cool_Systems\Cold_Mass\Gunmodul\Gunmodul_Rossendorf\SRF-S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5278940"/>
              <a:ext cx="1946898" cy="1375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Textfeld 25"/>
            <p:cNvSpPr txBox="1">
              <a:spLocks noChangeArrowheads="1"/>
            </p:cNvSpPr>
            <p:nvPr/>
          </p:nvSpPr>
          <p:spPr bwMode="auto">
            <a:xfrm>
              <a:off x="6806930" y="6469800"/>
              <a:ext cx="16561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589C"/>
                  </a:solidFill>
                </a:rPr>
                <a:t>FZD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10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2400" dirty="0" smtClean="0"/>
              <a:t>Status Cavity </a:t>
            </a:r>
            <a:r>
              <a:rPr lang="de-DE" sz="2400" dirty="0" err="1" smtClean="0"/>
              <a:t>development</a:t>
            </a:r>
            <a:r>
              <a:rPr lang="de-DE" sz="2400" dirty="0" smtClean="0"/>
              <a:t> (Linac)</a:t>
            </a:r>
            <a:endParaRPr lang="en-US" sz="2400" dirty="0"/>
          </a:p>
        </p:txBody>
      </p:sp>
      <p:sp>
        <p:nvSpPr>
          <p:cNvPr id="5123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849FEB-23C4-4856-95D1-26954C16C988}" type="slidenum">
              <a:rPr lang="de-DE" smtClean="0">
                <a:solidFill>
                  <a:srgbClr val="00589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mtClean="0">
              <a:solidFill>
                <a:srgbClr val="00589C"/>
              </a:solidFill>
            </a:endParaRPr>
          </a:p>
        </p:txBody>
      </p:sp>
      <p:sp>
        <p:nvSpPr>
          <p:cNvPr id="5124" name="Rechteck 6"/>
          <p:cNvSpPr>
            <a:spLocks noChangeArrowheads="1"/>
          </p:cNvSpPr>
          <p:nvPr/>
        </p:nvSpPr>
        <p:spPr bwMode="auto">
          <a:xfrm>
            <a:off x="395288" y="738188"/>
            <a:ext cx="76327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Linac cavities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DoHRo </a:t>
            </a:r>
            <a:r>
              <a:rPr lang="en-US" dirty="0" err="1" smtClean="0">
                <a:solidFill>
                  <a:srgbClr val="00589C"/>
                </a:solidFill>
              </a:rPr>
              <a:t>Verbundforschung</a:t>
            </a:r>
            <a:r>
              <a:rPr lang="en-US" dirty="0" smtClean="0">
                <a:solidFill>
                  <a:srgbClr val="00589C"/>
                </a:solidFill>
              </a:rPr>
              <a:t> with Universities Dortmund &amp; Rostock Cell </a:t>
            </a:r>
            <a:r>
              <a:rPr lang="en-US" dirty="0">
                <a:solidFill>
                  <a:srgbClr val="00589C"/>
                </a:solidFill>
              </a:rPr>
              <a:t>shape C</a:t>
            </a:r>
            <a:r>
              <a:rPr lang="en-US" dirty="0" smtClean="0">
                <a:solidFill>
                  <a:srgbClr val="00589C"/>
                </a:solidFill>
              </a:rPr>
              <a:t>ornell </a:t>
            </a: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></a:t>
            </a:r>
            <a:r>
              <a:rPr lang="en-US" dirty="0" err="1">
                <a:solidFill>
                  <a:srgbClr val="00589C"/>
                </a:solidFill>
                <a:sym typeface="Wingdings" pitchFamily="2" charset="2"/>
              </a:rPr>
              <a:t>Jlab</a:t>
            </a:r>
            <a:endParaRPr lang="en-US" dirty="0">
              <a:solidFill>
                <a:srgbClr val="00589C"/>
              </a:solidFill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>5 or 6 WG, optimize WG assembly</a:t>
            </a:r>
            <a:br>
              <a:rPr lang="en-US" dirty="0">
                <a:solidFill>
                  <a:srgbClr val="00589C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589C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589C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589C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589C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589C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589C"/>
                </a:solidFill>
                <a:sym typeface="Wingdings" pitchFamily="2" charset="2"/>
              </a:rPr>
            </a:br>
            <a:endParaRPr lang="en-US" dirty="0">
              <a:solidFill>
                <a:srgbClr val="00589C"/>
              </a:solidFill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>Mode calculations to determine HOM (</a:t>
            </a:r>
            <a:r>
              <a:rPr lang="en-US" dirty="0" err="1">
                <a:solidFill>
                  <a:srgbClr val="00589C"/>
                </a:solidFill>
                <a:sym typeface="Wingdings" pitchFamily="2" charset="2"/>
              </a:rPr>
              <a:t>Verbundforschungsmeeting</a:t>
            </a:r>
            <a:r>
              <a:rPr lang="en-US" dirty="0">
                <a:solidFill>
                  <a:srgbClr val="00589C"/>
                </a:solidFill>
                <a:sym typeface="Wingdings" pitchFamily="2" charset="2"/>
              </a:rPr>
              <a:t> Rostock) spectrum for BBU calculations</a:t>
            </a:r>
            <a:endParaRPr lang="en-US" dirty="0">
              <a:solidFill>
                <a:srgbClr val="00589C"/>
              </a:solidFill>
            </a:endParaRP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00588"/>
            <a:ext cx="33845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27563"/>
            <a:ext cx="36004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feld 11"/>
          <p:cNvSpPr txBox="1">
            <a:spLocks noChangeArrowheads="1"/>
          </p:cNvSpPr>
          <p:nvPr/>
        </p:nvSpPr>
        <p:spPr bwMode="auto">
          <a:xfrm>
            <a:off x="5724525" y="6308725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/>
              <a:t>H.W. Glock</a:t>
            </a:r>
          </a:p>
        </p:txBody>
      </p:sp>
      <p:sp>
        <p:nvSpPr>
          <p:cNvPr id="5130" name="Textfeld 12"/>
          <p:cNvSpPr txBox="1">
            <a:spLocks noChangeArrowheads="1"/>
          </p:cNvSpPr>
          <p:nvPr/>
        </p:nvSpPr>
        <p:spPr bwMode="auto">
          <a:xfrm>
            <a:off x="3059113" y="638175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/>
              <a:t>H.W. Glock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1" y="1988840"/>
            <a:ext cx="36718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988840"/>
            <a:ext cx="3759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outline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12474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89C"/>
                </a:solidFill>
              </a:rPr>
              <a:t>BESSY II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89C"/>
                </a:solidFill>
              </a:rPr>
              <a:t>Some aging devices at BESSY II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89C"/>
                </a:solidFill>
              </a:rPr>
              <a:t>Status klystrons BESSY II</a:t>
            </a:r>
            <a:endParaRPr lang="en-US" sz="2800" dirty="0">
              <a:solidFill>
                <a:srgbClr val="00589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1600" y="3068960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89C"/>
                </a:solidFill>
              </a:rPr>
              <a:t>BERLinPro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89C"/>
                </a:solidFill>
              </a:rPr>
              <a:t>ERL physics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89C"/>
                </a:solidFill>
              </a:rPr>
              <a:t>Project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89C"/>
                </a:solidFill>
              </a:rPr>
              <a:t>Transmitters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89C"/>
                </a:solidFill>
              </a:rPr>
              <a:t>Cavities, couplers and modules</a:t>
            </a:r>
            <a:endParaRPr lang="en-US" sz="28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 smtClean="0"/>
              <a:t>Cavity </a:t>
            </a:r>
            <a:r>
              <a:rPr lang="de-DE" sz="2400" dirty="0" err="1" smtClean="0"/>
              <a:t>development</a:t>
            </a:r>
            <a:r>
              <a:rPr lang="de-DE" sz="2400" dirty="0" smtClean="0"/>
              <a:t> (</a:t>
            </a:r>
            <a:r>
              <a:rPr lang="de-DE" sz="2400" dirty="0" err="1" smtClean="0"/>
              <a:t>photo</a:t>
            </a:r>
            <a:r>
              <a:rPr lang="de-DE" sz="2400" dirty="0" smtClean="0"/>
              <a:t> </a:t>
            </a:r>
            <a:r>
              <a:rPr lang="de-DE" sz="2400" dirty="0" err="1" smtClean="0"/>
              <a:t>Injector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A8C99C-4FBE-4778-BD6C-2BBC6AAC8A88}" type="slidenum">
              <a:rPr lang="de-DE" smtClean="0">
                <a:solidFill>
                  <a:srgbClr val="00589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 smtClean="0">
              <a:solidFill>
                <a:srgbClr val="00589C"/>
              </a:solidFill>
            </a:endParaRPr>
          </a:p>
        </p:txBody>
      </p:sp>
      <p:sp>
        <p:nvSpPr>
          <p:cNvPr id="4100" name="Textfeld 6"/>
          <p:cNvSpPr txBox="1">
            <a:spLocks noChangeArrowheads="1"/>
          </p:cNvSpPr>
          <p:nvPr/>
        </p:nvSpPr>
        <p:spPr bwMode="auto">
          <a:xfrm>
            <a:off x="755650" y="765175"/>
            <a:ext cx="80645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b="1" dirty="0">
                <a:solidFill>
                  <a:srgbClr val="00589C"/>
                </a:solidFill>
              </a:rPr>
              <a:t>Electron source cavity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Started parameter studies to judge half-cell vs. 1.6 cell design: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  <a:p>
            <a:pPr lvl="1" eaLnBrk="1" hangingPunct="1"/>
            <a:endParaRPr lang="en-US" dirty="0">
              <a:solidFill>
                <a:srgbClr val="00589C"/>
              </a:solidFill>
            </a:endParaRPr>
          </a:p>
          <a:p>
            <a:pPr lvl="1" eaLnBrk="1" hangingPunct="1"/>
            <a:endParaRPr lang="en-US" dirty="0">
              <a:solidFill>
                <a:srgbClr val="00589C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589C"/>
                </a:solidFill>
              </a:rPr>
              <a:t>Started studies of choke filter design and implement new cathode holder</a:t>
            </a:r>
          </a:p>
          <a:p>
            <a:pPr lvl="1" eaLnBrk="1" hangingPunct="1"/>
            <a:endParaRPr lang="en-US" dirty="0">
              <a:solidFill>
                <a:srgbClr val="00589C"/>
              </a:solidFill>
            </a:endParaRPr>
          </a:p>
          <a:p>
            <a:pPr lvl="1" eaLnBrk="1" hangingPunct="1"/>
            <a:endParaRPr lang="en-US" dirty="0">
              <a:solidFill>
                <a:srgbClr val="00589C"/>
              </a:solidFill>
            </a:endParaRPr>
          </a:p>
          <a:p>
            <a:pPr lvl="1" eaLnBrk="1" hangingPunct="1"/>
            <a:endParaRPr lang="en-US" dirty="0">
              <a:solidFill>
                <a:srgbClr val="00589C"/>
              </a:solidFill>
            </a:endParaRPr>
          </a:p>
          <a:p>
            <a:pPr lvl="1" eaLnBrk="1" hangingPunct="1"/>
            <a:endParaRPr lang="en-US" dirty="0">
              <a:solidFill>
                <a:srgbClr val="00589C"/>
              </a:solidFill>
            </a:endParaRPr>
          </a:p>
          <a:p>
            <a:pPr lvl="1" eaLnBrk="1" hangingPunct="1"/>
            <a:endParaRPr lang="en-US" dirty="0">
              <a:solidFill>
                <a:srgbClr val="00589C"/>
              </a:solidFill>
            </a:endParaRPr>
          </a:p>
          <a:p>
            <a:pPr lvl="1" eaLnBrk="1" hangingPunct="1"/>
            <a:endParaRPr lang="en-US" dirty="0">
              <a:solidFill>
                <a:srgbClr val="00589C"/>
              </a:solidFill>
            </a:endParaRPr>
          </a:p>
        </p:txBody>
      </p:sp>
      <p:pic>
        <p:nvPicPr>
          <p:cNvPr id="4101" name="Picture 5" descr="D:\Cavity_Design\Gun\halfcellm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484313"/>
            <a:ext cx="23272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:\Cavity_Design\Gun\cavity1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484313"/>
            <a:ext cx="2200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Grafik 6" descr="1_6cell_chok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149725"/>
            <a:ext cx="3378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971600" y="6165304"/>
            <a:ext cx="430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589C"/>
                </a:solidFill>
              </a:rPr>
              <a:t> Booster cavity: 2 cell Cornell design</a:t>
            </a:r>
            <a:endParaRPr lang="en-US" b="1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975ACDB-0C3F-4005-B414-C0D0212F4A8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40960" cy="928124"/>
          </a:xfrm>
        </p:spPr>
        <p:txBody>
          <a:bodyPr/>
          <a:lstStyle/>
          <a:p>
            <a:r>
              <a:rPr lang="en-US" sz="2000" dirty="0" smtClean="0">
                <a:solidFill>
                  <a:srgbClr val="00589C"/>
                </a:solidFill>
              </a:rPr>
              <a:t>Gun development in three stages</a:t>
            </a:r>
            <a:endParaRPr lang="en-US" sz="2000" dirty="0">
              <a:solidFill>
                <a:srgbClr val="00589C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7158" y="1628800"/>
            <a:ext cx="2630666" cy="4464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Gun0 is a beam demonstrator experiment with SC </a:t>
            </a:r>
            <a:r>
              <a:rPr lang="en-US" sz="1600" b="1" dirty="0" err="1" smtClean="0">
                <a:solidFill>
                  <a:schemeClr val="accent6"/>
                </a:solidFill>
              </a:rPr>
              <a:t>Pb</a:t>
            </a:r>
            <a:r>
              <a:rPr lang="en-US" sz="1600" b="1" dirty="0" smtClean="0">
                <a:solidFill>
                  <a:schemeClr val="accent6"/>
                </a:solidFill>
              </a:rPr>
              <a:t> cathode (2011), study beam dynamics, cavity performance</a:t>
            </a:r>
            <a:endParaRPr lang="en-US" sz="1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For Gun1 add NC cathode with high QE at VIS, study cathode lifetime, slice/projected emittance performance (2013)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For Gun2 add RF input power coupler for 200 kW (2014), study high power operation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19329"/>
              </p:ext>
            </p:extLst>
          </p:nvPr>
        </p:nvGraphicFramePr>
        <p:xfrm>
          <a:off x="3131840" y="1772816"/>
          <a:ext cx="5544616" cy="447827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84176"/>
                <a:gridCol w="1368152"/>
                <a:gridCol w="1296144"/>
                <a:gridCol w="1296144"/>
              </a:tblGrid>
              <a:tr h="526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HoBiCaT</a:t>
                      </a:r>
                      <a:endParaRPr lang="de-DE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Gun0</a:t>
                      </a:r>
                      <a:endParaRPr lang="de-DE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Source 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lab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Gun1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BERLinPro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Gun2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6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Goal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Beam Demonstrator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Brightness 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R&amp;D gun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Current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Production gun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Electron energy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≥ 1.5 MeV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RF frequency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1.3 GHz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Design peak field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≤ 50 MV/m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Operation launch field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≥ 10 MV/m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Bunch charge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≤ 77 pC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Repetition rate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30 kHz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54 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MHz / 25 Hz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1.3 GHz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Cathode material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Pb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CsK</a:t>
                      </a:r>
                      <a:r>
                        <a:rPr lang="en-US" sz="1200" baseline="-25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Sb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CsK</a:t>
                      </a:r>
                      <a:r>
                        <a:rPr lang="en-US" sz="1200" baseline="-25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Sb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Cathode QE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5*10^-4</a:t>
                      </a:r>
                      <a:r>
                        <a:rPr lang="de-DE" sz="1200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at 258 nm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10^-1</a:t>
                      </a:r>
                      <a:r>
                        <a:rPr lang="de-DE" sz="1200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at 532 nm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10^-1</a:t>
                      </a:r>
                      <a:r>
                        <a:rPr lang="de-DE" sz="1200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at 532 nm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Laser wavelength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258 nm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532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532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Laser pulse energy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0.15 µJ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1.8 nJ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1.8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nJ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Laser pulse shape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Gaussian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Flat-top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Flat-top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Laser pulse length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2.5 ps FWHM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≤ 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 ps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ps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Average current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0.5 µA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≤ 10 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mA /</a:t>
                      </a:r>
                      <a:r>
                        <a:rPr lang="en-US" sz="1200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0.1 mA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100 mA</a:t>
                      </a:r>
                      <a:endParaRPr lang="de-DE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el 1"/>
          <p:cNvSpPr txBox="1">
            <a:spLocks/>
          </p:cNvSpPr>
          <p:nvPr/>
        </p:nvSpPr>
        <p:spPr bwMode="auto">
          <a:xfrm>
            <a:off x="800100" y="142875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2400" dirty="0" smtClean="0"/>
              <a:t>Stages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gun</a:t>
            </a:r>
            <a:r>
              <a:rPr lang="de-DE" sz="2400" dirty="0" smtClean="0"/>
              <a:t> </a:t>
            </a:r>
            <a:r>
              <a:rPr lang="de-DE" sz="2400" dirty="0" err="1" smtClean="0"/>
              <a:t>development</a:t>
            </a:r>
            <a:endParaRPr lang="de-DE" sz="2400" dirty="0"/>
          </a:p>
        </p:txBody>
      </p:sp>
      <p:sp>
        <p:nvSpPr>
          <p:cNvPr id="14" name="Ellipse 13"/>
          <p:cNvSpPr/>
          <p:nvPr/>
        </p:nvSpPr>
        <p:spPr>
          <a:xfrm>
            <a:off x="4427984" y="1700808"/>
            <a:ext cx="1296144" cy="72008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975ACDB-0C3F-4005-B414-C0D0212F4A8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34490"/>
            <a:ext cx="3168352" cy="473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52332"/>
            <a:ext cx="3479028" cy="468246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5721895" y="5661248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First beam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21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1600" b="1" dirty="0" smtClean="0">
                <a:solidFill>
                  <a:schemeClr val="bg1"/>
                </a:solidFill>
              </a:rPr>
              <a:t> April 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</p:spPr>
        <p:txBody>
          <a:bodyPr/>
          <a:lstStyle/>
          <a:p>
            <a:pPr>
              <a:defRPr/>
            </a:pPr>
            <a:r>
              <a:rPr lang="de-DE" sz="2400" dirty="0" smtClean="0"/>
              <a:t>First beam in </a:t>
            </a:r>
            <a:r>
              <a:rPr lang="de-DE" sz="2400" dirty="0" err="1" smtClean="0"/>
              <a:t>gun</a:t>
            </a:r>
            <a:r>
              <a:rPr lang="de-DE" sz="2400" dirty="0" smtClean="0"/>
              <a:t> </a:t>
            </a:r>
            <a:r>
              <a:rPr lang="de-DE" sz="2400" dirty="0" err="1" smtClean="0"/>
              <a:t>stage</a:t>
            </a:r>
            <a:r>
              <a:rPr lang="de-DE" sz="2400" dirty="0" smtClean="0"/>
              <a:t> 0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971600" y="908720"/>
            <a:ext cx="729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89C"/>
                </a:solidFill>
              </a:rPr>
              <a:t>Gun stage 0 is installed in </a:t>
            </a:r>
            <a:r>
              <a:rPr lang="en-US" sz="2000" dirty="0" err="1" smtClean="0">
                <a:solidFill>
                  <a:srgbClr val="00589C"/>
                </a:solidFill>
              </a:rPr>
              <a:t>HoBiCaT</a:t>
            </a:r>
            <a:endParaRPr lang="en-US" sz="2000" dirty="0" smtClean="0">
              <a:solidFill>
                <a:srgbClr val="00589C"/>
              </a:solidFill>
            </a:endParaRPr>
          </a:p>
          <a:p>
            <a:r>
              <a:rPr lang="en-US" sz="2000" dirty="0" smtClean="0">
                <a:solidFill>
                  <a:srgbClr val="00589C"/>
                </a:solidFill>
              </a:rPr>
              <a:t>Cooperation with </a:t>
            </a:r>
            <a:r>
              <a:rPr lang="en-US" sz="2000" dirty="0" err="1" smtClean="0">
                <a:solidFill>
                  <a:srgbClr val="00589C"/>
                </a:solidFill>
              </a:rPr>
              <a:t>Jlab</a:t>
            </a:r>
            <a:r>
              <a:rPr lang="en-US" sz="2000" dirty="0" smtClean="0">
                <a:solidFill>
                  <a:srgbClr val="00589C"/>
                </a:solidFill>
              </a:rPr>
              <a:t>, DESY, </a:t>
            </a:r>
            <a:r>
              <a:rPr lang="en-US" sz="2000" dirty="0" err="1" smtClean="0">
                <a:solidFill>
                  <a:srgbClr val="00589C"/>
                </a:solidFill>
              </a:rPr>
              <a:t>Soltan</a:t>
            </a:r>
            <a:r>
              <a:rPr lang="en-US" sz="2000" dirty="0" smtClean="0">
                <a:solidFill>
                  <a:srgbClr val="00589C"/>
                </a:solidFill>
              </a:rPr>
              <a:t> Inst. </a:t>
            </a:r>
            <a:r>
              <a:rPr lang="en-US" sz="2000" dirty="0" err="1" smtClean="0">
                <a:solidFill>
                  <a:srgbClr val="00589C"/>
                </a:solidFill>
              </a:rPr>
              <a:t>Swierk</a:t>
            </a:r>
            <a:r>
              <a:rPr lang="en-US" sz="2000" dirty="0" smtClean="0">
                <a:solidFill>
                  <a:srgbClr val="00589C"/>
                </a:solidFill>
              </a:rPr>
              <a:t> </a:t>
            </a:r>
            <a:r>
              <a:rPr lang="en-US" sz="2000" dirty="0">
                <a:solidFill>
                  <a:srgbClr val="00589C"/>
                </a:solidFill>
              </a:rPr>
              <a:t>(</a:t>
            </a:r>
            <a:r>
              <a:rPr lang="en-US" sz="2000" dirty="0" smtClean="0">
                <a:solidFill>
                  <a:srgbClr val="00589C"/>
                </a:solidFill>
              </a:rPr>
              <a:t>Poland)</a:t>
            </a:r>
            <a:endParaRPr lang="en-US" sz="20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975ACDB-0C3F-4005-B414-C0D0212F4A8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10779" y="227687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589C"/>
                </a:solidFill>
              </a:rPr>
              <a:t>Thank you !</a:t>
            </a:r>
            <a:endParaRPr lang="en-US" sz="48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BESSY II: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leak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Doris </a:t>
            </a:r>
            <a:r>
              <a:rPr lang="de-DE" dirty="0" err="1" smtClean="0"/>
              <a:t>cavity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796088" y="5858957"/>
            <a:ext cx="2133600" cy="365125"/>
          </a:xfrm>
        </p:spPr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 bwMode="auto">
          <a:xfrm>
            <a:off x="6796088" y="5858957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589C"/>
                </a:solidFill>
              </a:rPr>
              <a:t>  KOLUMNE   </a:t>
            </a:r>
            <a:fld id="{BCA2CAD2-AFE3-40D8-9891-5D60C8E2B1BE}" type="slidenum">
              <a:rPr lang="de-DE" smtClean="0">
                <a:solidFill>
                  <a:srgbClr val="00589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mtClean="0">
              <a:solidFill>
                <a:srgbClr val="00589C"/>
              </a:solidFill>
            </a:endParaRPr>
          </a:p>
        </p:txBody>
      </p:sp>
      <p:pic>
        <p:nvPicPr>
          <p:cNvPr id="5" name="Picture 7" descr="CIMG1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845"/>
            <a:ext cx="47879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IMG1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304420"/>
            <a:ext cx="3792537" cy="5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11188" y="5379532"/>
            <a:ext cx="410527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589C"/>
                </a:solidFill>
              </a:rPr>
              <a:t>Water leakage of one DORIS body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589C"/>
                </a:solidFill>
              </a:rPr>
              <a:t>Now installed last spare cavity!!</a:t>
            </a:r>
            <a:endParaRPr lang="en-US" sz="2000" b="1" dirty="0">
              <a:solidFill>
                <a:srgbClr val="00589C"/>
              </a:solidFill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3995738" y="3507870"/>
            <a:ext cx="2592387" cy="1943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5867400" y="2068007"/>
            <a:ext cx="65087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2843213" y="3003045"/>
            <a:ext cx="71437" cy="2232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5867400" y="3003045"/>
            <a:ext cx="650875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6156325" y="3795207"/>
            <a:ext cx="57785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6516688" y="4155570"/>
            <a:ext cx="434975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cavities for </a:t>
            </a:r>
            <a:r>
              <a:rPr lang="en-US" dirty="0" err="1" smtClean="0"/>
              <a:t>Bessy</a:t>
            </a:r>
            <a:r>
              <a:rPr lang="en-US" dirty="0" smtClean="0"/>
              <a:t> ii ordered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30278" y="1268760"/>
            <a:ext cx="4146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89C"/>
                </a:solidFill>
              </a:rPr>
              <a:t>We ordered first two new HOM damped BESSY cavities + one spare for WWL).</a:t>
            </a:r>
          </a:p>
          <a:p>
            <a:r>
              <a:rPr lang="en-US" sz="2000" dirty="0" smtClean="0">
                <a:solidFill>
                  <a:srgbClr val="00589C"/>
                </a:solidFill>
              </a:rPr>
              <a:t>They will be delivered summer 2012 and installed spring 2013.</a:t>
            </a:r>
            <a:endParaRPr lang="en-US" sz="2000" dirty="0">
              <a:solidFill>
                <a:srgbClr val="00589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30278" y="3356992"/>
            <a:ext cx="4146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89C"/>
                </a:solidFill>
              </a:rPr>
              <a:t>Changed design (in parallel with ESRF) to avoid gap on dampers that made much trouble in past.</a:t>
            </a:r>
          </a:p>
          <a:p>
            <a:r>
              <a:rPr lang="en-US" sz="2000" dirty="0" smtClean="0">
                <a:solidFill>
                  <a:srgbClr val="00589C"/>
                </a:solidFill>
              </a:rPr>
              <a:t>First 30 cm of the HOM dampers is part of the cavity body</a:t>
            </a:r>
            <a:endParaRPr lang="en-US" sz="2000" dirty="0">
              <a:solidFill>
                <a:srgbClr val="00589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982"/>
            <a:ext cx="4530278" cy="403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1444028" y="2348880"/>
            <a:ext cx="645467" cy="36004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2555776" y="2276872"/>
            <a:ext cx="648072" cy="43204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Melted</a:t>
            </a:r>
            <a:r>
              <a:rPr lang="de-DE" dirty="0" smtClean="0"/>
              <a:t> HOM </a:t>
            </a:r>
            <a:r>
              <a:rPr lang="de-DE" dirty="0" err="1" smtClean="0"/>
              <a:t>ferrite</a:t>
            </a:r>
            <a:r>
              <a:rPr lang="de-DE" dirty="0" smtClean="0"/>
              <a:t> in Doris Cavity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5" name="Picture 4" descr="CIMG1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502843" cy="33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IMG10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672731" cy="275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IMG10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3" t="42520" r="48189" b="45354"/>
          <a:stretch>
            <a:fillRect/>
          </a:stretch>
        </p:blipFill>
        <p:spPr bwMode="auto">
          <a:xfrm>
            <a:off x="5652120" y="700733"/>
            <a:ext cx="2502843" cy="212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159892" y="1676251"/>
            <a:ext cx="3924275" cy="466169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1520" y="3645024"/>
            <a:ext cx="547260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589C"/>
                </a:solidFill>
              </a:rPr>
              <a:t>Melted HOM ferrite </a:t>
            </a:r>
            <a:r>
              <a:rPr lang="en-US" dirty="0" err="1" smtClean="0">
                <a:solidFill>
                  <a:srgbClr val="00589C"/>
                </a:solidFill>
              </a:rPr>
              <a:t>glas</a:t>
            </a:r>
            <a:r>
              <a:rPr lang="en-US" dirty="0" smtClean="0">
                <a:solidFill>
                  <a:srgbClr val="00589C"/>
                </a:solidFill>
              </a:rPr>
              <a:t> tube at Cavity 4 (Nov.2010)</a:t>
            </a:r>
            <a:endParaRPr lang="en-US" dirty="0">
              <a:solidFill>
                <a:srgbClr val="00589C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589C"/>
                </a:solidFill>
              </a:rPr>
              <a:t>HOM dampers are build 1975</a:t>
            </a:r>
            <a:endParaRPr lang="en-US" dirty="0">
              <a:solidFill>
                <a:srgbClr val="00589C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1520" y="4522574"/>
            <a:ext cx="496855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589C"/>
                </a:solidFill>
              </a:rPr>
              <a:t>In machine studies about 1 year before they made </a:t>
            </a:r>
            <a:r>
              <a:rPr lang="en-US" dirty="0" smtClean="0">
                <a:solidFill>
                  <a:srgbClr val="FF0000"/>
                </a:solidFill>
              </a:rPr>
              <a:t>35 </a:t>
            </a:r>
            <a:r>
              <a:rPr lang="en-US" dirty="0">
                <a:solidFill>
                  <a:srgbClr val="FF0000"/>
                </a:solidFill>
              </a:rPr>
              <a:t>mA single </a:t>
            </a:r>
            <a:r>
              <a:rPr lang="en-US" dirty="0" smtClean="0">
                <a:solidFill>
                  <a:srgbClr val="FF0000"/>
                </a:solidFill>
              </a:rPr>
              <a:t>bunch </a:t>
            </a:r>
            <a:r>
              <a:rPr lang="en-US" dirty="0">
                <a:solidFill>
                  <a:srgbClr val="00589C"/>
                </a:solidFill>
              </a:rPr>
              <a:t>!!!! </a:t>
            </a:r>
            <a:r>
              <a:rPr lang="en-US" dirty="0" smtClean="0">
                <a:solidFill>
                  <a:srgbClr val="00589C"/>
                </a:solidFill>
              </a:rPr>
              <a:t>There has been a short vacuum event…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589C"/>
                </a:solidFill>
              </a:rPr>
              <a:t>BESSY II has started with 10 mA in single bunch mode user shift, later they increased to 20 mA --- 35 mA seem to be to much</a:t>
            </a:r>
            <a:endParaRPr lang="en-US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file\fsv\Desktop\Daten_HZB\Workshops\ESLS-RF-Meetings\ESLS_RF-2011_ESRF\Temperaturdifferenzen_Cavity-Fenster_2010.12.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492896"/>
            <a:ext cx="8296207" cy="20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Strange window temperatures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971600" y="1124744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89C"/>
                </a:solidFill>
              </a:rPr>
              <a:t>Strange behavior of window temperatures at one of four cavities. Window was old type with lower cooling. Cavity window is changed now </a:t>
            </a:r>
            <a:r>
              <a:rPr lang="en-US" sz="2000" dirty="0" smtClean="0">
                <a:solidFill>
                  <a:srgbClr val="00589C"/>
                </a:solidFill>
                <a:sym typeface="Wingdings" pitchFamily="2" charset="2"/>
              </a:rPr>
              <a:t> o.k.</a:t>
            </a:r>
            <a:r>
              <a:rPr lang="en-US" sz="2000" dirty="0" smtClean="0">
                <a:solidFill>
                  <a:srgbClr val="00589C"/>
                </a:solidFill>
              </a:rPr>
              <a:t>  </a:t>
            </a:r>
            <a:endParaRPr lang="en-US" sz="2000" dirty="0">
              <a:solidFill>
                <a:srgbClr val="00589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535" y="4597560"/>
            <a:ext cx="829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89C"/>
                </a:solidFill>
              </a:rPr>
              <a:t>Temperature difference of inlet/outlet of the ceramic air cooling of cavity 1-4 at the BESSY II storage ring. Grey is the beam current. </a:t>
            </a:r>
            <a:endParaRPr lang="en-US" sz="20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Leaks</a:t>
            </a:r>
            <a:r>
              <a:rPr lang="de-DE" dirty="0" smtClean="0"/>
              <a:t> in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loads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026" name="Picture 2" descr="d:\Profile\fsv\Desktop\Daten_HZB\Bilder_BESSY\Bessy2\Wasserleck_Wasserlast_2010\Wasserlast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3346"/>
            <a:ext cx="2740627" cy="20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file\fsv\Desktop\Daten_HZB\Bilder_BESSY\Bessy2\Wasserleck_Wasserlast_2010\Wasserlast_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b="39459"/>
          <a:stretch/>
        </p:blipFill>
        <p:spPr bwMode="auto">
          <a:xfrm>
            <a:off x="4139952" y="972000"/>
            <a:ext cx="4851773" cy="16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file\fsv\Desktop\Daten_HZB\Bilder_BESSY\Bessy2\Wasserleck_Wasserlast_2010\Wasserlast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76025"/>
            <a:ext cx="2740627" cy="20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file\fsv\Desktop\Daten_HZB\Bilder_BESSY\Bessy2\Wasserleck_Wasserlast_2010\Wasserlast_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76024"/>
            <a:ext cx="2740729" cy="20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file\fsv\Desktop\Daten_HZB\Bilder_BESSY\Bessy2\Wasserleck_Wasserlast_2010\Wasserlast_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276025"/>
            <a:ext cx="2713742" cy="20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724128" y="775569"/>
            <a:ext cx="631409" cy="188674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827584" y="2996952"/>
            <a:ext cx="7261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Some of the ~15 years old water loads show water corrosion at the brazing of the ceramic </a:t>
            </a:r>
          </a:p>
          <a:p>
            <a:r>
              <a:rPr lang="en-US" dirty="0" smtClean="0">
                <a:solidFill>
                  <a:srgbClr val="00589C"/>
                </a:solidFill>
              </a:rPr>
              <a:t>New loads 125 kW 6</a:t>
            </a:r>
            <a:r>
              <a:rPr lang="en-US" baseline="30000" dirty="0" smtClean="0">
                <a:solidFill>
                  <a:srgbClr val="00589C"/>
                </a:solidFill>
              </a:rPr>
              <a:t>1/8</a:t>
            </a:r>
            <a:r>
              <a:rPr lang="en-US" dirty="0" smtClean="0">
                <a:solidFill>
                  <a:srgbClr val="00589C"/>
                </a:solidFill>
              </a:rPr>
              <a:t> inch by </a:t>
            </a:r>
            <a:r>
              <a:rPr lang="en-US" dirty="0" err="1" smtClean="0">
                <a:solidFill>
                  <a:srgbClr val="00589C"/>
                </a:solidFill>
              </a:rPr>
              <a:t>Altronic</a:t>
            </a:r>
            <a:r>
              <a:rPr lang="en-US" dirty="0" smtClean="0">
                <a:solidFill>
                  <a:srgbClr val="00589C"/>
                </a:solidFill>
              </a:rPr>
              <a:t>.</a:t>
            </a:r>
            <a:endParaRPr lang="en-US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BESSY II: Status </a:t>
            </a:r>
            <a:r>
              <a:rPr lang="de-DE" dirty="0" err="1" smtClean="0"/>
              <a:t>of</a:t>
            </a:r>
            <a:r>
              <a:rPr lang="de-DE" dirty="0" smtClean="0"/>
              <a:t> Klystron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92696"/>
            <a:ext cx="8676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BESSY klystrons get old:</a:t>
            </a:r>
          </a:p>
          <a:p>
            <a:endParaRPr lang="en-US" dirty="0" smtClean="0">
              <a:solidFill>
                <a:srgbClr val="00589C"/>
              </a:solidFill>
            </a:endParaRPr>
          </a:p>
          <a:p>
            <a:r>
              <a:rPr lang="en-US" dirty="0" smtClean="0">
                <a:solidFill>
                  <a:srgbClr val="00589C"/>
                </a:solidFill>
              </a:rPr>
              <a:t>Booster :             &gt;100.000 h 40 kW  YK1263 VALVO klystron</a:t>
            </a:r>
          </a:p>
          <a:p>
            <a:r>
              <a:rPr lang="en-US" dirty="0" smtClean="0">
                <a:solidFill>
                  <a:srgbClr val="00589C"/>
                </a:solidFill>
              </a:rPr>
              <a:t>Storage ring 1:        ~6.000 h 75 kW  TH2133 Thales klystron</a:t>
            </a:r>
          </a:p>
          <a:p>
            <a:r>
              <a:rPr lang="en-US" dirty="0">
                <a:solidFill>
                  <a:srgbClr val="00589C"/>
                </a:solidFill>
              </a:rPr>
              <a:t>Storage ring </a:t>
            </a:r>
            <a:r>
              <a:rPr lang="en-US" dirty="0" smtClean="0">
                <a:solidFill>
                  <a:srgbClr val="00589C"/>
                </a:solidFill>
              </a:rPr>
              <a:t>2:      ~98.000 </a:t>
            </a:r>
            <a:r>
              <a:rPr lang="en-US" dirty="0">
                <a:solidFill>
                  <a:srgbClr val="00589C"/>
                </a:solidFill>
              </a:rPr>
              <a:t>h 75 kW  TH2133 Thales klystron</a:t>
            </a:r>
          </a:p>
          <a:p>
            <a:r>
              <a:rPr lang="en-US" dirty="0">
                <a:solidFill>
                  <a:srgbClr val="00589C"/>
                </a:solidFill>
              </a:rPr>
              <a:t>Storage ring </a:t>
            </a:r>
            <a:r>
              <a:rPr lang="en-US" dirty="0" smtClean="0">
                <a:solidFill>
                  <a:srgbClr val="00589C"/>
                </a:solidFill>
              </a:rPr>
              <a:t>3:      ~93.000 </a:t>
            </a:r>
            <a:r>
              <a:rPr lang="en-US" dirty="0">
                <a:solidFill>
                  <a:srgbClr val="00589C"/>
                </a:solidFill>
              </a:rPr>
              <a:t>h 75 kW  </a:t>
            </a:r>
            <a:r>
              <a:rPr lang="en-US" dirty="0" smtClean="0">
                <a:solidFill>
                  <a:srgbClr val="00589C"/>
                </a:solidFill>
              </a:rPr>
              <a:t>K3755    E2V     klystron</a:t>
            </a:r>
            <a:endParaRPr lang="en-US" dirty="0">
              <a:solidFill>
                <a:srgbClr val="00589C"/>
              </a:solidFill>
            </a:endParaRPr>
          </a:p>
          <a:p>
            <a:r>
              <a:rPr lang="en-US" dirty="0">
                <a:solidFill>
                  <a:srgbClr val="00589C"/>
                </a:solidFill>
              </a:rPr>
              <a:t>Storage ring </a:t>
            </a:r>
            <a:r>
              <a:rPr lang="en-US" dirty="0" smtClean="0">
                <a:solidFill>
                  <a:srgbClr val="00589C"/>
                </a:solidFill>
              </a:rPr>
              <a:t>4:      ~66.000 </a:t>
            </a:r>
            <a:r>
              <a:rPr lang="en-US" dirty="0">
                <a:solidFill>
                  <a:srgbClr val="00589C"/>
                </a:solidFill>
              </a:rPr>
              <a:t>h 75 kW  TH2133 Thales </a:t>
            </a:r>
            <a:r>
              <a:rPr lang="en-US" dirty="0" smtClean="0">
                <a:solidFill>
                  <a:srgbClr val="00589C"/>
                </a:solidFill>
              </a:rPr>
              <a:t>klystron</a:t>
            </a:r>
          </a:p>
          <a:p>
            <a:endParaRPr lang="en-US" dirty="0">
              <a:solidFill>
                <a:srgbClr val="00589C"/>
              </a:solidFill>
            </a:endParaRPr>
          </a:p>
          <a:p>
            <a:r>
              <a:rPr lang="en-US" dirty="0" smtClean="0">
                <a:solidFill>
                  <a:srgbClr val="00589C"/>
                </a:solidFill>
              </a:rPr>
              <a:t>Spare 1</a:t>
            </a:r>
            <a:r>
              <a:rPr lang="en-US" dirty="0">
                <a:solidFill>
                  <a:srgbClr val="00589C"/>
                </a:solidFill>
              </a:rPr>
              <a:t>:      </a:t>
            </a:r>
            <a:r>
              <a:rPr lang="en-US" dirty="0" smtClean="0">
                <a:solidFill>
                  <a:srgbClr val="00589C"/>
                </a:solidFill>
              </a:rPr>
              <a:t>          ~27.000 </a:t>
            </a:r>
            <a:r>
              <a:rPr lang="en-US" dirty="0">
                <a:solidFill>
                  <a:srgbClr val="00589C"/>
                </a:solidFill>
              </a:rPr>
              <a:t>h 75 kW  TH2133 Thales klystron</a:t>
            </a:r>
          </a:p>
          <a:p>
            <a:r>
              <a:rPr lang="en-US" dirty="0" smtClean="0">
                <a:solidFill>
                  <a:srgbClr val="00589C"/>
                </a:solidFill>
              </a:rPr>
              <a:t>Spare 2:                      new </a:t>
            </a:r>
            <a:r>
              <a:rPr lang="en-US" dirty="0">
                <a:solidFill>
                  <a:srgbClr val="00589C"/>
                </a:solidFill>
              </a:rPr>
              <a:t>h 75 kW    K3755  E2V     </a:t>
            </a:r>
            <a:r>
              <a:rPr lang="en-US" dirty="0" smtClean="0">
                <a:solidFill>
                  <a:srgbClr val="00589C"/>
                </a:solidFill>
              </a:rPr>
              <a:t>klystron</a:t>
            </a:r>
          </a:p>
          <a:p>
            <a:r>
              <a:rPr lang="en-US" dirty="0">
                <a:solidFill>
                  <a:srgbClr val="00589C"/>
                </a:solidFill>
              </a:rPr>
              <a:t>Spare </a:t>
            </a:r>
            <a:r>
              <a:rPr lang="en-US" dirty="0" smtClean="0">
                <a:solidFill>
                  <a:srgbClr val="00589C"/>
                </a:solidFill>
              </a:rPr>
              <a:t>3:                      </a:t>
            </a:r>
            <a:r>
              <a:rPr lang="en-US" dirty="0">
                <a:solidFill>
                  <a:srgbClr val="00589C"/>
                </a:solidFill>
              </a:rPr>
              <a:t>new h 75 kW    K3755  E2V     </a:t>
            </a:r>
            <a:r>
              <a:rPr lang="en-US" dirty="0" smtClean="0">
                <a:solidFill>
                  <a:srgbClr val="00589C"/>
                </a:solidFill>
              </a:rPr>
              <a:t>klystron</a:t>
            </a:r>
          </a:p>
          <a:p>
            <a:endParaRPr lang="en-US" dirty="0" smtClean="0">
              <a:solidFill>
                <a:srgbClr val="00589C"/>
              </a:solidFill>
            </a:endParaRPr>
          </a:p>
          <a:p>
            <a:r>
              <a:rPr lang="en-US" dirty="0">
                <a:solidFill>
                  <a:srgbClr val="00589C"/>
                </a:solidFill>
              </a:rPr>
              <a:t>Spare </a:t>
            </a:r>
            <a:r>
              <a:rPr lang="en-US" dirty="0" smtClean="0">
                <a:solidFill>
                  <a:srgbClr val="00589C"/>
                </a:solidFill>
              </a:rPr>
              <a:t>4:                ~81.000 </a:t>
            </a:r>
            <a:r>
              <a:rPr lang="en-US" dirty="0">
                <a:solidFill>
                  <a:srgbClr val="00589C"/>
                </a:solidFill>
              </a:rPr>
              <a:t>h 75 kW  TH2133 Thales </a:t>
            </a:r>
            <a:r>
              <a:rPr lang="en-US" dirty="0" smtClean="0">
                <a:solidFill>
                  <a:srgbClr val="00589C"/>
                </a:solidFill>
              </a:rPr>
              <a:t>klystron water repaired</a:t>
            </a:r>
          </a:p>
          <a:p>
            <a:r>
              <a:rPr lang="en-US" dirty="0" smtClean="0">
                <a:solidFill>
                  <a:srgbClr val="00589C"/>
                </a:solidFill>
              </a:rPr>
              <a:t>Spare 5                            old </a:t>
            </a:r>
            <a:r>
              <a:rPr lang="en-US" dirty="0">
                <a:solidFill>
                  <a:srgbClr val="00589C"/>
                </a:solidFill>
              </a:rPr>
              <a:t>40 kW  YK1263 VALVO </a:t>
            </a:r>
            <a:r>
              <a:rPr lang="en-US" dirty="0" smtClean="0">
                <a:solidFill>
                  <a:srgbClr val="00589C"/>
                </a:solidFill>
              </a:rPr>
              <a:t>klystron</a:t>
            </a:r>
          </a:p>
          <a:p>
            <a:endParaRPr lang="en-US" dirty="0">
              <a:solidFill>
                <a:srgbClr val="00589C"/>
              </a:solidFill>
            </a:endParaRPr>
          </a:p>
          <a:p>
            <a:r>
              <a:rPr lang="en-US" dirty="0" smtClean="0">
                <a:solidFill>
                  <a:srgbClr val="00589C"/>
                </a:solidFill>
              </a:rPr>
              <a:t>Two defect TH2133 one 51.000 h heater and one unknown error old Lund klystron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5217011"/>
            <a:ext cx="8676456" cy="1477328"/>
          </a:xfrm>
          <a:prstGeom prst="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 need more spare, but: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Thales tube out of 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E2V  has not send an offer, several requests since more than one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CPI has a klystron same power level, but not produced last years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transmitters for BESSY II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82A5A-B59D-4ACA-A900-0760C765515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41277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589C"/>
                </a:solidFill>
              </a:rPr>
              <a:t>Due to the fact, that we don´t get any spare tubes, we will change to solid state transmitters at BESSY II in the next years.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2996952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0589C"/>
              </a:solidFill>
            </a:endParaRPr>
          </a:p>
          <a:p>
            <a:r>
              <a:rPr lang="en-US" sz="2400" b="1" dirty="0" smtClean="0">
                <a:solidFill>
                  <a:srgbClr val="00589C"/>
                </a:solidFill>
              </a:rPr>
              <a:t>First money in 2012, but whole RF group now involved in BERLinPro transmitters, first discussions with SOLEIL.</a:t>
            </a:r>
          </a:p>
          <a:p>
            <a:pPr marL="342900" indent="-342900">
              <a:buFont typeface="Wingdings"/>
              <a:buChar char="è"/>
            </a:pPr>
            <a:r>
              <a:rPr lang="en-US" sz="2400" b="1" dirty="0" smtClean="0">
                <a:solidFill>
                  <a:srgbClr val="00589C"/>
                </a:solidFill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00589C"/>
                </a:solidFill>
              </a:rPr>
              <a:t>opefully next year first news on BESSY II SSA.</a:t>
            </a:r>
          </a:p>
          <a:p>
            <a:pPr marL="342900" indent="-342900">
              <a:buFont typeface="Wingdings"/>
              <a:buChar char="è"/>
            </a:pPr>
            <a:endParaRPr lang="en-US" sz="2400" b="1" dirty="0">
              <a:solidFill>
                <a:srgbClr val="00589C"/>
              </a:solidFill>
            </a:endParaRPr>
          </a:p>
          <a:p>
            <a:pPr marL="342900" indent="-342900">
              <a:buFont typeface="Wingdings"/>
              <a:buChar char="è"/>
            </a:pPr>
            <a:r>
              <a:rPr lang="en-US" sz="2400" b="1" dirty="0" smtClean="0">
                <a:solidFill>
                  <a:srgbClr val="C00000"/>
                </a:solidFill>
              </a:rPr>
              <a:t>Which Lab is also looking forward to get 500 MHz ~75 kW SSA ??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</Words>
  <Application>Microsoft Office PowerPoint</Application>
  <PresentationFormat>Bildschirmpräsentation (4:3)</PresentationFormat>
  <Paragraphs>274</Paragraphs>
  <Slides>23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Larissa-Design</vt:lpstr>
      <vt:lpstr>Equation</vt:lpstr>
      <vt:lpstr>Präsentation</vt:lpstr>
      <vt:lpstr>Status of RF at HZB and SRF at BERLinPro</vt:lpstr>
      <vt:lpstr>outline</vt:lpstr>
      <vt:lpstr> BESSY II: Water leak at Doris cavity</vt:lpstr>
      <vt:lpstr>New cavities for Bessy ii ordered</vt:lpstr>
      <vt:lpstr>Melted HOM ferrite in Doris Cavity</vt:lpstr>
      <vt:lpstr>Strange window temperatures</vt:lpstr>
      <vt:lpstr>Leaks in water loads</vt:lpstr>
      <vt:lpstr> BESSY II: Status of Klystron</vt:lpstr>
      <vt:lpstr>Solid state transmitters for BESSY II</vt:lpstr>
      <vt:lpstr>Berlinpro</vt:lpstr>
      <vt:lpstr>Beampower storage ring linac</vt:lpstr>
      <vt:lpstr>Storage ring + linac = erl</vt:lpstr>
      <vt:lpstr>How an ERL works</vt:lpstr>
      <vt:lpstr>Berlinpro rf requriements</vt:lpstr>
      <vt:lpstr>Basic Parameters of BErlinPro</vt:lpstr>
      <vt:lpstr>Status RF transmitter for Berlinpro</vt:lpstr>
      <vt:lpstr>Coupler for injector cavities</vt:lpstr>
      <vt:lpstr>Status Cold Mass</vt:lpstr>
      <vt:lpstr>Status Cavity development (Linac)</vt:lpstr>
      <vt:lpstr>Cavity development (photo Injector)</vt:lpstr>
      <vt:lpstr>Gun development in three stages</vt:lpstr>
      <vt:lpstr>First beam in gun stage 0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Anders, Wolfgang</cp:lastModifiedBy>
  <cp:revision>114</cp:revision>
  <dcterms:created xsi:type="dcterms:W3CDTF">2009-04-16T12:28:49Z</dcterms:created>
  <dcterms:modified xsi:type="dcterms:W3CDTF">2011-10-05T07:38:18Z</dcterms:modified>
</cp:coreProperties>
</file>